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38" r:id="rId3"/>
    <p:sldId id="265" r:id="rId4"/>
    <p:sldId id="333" r:id="rId5"/>
    <p:sldId id="348" r:id="rId6"/>
    <p:sldId id="349" r:id="rId7"/>
    <p:sldId id="343" r:id="rId8"/>
    <p:sldId id="350" r:id="rId9"/>
    <p:sldId id="334" r:id="rId10"/>
    <p:sldId id="344" r:id="rId11"/>
    <p:sldId id="337" r:id="rId12"/>
    <p:sldId id="340" r:id="rId13"/>
    <p:sldId id="335" r:id="rId14"/>
    <p:sldId id="339" r:id="rId15"/>
    <p:sldId id="298" r:id="rId16"/>
    <p:sldId id="313" r:id="rId17"/>
    <p:sldId id="351" r:id="rId18"/>
    <p:sldId id="345" r:id="rId19"/>
    <p:sldId id="352" r:id="rId20"/>
    <p:sldId id="346" r:id="rId21"/>
    <p:sldId id="347" r:id="rId22"/>
    <p:sldId id="342" r:id="rId23"/>
    <p:sldId id="312" r:id="rId24"/>
    <p:sldId id="260" r:id="rId2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716"/>
    <a:srgbClr val="A2C2E8"/>
    <a:srgbClr val="538ED5"/>
    <a:srgbClr val="882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&#1055;&#1088;&#1086;&#1077;&#1082;&#1090;%202019-2021\&#1055;&#1056;&#1045;&#1047;&#1045;&#1053;&#1058;&#1040;&#1062;&#1048;&#1048;\&#1044;&#1072;&#1085;&#1085;&#1099;&#1077;%20&#1087;&#1086;%20&#1076;&#1086;&#1093;&#1086;&#1076;&#1072;&#1084;%20(&#1073;&#1083;&#1080;&#1085;)%20-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tasha\Documents\&#1052;&#1086;&#1080;%20&#1076;&#1086;&#1082;&#1091;&#1084;&#1077;&#1085;&#1090;&#1099;\&#1055;&#1088;&#1086;&#1077;&#1082;&#1090;%202021-2023\&#1055;&#1056;&#1045;&#1047;&#1045;&#1053;&#1058;&#1040;&#1062;&#1048;&#1071;\&#1044;&#1072;&#1085;&#1085;&#1099;&#1077;%20&#1087;&#1086;%20&#1076;&#1086;&#1093;&#1086;&#1076;&#1072;&#1084;%20(&#1073;&#1083;&#1080;&#1085;)%20-2021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987664069071932E-2"/>
          <c:y val="5.4626033793996123E-2"/>
          <c:w val="0.61788835056974778"/>
          <c:h val="0.66123608676248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Коммерческие кредиты (млн. руб.)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5636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5773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6304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3"/>
                <c:pt idx="0">
                  <c:v>на 01.01.2020</c:v>
                </c:pt>
                <c:pt idx="1">
                  <c:v>план 2020 </c:v>
                </c:pt>
                <c:pt idx="2">
                  <c:v>ожидаемое исполнение 2020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5636</c:v>
                </c:pt>
                <c:pt idx="1">
                  <c:v>5773</c:v>
                </c:pt>
                <c:pt idx="2">
                  <c:v>6304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 (млн. руб.)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3"/>
                <c:pt idx="0">
                  <c:v>на 01.01.2020</c:v>
                </c:pt>
                <c:pt idx="1">
                  <c:v>план 2020 </c:v>
                </c:pt>
                <c:pt idx="2">
                  <c:v>ожидаемое исполнение 2020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Муниципальные гарантии (млн. руб.)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Lbls>
            <c:dLbl>
              <c:idx val="0"/>
              <c:layout>
                <c:manualLayout>
                  <c:x val="1.1087267181575651E-3"/>
                  <c:y val="-3.28124979815154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087267181575651E-3"/>
                  <c:y val="-3.046874812569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1305686747996682E-17"/>
                  <c:y val="-3.3342885172181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174534363150478E-3"/>
                  <c:y val="-2.34374985582253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1305686747996682E-17"/>
                  <c:y val="-3.046874812569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3"/>
                <c:pt idx="0">
                  <c:v>на 01.01.2020</c:v>
                </c:pt>
                <c:pt idx="1">
                  <c:v>план 2020 </c:v>
                </c:pt>
                <c:pt idx="2">
                  <c:v>ожидаемое исполнение 2020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55077120"/>
        <c:axId val="55099776"/>
      </c:barChart>
      <c:lineChart>
        <c:grouping val="standar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Уровень долга (%)</c:v>
                </c:pt>
              </c:strCache>
            </c:strRef>
          </c:tx>
          <c:spPr>
            <a:ln w="444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>
                  <a:lumMod val="95000"/>
                  <a:lumOff val="5000"/>
                </a:schemeClr>
              </a:solidFill>
              <a:ln w="9525">
                <a:solidFill>
                  <a:schemeClr val="accent4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84,0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81,8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99,0</a:t>
                    </a:r>
                    <a:endParaRPr 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t" anchorCtr="0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3"/>
                <c:pt idx="0">
                  <c:v>на 01.01.2020</c:v>
                </c:pt>
                <c:pt idx="1">
                  <c:v>план 2020 </c:v>
                </c:pt>
                <c:pt idx="2">
                  <c:v>ожидаемое исполнение 2020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77120"/>
        <c:axId val="55099776"/>
      </c:lineChart>
      <c:catAx>
        <c:axId val="5507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b" anchorCtr="0"/>
          <a:lstStyle/>
          <a:p>
            <a:pPr algn="just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99776"/>
        <c:crosses val="autoZero"/>
        <c:auto val="1"/>
        <c:lblAlgn val="ctr"/>
        <c:lblOffset val="500"/>
        <c:noMultiLvlLbl val="0"/>
      </c:catAx>
      <c:valAx>
        <c:axId val="5509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7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delete val="1"/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8802052748107756"/>
          <c:y val="6.8534993286998414E-2"/>
          <c:w val="0.31197947251892688"/>
          <c:h val="0.391703628371776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12886490872986E-2"/>
          <c:y val="3.7154285431580114E-2"/>
          <c:w val="0.91388203243118649"/>
          <c:h val="0.701881324087247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Коммерческие кредиты (млн. руб.)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01.01.2020</c:v>
                </c:pt>
                <c:pt idx="1">
                  <c:v>на 01.01.2021                 </c:v>
                </c:pt>
                <c:pt idx="2">
                  <c:v>на 01.01.2022                      </c:v>
                </c:pt>
                <c:pt idx="3">
                  <c:v>на 01.01.2023                </c:v>
                </c:pt>
                <c:pt idx="4">
                  <c:v>на 01.01.2024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5636</c:v>
                </c:pt>
                <c:pt idx="1">
                  <c:v>6304</c:v>
                </c:pt>
                <c:pt idx="2">
                  <c:v>6304</c:v>
                </c:pt>
                <c:pt idx="3">
                  <c:v>6159</c:v>
                </c:pt>
                <c:pt idx="4">
                  <c:v>5981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Бюджетные кредиты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4.33694981067677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01.01.2020</c:v>
                </c:pt>
                <c:pt idx="1">
                  <c:v>на 01.01.2021                 </c:v>
                </c:pt>
                <c:pt idx="2">
                  <c:v>на 01.01.2022                      </c:v>
                </c:pt>
                <c:pt idx="3">
                  <c:v>на 01.01.2023                </c:v>
                </c:pt>
                <c:pt idx="4">
                  <c:v>на 01.01.2024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Lbls>
            <c:dLbl>
              <c:idx val="0"/>
              <c:layout>
                <c:manualLayout>
                  <c:x val="1.1087267181575651E-3"/>
                  <c:y val="-3.28124979815150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087267181575651E-3"/>
                  <c:y val="-3.04687481256921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1305686747993908E-17"/>
                  <c:y val="-3.3342885172181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174534363150478E-3"/>
                  <c:y val="-2.34374985582250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1305686747993908E-17"/>
                  <c:y val="-3.04687481256921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01.01.2020</c:v>
                </c:pt>
                <c:pt idx="1">
                  <c:v>на 01.01.2021                 </c:v>
                </c:pt>
                <c:pt idx="2">
                  <c:v>на 01.01.2022                      </c:v>
                </c:pt>
                <c:pt idx="3">
                  <c:v>на 01.01.2023                </c:v>
                </c:pt>
                <c:pt idx="4">
                  <c:v>на 01.01.2024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98327168"/>
        <c:axId val="98337152"/>
      </c:barChart>
      <c:lineChart>
        <c:grouping val="standar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Расходы на обслуживание мун. долга (млн. руб.)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>
                  <a:lumMod val="95000"/>
                  <a:lumOff val="5000"/>
                </a:schemeClr>
              </a:solidFill>
              <a:ln w="9525">
                <a:solidFill>
                  <a:schemeClr val="accent4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t" anchorCtr="0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01.01.2020</c:v>
                </c:pt>
                <c:pt idx="1">
                  <c:v>на 01.01.2021                 </c:v>
                </c:pt>
                <c:pt idx="2">
                  <c:v>на 01.01.2022                      </c:v>
                </c:pt>
                <c:pt idx="3">
                  <c:v>на 01.01.2023                </c:v>
                </c:pt>
                <c:pt idx="4">
                  <c:v>на 01.01.2024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421</c:v>
                </c:pt>
                <c:pt idx="1">
                  <c:v>396</c:v>
                </c:pt>
                <c:pt idx="2">
                  <c:v>519</c:v>
                </c:pt>
                <c:pt idx="3">
                  <c:v>459</c:v>
                </c:pt>
                <c:pt idx="4">
                  <c:v>455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Уровень долга (%)</c:v>
                </c:pt>
              </c:strCache>
            </c:strRef>
          </c:tx>
          <c:spPr>
            <a:ln w="66675" cap="rnd">
              <a:solidFill>
                <a:srgbClr val="FF0000"/>
              </a:solidFill>
              <a:round/>
            </a:ln>
            <a:effectLst>
              <a:glow rad="127000">
                <a:schemeClr val="tx1"/>
              </a:glow>
            </a:effectLst>
          </c:spPr>
          <c:marker>
            <c:symbol val="diamond"/>
            <c:size val="7"/>
            <c:spPr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 w="9525">
                <a:solidFill>
                  <a:schemeClr val="accent5"/>
                </a:solidFill>
              </a:ln>
              <a:effectLst>
                <a:glow rad="127000">
                  <a:schemeClr val="tx1"/>
                </a:glo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01.01.2020</c:v>
                </c:pt>
                <c:pt idx="1">
                  <c:v>на 01.01.2021                 </c:v>
                </c:pt>
                <c:pt idx="2">
                  <c:v>на 01.01.2022                      </c:v>
                </c:pt>
                <c:pt idx="3">
                  <c:v>на 01.01.2023                </c:v>
                </c:pt>
                <c:pt idx="4">
                  <c:v>на 01.01.2024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327168"/>
        <c:axId val="98337152"/>
      </c:lineChart>
      <c:catAx>
        <c:axId val="9832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337152"/>
        <c:crosses val="autoZero"/>
        <c:auto val="1"/>
        <c:lblAlgn val="ctr"/>
        <c:lblOffset val="500"/>
        <c:noMultiLvlLbl val="0"/>
      </c:catAx>
      <c:valAx>
        <c:axId val="98337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32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delete val="1"/>
      </c:legendEntry>
      <c:legendEntry>
        <c:idx val="2"/>
        <c:delete val="1"/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1170103906583471E-2"/>
          <c:y val="0.90916227562016916"/>
          <c:w val="0.87612608260919111"/>
          <c:h val="8.664771374609169E-2"/>
        </c:manualLayout>
      </c:layout>
      <c:overlay val="0"/>
      <c:spPr>
        <a:noFill/>
        <a:ln>
          <a:noFill/>
        </a:ln>
        <a:effectLst>
          <a:softEdge rad="12700"/>
        </a:effectLst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/>
      </a:solidFill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982324509790314E-2"/>
          <c:y val="6.11919856127097E-2"/>
          <c:w val="0.64883621345201914"/>
          <c:h val="0.800734814187312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собственные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6888</c:v>
                </c:pt>
                <c:pt idx="1">
                  <c:v>7060</c:v>
                </c:pt>
                <c:pt idx="2">
                  <c:v>7178</c:v>
                </c:pt>
                <c:pt idx="3">
                  <c:v>7189</c:v>
                </c:pt>
                <c:pt idx="4">
                  <c:v>7417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перечисления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7781</c:v>
                </c:pt>
                <c:pt idx="1">
                  <c:v>7907</c:v>
                </c:pt>
                <c:pt idx="2">
                  <c:v>2937</c:v>
                </c:pt>
                <c:pt idx="3">
                  <c:v>2430</c:v>
                </c:pt>
                <c:pt idx="4">
                  <c:v>780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Профицит/Дефицит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217</c:v>
                </c:pt>
                <c:pt idx="1">
                  <c:v>-167</c:v>
                </c:pt>
                <c:pt idx="2">
                  <c:v>0</c:v>
                </c:pt>
                <c:pt idx="3">
                  <c:v>145</c:v>
                </c:pt>
                <c:pt idx="4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623168"/>
        <c:axId val="109624704"/>
      </c:barChart>
      <c:catAx>
        <c:axId val="10962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624704"/>
        <c:crosses val="autoZero"/>
        <c:auto val="1"/>
        <c:lblAlgn val="ctr"/>
        <c:lblOffset val="100"/>
        <c:noMultiLvlLbl val="0"/>
      </c:catAx>
      <c:valAx>
        <c:axId val="10962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ru-RU" sz="10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96231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ru-RU" sz="10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52712003962176E-2"/>
          <c:y val="6.7150437689549092E-2"/>
          <c:w val="0.67844649205644603"/>
          <c:h val="0.64025695176668651"/>
        </c:manualLayout>
      </c:layout>
      <c:lineChart>
        <c:grouping val="standard"/>
        <c:varyColors val="0"/>
        <c:ser>
          <c:idx val="0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dLbls>
            <c:delete val="1"/>
          </c:dLbls>
          <c:cat>
            <c:multiLvlStrRef>
              <c:f>Лист1!#ССЫЛКА!</c:f>
            </c:multiLvl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Лист1!$A$1</c:f>
              <c:strCache>
                <c:ptCount val="1"/>
                <c:pt idx="0">
                  <c:v>Расходы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3807396270611677E-2"/>
                  <c:y val="-8.18305632309054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14 452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455152958082551E-2"/>
                  <c:y val="-6.43802618250203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 </a:t>
                    </a:r>
                    <a:r>
                      <a:rPr lang="ru-RU" dirty="0" smtClean="0"/>
                      <a:t>134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143533376872925E-2"/>
                  <c:y val="-9.71116940019766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10 115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6540389593264259E-2"/>
                  <c:y val="-5.80313730017347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9 474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031598773552687E-2"/>
                  <c:y val="-8.10797473134317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8 020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 cap="rnd"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Лист1!#ССЫЛКА!</c:f>
            </c:multiLvlStrRef>
          </c:cat>
          <c:val>
            <c:numRef>
              <c:f>Лист1!$A$2:$A$6</c:f>
              <c:numCache>
                <c:formatCode>General</c:formatCode>
                <c:ptCount val="5"/>
                <c:pt idx="0">
                  <c:v>13179</c:v>
                </c:pt>
                <c:pt idx="1">
                  <c:v>14775</c:v>
                </c:pt>
                <c:pt idx="2">
                  <c:v>7595</c:v>
                </c:pt>
                <c:pt idx="3">
                  <c:v>7796</c:v>
                </c:pt>
                <c:pt idx="4">
                  <c:v>8124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1612928"/>
        <c:axId val="114756608"/>
      </c:lineChart>
      <c:catAx>
        <c:axId val="10161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4756608"/>
        <c:crosses val="autoZero"/>
        <c:auto val="1"/>
        <c:lblAlgn val="ctr"/>
        <c:lblOffset val="100"/>
        <c:noMultiLvlLbl val="0"/>
      </c:catAx>
      <c:valAx>
        <c:axId val="114756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01612928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62502790447998002"/>
          <c:y val="0.86622258078871806"/>
          <c:w val="0.2351152312256064"/>
          <c:h val="0.1337772654890197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551224353646464E-2"/>
          <c:y val="9.6095728191457119E-2"/>
          <c:w val="0.90289754715784076"/>
          <c:h val="0.8917980449294251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3762463233598177"/>
                  <c:y val="-0.12722921445842891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032257800135143E-2"/>
                  <c:y val="1.443930405951564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Налоги на совокупный доход </a:t>
                    </a:r>
                    <a:r>
                      <a:rPr lang="ru-RU" sz="1000" dirty="0"/>
                      <a:t>(УСН, ЕНВД, </a:t>
                    </a:r>
                  </a:p>
                  <a:p>
                    <a:r>
                      <a:rPr lang="ru-RU" sz="1000" dirty="0"/>
                      <a:t>ЕСХН, ПСН)</a:t>
                    </a:r>
                    <a:r>
                      <a:rPr lang="ru-RU" sz="1200" dirty="0"/>
                      <a:t>; 8,5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074672088856287"/>
                  <c:y val="-0.15478008556017211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6252303411924726"/>
                  <c:y val="2.55090003513340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2732373998517468"/>
                  <c:y val="0.10906176174921757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Аренда</a:t>
                    </a:r>
                  </a:p>
                  <a:p>
                    <a:r>
                      <a:rPr lang="ru-RU" sz="1200"/>
                      <a:t> земли; 5,2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6840000473535793"/>
                  <c:y val="5.70480918551866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Аренда </a:t>
                    </a:r>
                    <a:endParaRPr lang="ru-RU" dirty="0" smtClean="0"/>
                  </a:p>
                  <a:p>
                    <a:r>
                      <a:rPr lang="ru-RU" dirty="0" smtClean="0"/>
                      <a:t>имущества</a:t>
                    </a:r>
                    <a:r>
                      <a:rPr lang="ru-RU" dirty="0"/>
                      <a:t>; 1,1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3764743352742537E-2"/>
                  <c:y val="2.506351013204397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4276646857088718E-2"/>
                  <c:y val="-5.182541847284045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земельных </a:t>
                    </a:r>
                    <a:r>
                      <a:rPr lang="ru-RU" smtClean="0"/>
                      <a:t>участков;0,5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8927496216267461"/>
                  <c:y val="-1.068225655561205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8030778911632934E-2"/>
                  <c:y val="0.11906965320564165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1200">
                        <a:solidFill>
                          <a:sysClr val="windowText" lastClr="000000"/>
                        </a:solidFill>
                      </a:rPr>
                      <a:t>Прочие </a:t>
                    </a:r>
                  </a:p>
                  <a:p>
                    <a:pPr>
                      <a:defRPr sz="1200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1200">
                        <a:solidFill>
                          <a:sysClr val="windowText" lastClr="000000"/>
                        </a:solidFill>
                      </a:rPr>
                      <a:t>доходы; </a:t>
                    </a:r>
                  </a:p>
                  <a:p>
                    <a:pPr>
                      <a:defRPr sz="1200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1200">
                        <a:solidFill>
                          <a:sysClr val="windowText" lastClr="000000"/>
                        </a:solidFill>
                      </a:rPr>
                      <a:t>5,3</a:t>
                    </a:r>
                    <a:endParaRPr lang="ru-RU">
                      <a:solidFill>
                        <a:sysClr val="windowText" lastClr="00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Блин!$B$2:$B$12</c:f>
              <c:strCache>
                <c:ptCount val="11"/>
                <c:pt idx="0">
                  <c:v>НДФЛ</c:v>
                </c:pt>
                <c:pt idx="1">
                  <c:v>Налоги на совокупный доход (УСН, ЕНВД, ЕСХН, ПСН)</c:v>
                </c:pt>
                <c:pt idx="2">
                  <c:v>НИФЛ</c:v>
                </c:pt>
                <c:pt idx="3">
                  <c:v>Земельный налог</c:v>
                </c:pt>
                <c:pt idx="4">
                  <c:v>Аренда земли</c:v>
                </c:pt>
                <c:pt idx="5">
                  <c:v>Аренда имущества</c:v>
                </c:pt>
                <c:pt idx="6">
                  <c:v>Доходы от размещения рекламы</c:v>
                </c:pt>
                <c:pt idx="7">
                  <c:v>Доходы от реализации имущества</c:v>
                </c:pt>
                <c:pt idx="8">
                  <c:v>Доходы от продажи земельных участков</c:v>
                </c:pt>
                <c:pt idx="9">
                  <c:v>Штрафные санкции</c:v>
                </c:pt>
                <c:pt idx="10">
                  <c:v>Прочие доходы</c:v>
                </c:pt>
              </c:strCache>
            </c:strRef>
          </c:cat>
          <c:val>
            <c:numRef>
              <c:f>Блин!$C$2:$C$12</c:f>
              <c:numCache>
                <c:formatCode>#,##0.0</c:formatCode>
                <c:ptCount val="11"/>
                <c:pt idx="0">
                  <c:v>55.9</c:v>
                </c:pt>
                <c:pt idx="1">
                  <c:v>8.5</c:v>
                </c:pt>
                <c:pt idx="2">
                  <c:v>9.4</c:v>
                </c:pt>
                <c:pt idx="3">
                  <c:v>10.3</c:v>
                </c:pt>
                <c:pt idx="4">
                  <c:v>5.2</c:v>
                </c:pt>
                <c:pt idx="5">
                  <c:v>1.1000000000000001</c:v>
                </c:pt>
                <c:pt idx="6">
                  <c:v>2.7</c:v>
                </c:pt>
                <c:pt idx="7">
                  <c:v>0.30000000000000032</c:v>
                </c:pt>
                <c:pt idx="8">
                  <c:v>0.5</c:v>
                </c:pt>
                <c:pt idx="9">
                  <c:v>0.8</c:v>
                </c:pt>
                <c:pt idx="10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283797170684742E-2"/>
          <c:y val="0"/>
          <c:w val="0.9216091730548559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Общегосударственные вопросы</c:v>
                </c:pt>
                <c:pt idx="3">
                  <c:v>ЖКХ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  <c:pt idx="6">
                  <c:v>Обслуживание госуд. и мун. долга</c:v>
                </c:pt>
                <c:pt idx="7">
                  <c:v>Культура, кинематография</c:v>
                </c:pt>
                <c:pt idx="8">
                  <c:v>Национальная безопасность и правоохр.деятельность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3585.2</c:v>
                </c:pt>
                <c:pt idx="1">
                  <c:v>1706.64</c:v>
                </c:pt>
                <c:pt idx="2">
                  <c:v>1229.0899999999999</c:v>
                </c:pt>
                <c:pt idx="3">
                  <c:v>1026.77</c:v>
                </c:pt>
                <c:pt idx="4" formatCode="General">
                  <c:v>766.3</c:v>
                </c:pt>
                <c:pt idx="5">
                  <c:v>628.72</c:v>
                </c:pt>
                <c:pt idx="6">
                  <c:v>519.83000000000004</c:v>
                </c:pt>
                <c:pt idx="7">
                  <c:v>507.88</c:v>
                </c:pt>
                <c:pt idx="8">
                  <c:v>128.03</c:v>
                </c:pt>
                <c:pt idx="9">
                  <c:v>9.35</c:v>
                </c:pt>
                <c:pt idx="10">
                  <c:v>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Образование</c:v>
                </c:pt>
                <c:pt idx="1">
                  <c:v>Национальная экономика</c:v>
                </c:pt>
                <c:pt idx="2">
                  <c:v>Общегосударственные вопросы</c:v>
                </c:pt>
                <c:pt idx="3">
                  <c:v>ЖКХ</c:v>
                </c:pt>
                <c:pt idx="4">
                  <c:v>Социальная политика</c:v>
                </c:pt>
                <c:pt idx="5">
                  <c:v>Физическая культура и спорт</c:v>
                </c:pt>
                <c:pt idx="6">
                  <c:v>Обслуживание госуд. и мун. долга</c:v>
                </c:pt>
                <c:pt idx="7">
                  <c:v>Культура, кинематография</c:v>
                </c:pt>
                <c:pt idx="8">
                  <c:v>Национальная безопасность и правоохр.деятельность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0.35410000000000003</c:v>
                </c:pt>
                <c:pt idx="1">
                  <c:v>0.16869999999999999</c:v>
                </c:pt>
                <c:pt idx="2">
                  <c:v>0.1215</c:v>
                </c:pt>
                <c:pt idx="3">
                  <c:v>0.10150000000000001</c:v>
                </c:pt>
                <c:pt idx="4">
                  <c:v>7.5800000000000006E-2</c:v>
                </c:pt>
                <c:pt idx="5">
                  <c:v>6.2100000000000002E-2</c:v>
                </c:pt>
                <c:pt idx="6">
                  <c:v>5.1400000000000001E-2</c:v>
                </c:pt>
                <c:pt idx="7">
                  <c:v>5.0200000000000002E-2</c:v>
                </c:pt>
                <c:pt idx="8">
                  <c:v>1.2699999999999999E-2</c:v>
                </c:pt>
                <c:pt idx="9">
                  <c:v>8.9999999999999998E-4</c:v>
                </c:pt>
                <c:pt idx="10">
                  <c:v>8.0000000000000004E-4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28832902670138"/>
          <c:y val="2.8600352112676388E-2"/>
          <c:w val="0.39233203411818068"/>
          <c:h val="0.873713810641634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(проект)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Лист1!$A$2:$A$16</c:f>
              <c:strCache>
                <c:ptCount val="15"/>
                <c:pt idx="0">
                  <c:v>Прочие ГРБС (менее 100 млн.руб)</c:v>
                </c:pt>
                <c:pt idx="1">
                  <c:v>Организационное управление</c:v>
                </c:pt>
                <c:pt idx="2">
                  <c:v>Департамент информационных технологий и связи</c:v>
                </c:pt>
                <c:pt idx="3">
                  <c:v>Департамент городского хозяйства</c:v>
                </c:pt>
                <c:pt idx="4">
                  <c:v>Управление физической культуры и спорта</c:v>
                </c:pt>
                <c:pt idx="5">
                  <c:v>Департамент градостроительной деятельности</c:v>
                </c:pt>
                <c:pt idx="6">
                  <c:v>Департамент образования</c:v>
                </c:pt>
                <c:pt idx="7">
                  <c:v>Департамент культуры</c:v>
                </c:pt>
                <c:pt idx="8">
                  <c:v>Департамент экономического развития</c:v>
                </c:pt>
                <c:pt idx="9">
                  <c:v>Департамент дорожного хозяйства и транспорта</c:v>
                </c:pt>
                <c:pt idx="10">
                  <c:v>Департамент общественной безопасности</c:v>
                </c:pt>
                <c:pt idx="11">
                  <c:v>Департамент по управлению муниципальным имуществом</c:v>
                </c:pt>
                <c:pt idx="12">
                  <c:v>Департамент финансов</c:v>
                </c:pt>
                <c:pt idx="13">
                  <c:v>Администрация</c:v>
                </c:pt>
                <c:pt idx="14">
                  <c:v>Дума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20</c:v>
                </c:pt>
                <c:pt idx="1">
                  <c:v>198</c:v>
                </c:pt>
                <c:pt idx="2">
                  <c:v>305</c:v>
                </c:pt>
                <c:pt idx="3">
                  <c:v>1047</c:v>
                </c:pt>
                <c:pt idx="4">
                  <c:v>629</c:v>
                </c:pt>
                <c:pt idx="5">
                  <c:v>980</c:v>
                </c:pt>
                <c:pt idx="6">
                  <c:v>2306</c:v>
                </c:pt>
                <c:pt idx="7">
                  <c:v>904</c:v>
                </c:pt>
                <c:pt idx="8">
                  <c:v>26</c:v>
                </c:pt>
                <c:pt idx="9">
                  <c:v>1641</c:v>
                </c:pt>
                <c:pt idx="10">
                  <c:v>131</c:v>
                </c:pt>
                <c:pt idx="11">
                  <c:v>639</c:v>
                </c:pt>
                <c:pt idx="12">
                  <c:v>626</c:v>
                </c:pt>
                <c:pt idx="13">
                  <c:v>569</c:v>
                </c:pt>
                <c:pt idx="14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198208"/>
        <c:axId val="114775168"/>
      </c:barChart>
      <c:catAx>
        <c:axId val="1171982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aseline="10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4775168"/>
        <c:crosses val="autoZero"/>
        <c:auto val="1"/>
        <c:lblAlgn val="l"/>
        <c:lblOffset val="100"/>
        <c:noMultiLvlLbl val="0"/>
      </c:catAx>
      <c:valAx>
        <c:axId val="114775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7198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120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9.9</c:v>
                </c:pt>
                <c:pt idx="1">
                  <c:v>9.5</c:v>
                </c:pt>
                <c:pt idx="2">
                  <c:v>18.899999999999999</c:v>
                </c:pt>
                <c:pt idx="3">
                  <c:v>34.700000000000003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90.1</c:v>
                </c:pt>
                <c:pt idx="1">
                  <c:v>90.5</c:v>
                </c:pt>
                <c:pt idx="2">
                  <c:v>81.099999999999994</c:v>
                </c:pt>
                <c:pt idx="3">
                  <c:v>65.3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840512"/>
        <c:axId val="126386560"/>
        <c:axId val="0"/>
      </c:bar3DChart>
      <c:catAx>
        <c:axId val="11784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386560"/>
        <c:crosses val="autoZero"/>
        <c:auto val="1"/>
        <c:lblAlgn val="ctr"/>
        <c:lblOffset val="100"/>
        <c:noMultiLvlLbl val="0"/>
      </c:catAx>
      <c:valAx>
        <c:axId val="126386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7840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AB7F16-D10A-4CC8-B0E7-ECD8EDB92AA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F32235-829C-4077-BD70-D39F2296A3C1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b="1" dirty="0" smtClean="0"/>
            <a:t>Ожидаемое поступление из вышестоящего бюджета -3 010,8 </a:t>
          </a:r>
          <a:r>
            <a:rPr lang="ru-RU" b="1" dirty="0" err="1" smtClean="0"/>
            <a:t>млн.руб</a:t>
          </a:r>
          <a:r>
            <a:rPr lang="ru-RU" b="1" dirty="0" smtClean="0"/>
            <a:t>.</a:t>
          </a:r>
          <a:endParaRPr lang="ru-RU" dirty="0"/>
        </a:p>
      </dgm:t>
    </dgm:pt>
    <dgm:pt modelId="{2F1619AD-CA41-45DD-A7D8-15969A27085D}" type="parTrans" cxnId="{87C9E157-A075-4E41-B9D3-56C41DFC7E55}">
      <dgm:prSet/>
      <dgm:spPr/>
      <dgm:t>
        <a:bodyPr/>
        <a:lstStyle/>
        <a:p>
          <a:endParaRPr lang="ru-RU"/>
        </a:p>
      </dgm:t>
    </dgm:pt>
    <dgm:pt modelId="{27C04228-84BA-44FB-95CD-DCFD1A68D8D1}" type="sibTrans" cxnId="{87C9E157-A075-4E41-B9D3-56C41DFC7E55}">
      <dgm:prSet/>
      <dgm:spPr>
        <a:solidFill>
          <a:srgbClr val="A2C2E8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EC0F306F-C65E-498C-A3D8-FBA5551BB7D8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0"/>
          <a:r>
            <a:rPr lang="ru-RU" b="1" dirty="0" err="1" smtClean="0"/>
            <a:t>Софинансирование</a:t>
          </a:r>
          <a:r>
            <a:rPr lang="ru-RU" b="1" dirty="0" smtClean="0"/>
            <a:t> из бюджета городского округа – 269,6 </a:t>
          </a:r>
          <a:r>
            <a:rPr lang="ru-RU" b="1" dirty="0" err="1" smtClean="0"/>
            <a:t>млн.руб</a:t>
          </a:r>
          <a:r>
            <a:rPr lang="ru-RU" b="1" dirty="0" smtClean="0"/>
            <a:t>.</a:t>
          </a:r>
          <a:endParaRPr lang="ru-RU" dirty="0"/>
        </a:p>
      </dgm:t>
    </dgm:pt>
    <dgm:pt modelId="{266D81CC-A1D5-4D57-8BB2-581801F764AE}" type="parTrans" cxnId="{7DBB5039-3371-451E-A653-4C0A88BC908B}">
      <dgm:prSet/>
      <dgm:spPr/>
      <dgm:t>
        <a:bodyPr/>
        <a:lstStyle/>
        <a:p>
          <a:endParaRPr lang="ru-RU"/>
        </a:p>
      </dgm:t>
    </dgm:pt>
    <dgm:pt modelId="{2605FC6D-ADA9-496D-9F68-677F3161FD62}" type="sibTrans" cxnId="{7DBB5039-3371-451E-A653-4C0A88BC908B}">
      <dgm:prSet/>
      <dgm:spPr/>
      <dgm:t>
        <a:bodyPr/>
        <a:lstStyle/>
        <a:p>
          <a:endParaRPr lang="ru-RU"/>
        </a:p>
      </dgm:t>
    </dgm:pt>
    <dgm:pt modelId="{672F3C4E-3B5A-42EC-AFDB-43EEB18798A0}" type="pres">
      <dgm:prSet presAssocID="{9BAB7F16-D10A-4CC8-B0E7-ECD8EDB92A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4B75D-B6D3-4088-A8E4-2C86E78523C3}" type="pres">
      <dgm:prSet presAssocID="{A4F32235-829C-4077-BD70-D39F2296A3C1}" presName="node" presStyleLbl="node1" presStyleIdx="0" presStyleCnt="2" custLinFactNeighborX="-117" custLinFactNeighborY="-1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3B0FB-9216-4199-8684-C7F2CC6F6D6B}" type="pres">
      <dgm:prSet presAssocID="{27C04228-84BA-44FB-95CD-DCFD1A68D8D1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77124E3-ABC3-402F-A890-C930669EB1C2}" type="pres">
      <dgm:prSet presAssocID="{27C04228-84BA-44FB-95CD-DCFD1A68D8D1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48DD2841-4B98-4300-A37B-EEAFCE9ED6F0}" type="pres">
      <dgm:prSet presAssocID="{EC0F306F-C65E-498C-A3D8-FBA5551BB7D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BB5039-3371-451E-A653-4C0A88BC908B}" srcId="{9BAB7F16-D10A-4CC8-B0E7-ECD8EDB92AAF}" destId="{EC0F306F-C65E-498C-A3D8-FBA5551BB7D8}" srcOrd="1" destOrd="0" parTransId="{266D81CC-A1D5-4D57-8BB2-581801F764AE}" sibTransId="{2605FC6D-ADA9-496D-9F68-677F3161FD62}"/>
    <dgm:cxn modelId="{B64CB43D-C271-4E3B-B6C4-CEFDF9DB177F}" type="presOf" srcId="{27C04228-84BA-44FB-95CD-DCFD1A68D8D1}" destId="{E77124E3-ABC3-402F-A890-C930669EB1C2}" srcOrd="1" destOrd="0" presId="urn:microsoft.com/office/officeart/2005/8/layout/process1"/>
    <dgm:cxn modelId="{2B3D13BE-4FE1-4C1E-9BF3-B3D452CC2E05}" type="presOf" srcId="{9BAB7F16-D10A-4CC8-B0E7-ECD8EDB92AAF}" destId="{672F3C4E-3B5A-42EC-AFDB-43EEB18798A0}" srcOrd="0" destOrd="0" presId="urn:microsoft.com/office/officeart/2005/8/layout/process1"/>
    <dgm:cxn modelId="{9FDD686B-3910-48C1-82FF-DFDE4960C1F4}" type="presOf" srcId="{EC0F306F-C65E-498C-A3D8-FBA5551BB7D8}" destId="{48DD2841-4B98-4300-A37B-EEAFCE9ED6F0}" srcOrd="0" destOrd="0" presId="urn:microsoft.com/office/officeart/2005/8/layout/process1"/>
    <dgm:cxn modelId="{87C9E157-A075-4E41-B9D3-56C41DFC7E55}" srcId="{9BAB7F16-D10A-4CC8-B0E7-ECD8EDB92AAF}" destId="{A4F32235-829C-4077-BD70-D39F2296A3C1}" srcOrd="0" destOrd="0" parTransId="{2F1619AD-CA41-45DD-A7D8-15969A27085D}" sibTransId="{27C04228-84BA-44FB-95CD-DCFD1A68D8D1}"/>
    <dgm:cxn modelId="{8B3A03DD-1BC1-4D8E-BBE6-AD7514A1EDB6}" type="presOf" srcId="{27C04228-84BA-44FB-95CD-DCFD1A68D8D1}" destId="{4BF3B0FB-9216-4199-8684-C7F2CC6F6D6B}" srcOrd="0" destOrd="0" presId="urn:microsoft.com/office/officeart/2005/8/layout/process1"/>
    <dgm:cxn modelId="{3E8A1F53-DF81-4211-8D5D-B65F6A9C7029}" type="presOf" srcId="{A4F32235-829C-4077-BD70-D39F2296A3C1}" destId="{1F94B75D-B6D3-4088-A8E4-2C86E78523C3}" srcOrd="0" destOrd="0" presId="urn:microsoft.com/office/officeart/2005/8/layout/process1"/>
    <dgm:cxn modelId="{BA33FF53-3DFD-4E79-A577-B2D020C46320}" type="presParOf" srcId="{672F3C4E-3B5A-42EC-AFDB-43EEB18798A0}" destId="{1F94B75D-B6D3-4088-A8E4-2C86E78523C3}" srcOrd="0" destOrd="0" presId="urn:microsoft.com/office/officeart/2005/8/layout/process1"/>
    <dgm:cxn modelId="{57D8A802-8908-43D0-8A4E-C682097BA8C5}" type="presParOf" srcId="{672F3C4E-3B5A-42EC-AFDB-43EEB18798A0}" destId="{4BF3B0FB-9216-4199-8684-C7F2CC6F6D6B}" srcOrd="1" destOrd="0" presId="urn:microsoft.com/office/officeart/2005/8/layout/process1"/>
    <dgm:cxn modelId="{4BEA17FF-0A11-481D-8A40-DEDA7000EC27}" type="presParOf" srcId="{4BF3B0FB-9216-4199-8684-C7F2CC6F6D6B}" destId="{E77124E3-ABC3-402F-A890-C930669EB1C2}" srcOrd="0" destOrd="0" presId="urn:microsoft.com/office/officeart/2005/8/layout/process1"/>
    <dgm:cxn modelId="{F17B7A02-4D06-4B8F-BC7D-8070CCAAC353}" type="presParOf" srcId="{672F3C4E-3B5A-42EC-AFDB-43EEB18798A0}" destId="{48DD2841-4B98-4300-A37B-EEAFCE9ED6F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4B75D-B6D3-4088-A8E4-2C86E78523C3}">
      <dsp:nvSpPr>
        <dsp:cNvPr id="0" name=""/>
        <dsp:cNvSpPr/>
      </dsp:nvSpPr>
      <dsp:spPr>
        <a:xfrm>
          <a:off x="3" y="0"/>
          <a:ext cx="3628985" cy="584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Ожидаемое поступление из вышестоящего бюджета -3 010,8 </a:t>
          </a:r>
          <a:r>
            <a:rPr lang="ru-RU" sz="1400" b="1" kern="1200" dirty="0" err="1" smtClean="0"/>
            <a:t>млн.руб</a:t>
          </a:r>
          <a:r>
            <a:rPr lang="ru-RU" sz="1400" b="1" kern="1200" dirty="0" smtClean="0"/>
            <a:t>.</a:t>
          </a:r>
          <a:endParaRPr lang="ru-RU" sz="1400" kern="1200" dirty="0"/>
        </a:p>
      </dsp:txBody>
      <dsp:txXfrm>
        <a:off x="17130" y="17127"/>
        <a:ext cx="3594731" cy="550520"/>
      </dsp:txXfrm>
    </dsp:sp>
    <dsp:sp modelId="{4BF3B0FB-9216-4199-8684-C7F2CC6F6D6B}">
      <dsp:nvSpPr>
        <dsp:cNvPr id="0" name=""/>
        <dsp:cNvSpPr/>
      </dsp:nvSpPr>
      <dsp:spPr>
        <a:xfrm>
          <a:off x="3992311" y="0"/>
          <a:ext cx="770244" cy="584774"/>
        </a:xfrm>
        <a:prstGeom prst="rightArrow">
          <a:avLst>
            <a:gd name="adj1" fmla="val 60000"/>
            <a:gd name="adj2" fmla="val 50000"/>
          </a:avLst>
        </a:prstGeom>
        <a:solidFill>
          <a:srgbClr val="A2C2E8"/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992311" y="116955"/>
        <a:ext cx="594812" cy="350864"/>
      </dsp:txXfrm>
    </dsp:sp>
    <dsp:sp modelId="{48DD2841-4B98-4300-A37B-EEAFCE9ED6F0}">
      <dsp:nvSpPr>
        <dsp:cNvPr id="0" name=""/>
        <dsp:cNvSpPr/>
      </dsp:nvSpPr>
      <dsp:spPr>
        <a:xfrm>
          <a:off x="5082281" y="0"/>
          <a:ext cx="3628985" cy="584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Софинансирование</a:t>
          </a:r>
          <a:r>
            <a:rPr lang="ru-RU" sz="1400" b="1" kern="1200" dirty="0" smtClean="0"/>
            <a:t> из бюджета городского округа – 269,6 </a:t>
          </a:r>
          <a:r>
            <a:rPr lang="ru-RU" sz="1400" b="1" kern="1200" dirty="0" err="1" smtClean="0"/>
            <a:t>млн.руб</a:t>
          </a:r>
          <a:r>
            <a:rPr lang="ru-RU" sz="1400" b="1" kern="1200" dirty="0" smtClean="0"/>
            <a:t>.</a:t>
          </a:r>
          <a:endParaRPr lang="ru-RU" sz="1400" kern="1200" dirty="0"/>
        </a:p>
      </dsp:txBody>
      <dsp:txXfrm>
        <a:off x="5099408" y="17127"/>
        <a:ext cx="3594731" cy="55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0.10637</cdr:x>
      <cdr:y>0.0366</cdr:y>
    </cdr:from>
    <cdr:to>
      <cdr:x>0.36336</cdr:x>
      <cdr:y>0.14627</cdr:y>
    </cdr:to>
    <cdr:sp macro="" textlink="">
      <cdr:nvSpPr>
        <cdr:cNvPr id="2" name="Полилиния 1"/>
        <cdr:cNvSpPr/>
      </cdr:nvSpPr>
      <cdr:spPr>
        <a:xfrm xmlns:a="http://schemas.openxmlformats.org/drawingml/2006/main">
          <a:off x="857849" y="92250"/>
          <a:ext cx="2072640" cy="276396"/>
        </a:xfrm>
        <a:custGeom xmlns:a="http://schemas.openxmlformats.org/drawingml/2006/main">
          <a:avLst/>
          <a:gdLst>
            <a:gd name="connsiteX0" fmla="*/ 0 w 2072640"/>
            <a:gd name="connsiteY0" fmla="*/ 165463 h 276396"/>
            <a:gd name="connsiteX1" fmla="*/ 992777 w 2072640"/>
            <a:gd name="connsiteY1" fmla="*/ 269966 h 276396"/>
            <a:gd name="connsiteX2" fmla="*/ 2072640 w 2072640"/>
            <a:gd name="connsiteY2" fmla="*/ 0 h 276396"/>
            <a:gd name="connsiteX3" fmla="*/ 2072640 w 2072640"/>
            <a:gd name="connsiteY3" fmla="*/ 0 h 276396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</a:cxnLst>
          <a:rect l="l" t="t" r="r" b="b"/>
          <a:pathLst>
            <a:path w="2072640" h="276396">
              <a:moveTo>
                <a:pt x="0" y="165463"/>
              </a:moveTo>
              <a:cubicBezTo>
                <a:pt x="323668" y="231503"/>
                <a:pt x="647337" y="297543"/>
                <a:pt x="992777" y="269966"/>
              </a:cubicBezTo>
              <a:cubicBezTo>
                <a:pt x="1338217" y="242389"/>
                <a:pt x="2072640" y="0"/>
                <a:pt x="2072640" y="0"/>
              </a:cubicBezTo>
              <a:lnTo>
                <a:pt x="2072640" y="0"/>
              </a:lnTo>
            </a:path>
          </a:pathLst>
        </a:custGeom>
        <a:noFill xmlns:a="http://schemas.openxmlformats.org/drawingml/2006/main"/>
        <a:ln xmlns:a="http://schemas.openxmlformats.org/drawingml/2006/main">
          <a:solidFill>
            <a:srgbClr val="EA671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0.09821</cdr:x>
      <cdr:y>0.09461</cdr:y>
    </cdr:from>
    <cdr:to>
      <cdr:x>0.11113</cdr:x>
      <cdr:y>0.12209</cdr:y>
    </cdr:to>
    <cdr:sp macro="" textlink="">
      <cdr:nvSpPr>
        <cdr:cNvPr id="3" name="Ромб 2"/>
        <cdr:cNvSpPr/>
      </cdr:nvSpPr>
      <cdr:spPr>
        <a:xfrm xmlns:a="http://schemas.openxmlformats.org/drawingml/2006/main">
          <a:off x="792088" y="238453"/>
          <a:ext cx="104175" cy="69250"/>
        </a:xfrm>
        <a:prstGeom xmlns:a="http://schemas.openxmlformats.org/drawingml/2006/main" prst="diamond">
          <a:avLst/>
        </a:prstGeom>
        <a:solidFill xmlns:a="http://schemas.openxmlformats.org/drawingml/2006/main">
          <a:schemeClr val="bg1"/>
        </a:solidFill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0.22269</cdr:x>
      <cdr:y>0.13272</cdr:y>
    </cdr:from>
    <cdr:to>
      <cdr:x>0.23561</cdr:x>
      <cdr:y>0.1602</cdr:y>
    </cdr:to>
    <cdr:sp macro="" textlink="">
      <cdr:nvSpPr>
        <cdr:cNvPr id="5" name="Ромб 4"/>
        <cdr:cNvSpPr/>
      </cdr:nvSpPr>
      <cdr:spPr>
        <a:xfrm xmlns:a="http://schemas.openxmlformats.org/drawingml/2006/main">
          <a:off x="1796008" y="334495"/>
          <a:ext cx="104175" cy="69250"/>
        </a:xfrm>
        <a:prstGeom xmlns:a="http://schemas.openxmlformats.org/drawingml/2006/main" prst="diamond">
          <a:avLst/>
        </a:prstGeom>
        <a:solidFill xmlns:a="http://schemas.openxmlformats.org/drawingml/2006/main">
          <a:schemeClr val="bg1"/>
        </a:solidFill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0.35714</cdr:x>
      <cdr:y>0.03096</cdr:y>
    </cdr:from>
    <cdr:to>
      <cdr:x>0.37006</cdr:x>
      <cdr:y>0.05844</cdr:y>
    </cdr:to>
    <cdr:sp macro="" textlink="">
      <cdr:nvSpPr>
        <cdr:cNvPr id="6" name="Ромб 5"/>
        <cdr:cNvSpPr/>
      </cdr:nvSpPr>
      <cdr:spPr>
        <a:xfrm xmlns:a="http://schemas.openxmlformats.org/drawingml/2006/main">
          <a:off x="2880320" y="78031"/>
          <a:ext cx="104175" cy="69250"/>
        </a:xfrm>
        <a:prstGeom xmlns:a="http://schemas.openxmlformats.org/drawingml/2006/main" prst="diamond">
          <a:avLst/>
        </a:prstGeom>
        <a:solidFill xmlns:a="http://schemas.openxmlformats.org/drawingml/2006/main">
          <a:schemeClr val="bg1"/>
        </a:solidFill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0.09821</cdr:x>
      <cdr:y>0.14286</cdr:y>
    </cdr:from>
    <cdr:to>
      <cdr:x>0.125</cdr:x>
      <cdr:y>0.2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92088" y="360039"/>
          <a:ext cx="216024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0.08036</cdr:x>
      <cdr:y>0.14686</cdr:y>
    </cdr:from>
    <cdr:to>
      <cdr:x>0.15179</cdr:x>
      <cdr:y>0.24761</cdr:y>
    </cdr:to>
    <cdr:sp macro="" textlink="">
      <cdr:nvSpPr>
        <cdr:cNvPr id="9" name="TextBox 14"/>
        <cdr:cNvSpPr txBox="1"/>
      </cdr:nvSpPr>
      <cdr:spPr>
        <a:xfrm xmlns:a="http://schemas.openxmlformats.org/drawingml/2006/main">
          <a:off x="648072" y="370134"/>
          <a:ext cx="576064" cy="2539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 b="1" dirty="0" smtClean="0">
              <a:cs typeface="Times New Roman" pitchFamily="18" charset="0"/>
            </a:rPr>
            <a:t>84,0</a:t>
          </a:r>
          <a:endParaRPr lang="ru-RU" sz="105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0.20283</cdr:x>
      <cdr:y>0.16031</cdr:y>
    </cdr:from>
    <cdr:to>
      <cdr:x>0.27426</cdr:x>
      <cdr:y>0.26106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1635785" y="404028"/>
          <a:ext cx="576064" cy="2539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 b="1" dirty="0" smtClean="0">
              <a:cs typeface="Times New Roman" pitchFamily="18" charset="0"/>
            </a:rPr>
            <a:t>81,8</a:t>
          </a:r>
          <a:endParaRPr lang="ru-RU" sz="1050" b="1" dirty="0"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0.36607</cdr:x>
      <cdr:y>0.02367</cdr:y>
    </cdr:from>
    <cdr:to>
      <cdr:x>0.4375</cdr:x>
      <cdr:y>0.12442</cdr:y>
    </cdr:to>
    <cdr:sp macro="" textlink="">
      <cdr:nvSpPr>
        <cdr:cNvPr id="11" name="TextBox 14"/>
        <cdr:cNvSpPr txBox="1"/>
      </cdr:nvSpPr>
      <cdr:spPr>
        <a:xfrm xmlns:a="http://schemas.openxmlformats.org/drawingml/2006/main">
          <a:off x="2952328" y="59666"/>
          <a:ext cx="576064" cy="2539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50" b="1" dirty="0" smtClean="0">
              <a:cs typeface="Times New Roman" pitchFamily="18" charset="0"/>
            </a:rPr>
            <a:t>98,5</a:t>
          </a:r>
          <a:endParaRPr lang="ru-RU" sz="1050" b="1" dirty="0"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0.1068</cdr:x>
      <cdr:y>0.28125</cdr:y>
    </cdr:from>
    <cdr:to>
      <cdr:x>0.17476</cdr:x>
      <cdr:y>0.375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648072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7 781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0.1068</cdr:x>
      <cdr:y>0.59375</cdr:y>
    </cdr:from>
    <cdr:to>
      <cdr:x>0.18447</cdr:x>
      <cdr:y>0.71875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088" y="136815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6 888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0.13592</cdr:x>
      <cdr:y>0.15625</cdr:y>
    </cdr:from>
    <cdr:to>
      <cdr:x>0.2233</cdr:x>
      <cdr:y>0.28125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360040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0.1165</cdr:x>
      <cdr:y>0.0402</cdr:y>
    </cdr:from>
    <cdr:to>
      <cdr:x>0.17476</cdr:x>
      <cdr:y>0.13395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64096" y="92641"/>
          <a:ext cx="43210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217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0.24272</cdr:x>
      <cdr:y>0.00895</cdr:y>
    </cdr:from>
    <cdr:to>
      <cdr:x>0.30097</cdr:x>
      <cdr:y>0.13395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00212" y="20633"/>
          <a:ext cx="432030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-167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0.23301</cdr:x>
      <cdr:y>0.25</cdr:y>
    </cdr:from>
    <cdr:to>
      <cdr:x>0.31068</cdr:x>
      <cdr:y>0.375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28192" y="576064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7 907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0.23301</cdr:x>
      <cdr:y>0.59375</cdr:y>
    </cdr:from>
    <cdr:to>
      <cdr:x>0.31068</cdr:x>
      <cdr:y>0.70933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728192" y="1368152"/>
          <a:ext cx="576064" cy="266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7 060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0.35922</cdr:x>
      <cdr:y>0.57145</cdr:y>
    </cdr:from>
    <cdr:to>
      <cdr:x>0.45631</cdr:x>
      <cdr:y>0.75895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64296" y="1316777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0.57145</cdr:y>
    </cdr:from>
    <cdr:to>
      <cdr:x>0.45631</cdr:x>
      <cdr:y>0.7277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736304" y="1316777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7 181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0.49515</cdr:x>
      <cdr:y>0.57145</cdr:y>
    </cdr:from>
    <cdr:to>
      <cdr:x>0.58252</cdr:x>
      <cdr:y>0.69645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672408" y="1316777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7 189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0.63107</cdr:x>
      <cdr:y>0.57145</cdr:y>
    </cdr:from>
    <cdr:to>
      <cdr:x>0.71845</cdr:x>
      <cdr:y>0.7277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80520" y="1316778"/>
          <a:ext cx="64807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7 417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0.36893</cdr:x>
      <cdr:y>0.32145</cdr:y>
    </cdr:from>
    <cdr:to>
      <cdr:x>0.4466</cdr:x>
      <cdr:y>0.4152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736304" y="740713"/>
          <a:ext cx="57606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2 934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0.49515</cdr:x>
      <cdr:y>0.3527</cdr:y>
    </cdr:from>
    <cdr:to>
      <cdr:x>0.5534</cdr:x>
      <cdr:y>0.4777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72408" y="812721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2 430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0.12931</cdr:x>
      <cdr:y>0.56667</cdr:y>
    </cdr:from>
    <cdr:to>
      <cdr:x>0.23878</cdr:x>
      <cdr:y>0.98995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80120" y="12241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0.375</cdr:x>
      <cdr:y>0.74194</cdr:y>
    </cdr:from>
    <cdr:to>
      <cdr:x>0.46983</cdr:x>
      <cdr:y>0.86523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40360" y="1656184"/>
          <a:ext cx="819422" cy="2752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0.13793</cdr:x>
      <cdr:y>0.4</cdr:y>
    </cdr:from>
    <cdr:to>
      <cdr:x>0.2474</cdr:x>
      <cdr:y>0.53333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52128" y="864096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8" name="TextBox 1"/>
        <cdr:cNvSpPr txBox="1"/>
      </cdr:nvSpPr>
      <cdr:spPr>
        <a:xfrm xmlns:a="http://schemas.openxmlformats.org/drawingml/2006/main" flipV="1">
          <a:off x="-251520" y="-2204864"/>
          <a:ext cx="0" cy="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6 599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0.59813</cdr:x>
      <cdr:y>0.50765</cdr:y>
    </cdr:from>
    <cdr:to>
      <cdr:x>0.6542</cdr:x>
      <cdr:y>0.63456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08512" y="1152128"/>
          <a:ext cx="432011" cy="288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177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0.47664</cdr:x>
      <cdr:y>0.47592</cdr:y>
    </cdr:from>
    <cdr:to>
      <cdr:x>0.53272</cdr:x>
      <cdr:y>0.57111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2408" y="1080120"/>
          <a:ext cx="432088" cy="216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145</a:t>
          </a:r>
          <a:endParaRPr lang="ru-RU" sz="9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0.08747</cdr:x>
      <cdr:y>0.40753</cdr:y>
    </cdr:from>
    <cdr:to>
      <cdr:x>0.36473</cdr:x>
      <cdr:y>0.56699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1656184"/>
          <a:ext cx="228255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0.21867</cdr:x>
      <cdr:y>0.53156</cdr:y>
    </cdr:from>
    <cdr:to>
      <cdr:x>0.32974</cdr:x>
      <cdr:y>0.75656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00200" y="21602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0.63333</cdr:x>
      <cdr:y>0.21333</cdr:y>
    </cdr:from>
    <cdr:to>
      <cdr:x>0.79077</cdr:x>
      <cdr:y>0.35507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72608" y="1152128"/>
          <a:ext cx="1360433" cy="7654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Образование</a:t>
          </a:r>
          <a:r>
            <a:rPr lang="ru-RU" sz="1100" dirty="0" smtClean="0"/>
            <a:t>; </a:t>
          </a:r>
          <a:endParaRPr lang="ru-RU" sz="1400" dirty="0" smtClean="0"/>
        </a:p>
        <a:p xmlns:a="http://schemas.openxmlformats.org/drawingml/2006/main">
          <a:r>
            <a:rPr lang="ru-RU" sz="1400" dirty="0" smtClean="0"/>
            <a:t>3 585;  35,4%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0.40235</cdr:x>
      <cdr:y>0.31893</cdr:y>
    </cdr:from>
    <cdr:to>
      <cdr:x>0.60089</cdr:x>
      <cdr:y>0.44296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12368" y="1296144"/>
          <a:ext cx="16344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0.52703</cdr:y>
    </cdr:from>
    <cdr:to>
      <cdr:x>0.81488</cdr:x>
      <cdr:y>0.70036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20480" y="2808312"/>
          <a:ext cx="2720865" cy="923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Национальная</a:t>
          </a:r>
          <a:r>
            <a:rPr lang="ru-RU" sz="1100" dirty="0" smtClean="0"/>
            <a:t> </a:t>
          </a:r>
          <a:r>
            <a:rPr lang="ru-RU" sz="1400" dirty="0" smtClean="0"/>
            <a:t>экономика; </a:t>
          </a:r>
        </a:p>
        <a:p xmlns:a="http://schemas.openxmlformats.org/drawingml/2006/main">
          <a:r>
            <a:rPr lang="ru-RU" sz="1400" dirty="0" smtClean="0"/>
            <a:t>1 707;  16,87%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</cdr:x>
      <cdr:y>0.52703</cdr:y>
    </cdr:from>
    <cdr:to>
      <cdr:x>0.49764</cdr:x>
      <cdr:y>0.71369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728192" y="2808312"/>
          <a:ext cx="2571895" cy="994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Общегосударственные</a:t>
          </a:r>
        </a:p>
        <a:p xmlns:a="http://schemas.openxmlformats.org/drawingml/2006/main">
          <a:r>
            <a:rPr lang="ru-RU" sz="1400" dirty="0" smtClean="0"/>
            <a:t> вопросы;1 229;  12,15%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0.10178</cdr:x>
      <cdr:y>0.3827</cdr:y>
    </cdr:from>
    <cdr:to>
      <cdr:x>0.36237</cdr:x>
      <cdr:y>0.51799</cdr:y>
    </cdr:to>
    <cdr:sp macro="" textlink="">
      <cdr:nvSpPr>
        <cdr:cNvPr id="8" name="TextBox 7"/>
        <cdr:cNvSpPr txBox="1"/>
      </cdr:nvSpPr>
      <cdr:spPr>
        <a:xfrm xmlns:a="http://schemas.openxmlformats.org/drawingml/2006/main" rot="21444308">
          <a:off x="879481" y="2066822"/>
          <a:ext cx="2251774" cy="730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ЖКХ; 1 027; 10,15%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0.40295</cdr:x>
      <cdr:y>0.04292</cdr:y>
    </cdr:from>
    <cdr:to>
      <cdr:x>0.46489</cdr:x>
      <cdr:y>0.31306</cdr:y>
    </cdr:to>
    <cdr:sp macro="" textlink="">
      <cdr:nvSpPr>
        <cdr:cNvPr id="9" name="TextBox 8"/>
        <cdr:cNvSpPr txBox="1"/>
      </cdr:nvSpPr>
      <cdr:spPr>
        <a:xfrm xmlns:a="http://schemas.openxmlformats.org/drawingml/2006/main" rot="3127464">
          <a:off x="3029742" y="680815"/>
          <a:ext cx="1439436" cy="535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Культура, кинематография;</a:t>
          </a:r>
        </a:p>
        <a:p xmlns:a="http://schemas.openxmlformats.org/drawingml/2006/main">
          <a:r>
            <a:rPr lang="ru-RU" dirty="0" smtClean="0"/>
            <a:t>508;  5,02%</a:t>
          </a:r>
          <a:endParaRPr lang="ru-RU" dirty="0"/>
        </a:p>
      </cdr:txBody>
    </cdr:sp>
  </cdr:relSizeAnchor>
  <cdr:relSizeAnchor xmlns:cdr="http://schemas.openxmlformats.org/drawingml/2006/chartDrawing">
    <cdr:from>
      <cdr:x>0.29088</cdr:x>
      <cdr:y>0.13937</cdr:y>
    </cdr:from>
    <cdr:to>
      <cdr:x>0.45569</cdr:x>
      <cdr:y>0.27933</cdr:y>
    </cdr:to>
    <cdr:sp macro="" textlink="">
      <cdr:nvSpPr>
        <cdr:cNvPr id="10" name="TextBox 9"/>
        <cdr:cNvSpPr txBox="1"/>
      </cdr:nvSpPr>
      <cdr:spPr>
        <a:xfrm xmlns:a="http://schemas.openxmlformats.org/drawingml/2006/main" rot="2543909">
          <a:off x="2513486" y="742637"/>
          <a:ext cx="1424084" cy="745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Обслуживание </a:t>
          </a:r>
        </a:p>
        <a:p xmlns:a="http://schemas.openxmlformats.org/drawingml/2006/main">
          <a:r>
            <a:rPr lang="ru-RU" dirty="0" smtClean="0"/>
            <a:t>гос. </a:t>
          </a:r>
          <a:r>
            <a:rPr lang="ru-RU" dirty="0" err="1" smtClean="0"/>
            <a:t>и.мун.долга</a:t>
          </a:r>
          <a:r>
            <a:rPr lang="ru-RU" dirty="0" smtClean="0"/>
            <a:t>;</a:t>
          </a:r>
        </a:p>
        <a:p xmlns:a="http://schemas.openxmlformats.org/drawingml/2006/main">
          <a:r>
            <a:rPr lang="ru-RU" dirty="0" smtClean="0"/>
            <a:t>520;  5,14%</a:t>
          </a:r>
          <a:endParaRPr lang="ru-RU" dirty="0"/>
        </a:p>
      </cdr:txBody>
    </cdr:sp>
  </cdr:relSizeAnchor>
  <cdr:relSizeAnchor xmlns:cdr="http://schemas.openxmlformats.org/drawingml/2006/chartDrawing">
    <cdr:from>
      <cdr:x>0.125</cdr:x>
      <cdr:y>0.25676</cdr:y>
    </cdr:from>
    <cdr:to>
      <cdr:x>0.28411</cdr:x>
      <cdr:y>0.394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080120" y="1368152"/>
          <a:ext cx="1374888" cy="731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dirty="0" err="1" smtClean="0"/>
            <a:t>Соц.политика</a:t>
          </a:r>
          <a:r>
            <a:rPr lang="ru-RU" sz="1200" dirty="0" smtClean="0"/>
            <a:t>;</a:t>
          </a:r>
        </a:p>
        <a:p xmlns:a="http://schemas.openxmlformats.org/drawingml/2006/main">
          <a:r>
            <a:rPr lang="ru-RU" sz="1200" dirty="0" smtClean="0"/>
            <a:t>766; 7,57%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0.10833</cdr:x>
      <cdr:y>0</cdr:y>
    </cdr:from>
    <cdr:to>
      <cdr:x>0.325</cdr:x>
      <cdr:y>0.13333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936104" y="-1052736"/>
          <a:ext cx="1872208" cy="710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Нац. безопасность и </a:t>
          </a:r>
        </a:p>
        <a:p xmlns:a="http://schemas.openxmlformats.org/drawingml/2006/main">
          <a:r>
            <a:rPr lang="ru-RU" dirty="0" smtClean="0"/>
            <a:t>правоохранительная</a:t>
          </a:r>
        </a:p>
        <a:p xmlns:a="http://schemas.openxmlformats.org/drawingml/2006/main">
          <a:r>
            <a:rPr lang="ru-RU" dirty="0" smtClean="0"/>
            <a:t>деятельность; 128; 1,27%</a:t>
          </a:r>
          <a:endParaRPr lang="ru-RU" dirty="0"/>
        </a:p>
      </cdr:txBody>
    </cdr:sp>
  </cdr:relSizeAnchor>
  <cdr:relSizeAnchor xmlns:cdr="http://schemas.openxmlformats.org/drawingml/2006/chartDrawing">
    <cdr:from>
      <cdr:x>0.19914</cdr:x>
      <cdr:y>0.17653</cdr:y>
    </cdr:from>
    <cdr:to>
      <cdr:x>0.36775</cdr:x>
      <cdr:y>0.29659</cdr:y>
    </cdr:to>
    <cdr:sp macro="" textlink="">
      <cdr:nvSpPr>
        <cdr:cNvPr id="14" name="TextBox 13"/>
        <cdr:cNvSpPr txBox="1"/>
      </cdr:nvSpPr>
      <cdr:spPr>
        <a:xfrm xmlns:a="http://schemas.openxmlformats.org/drawingml/2006/main" rot="1144892">
          <a:off x="1720724" y="940661"/>
          <a:ext cx="1457002" cy="639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Физическая культура </a:t>
          </a:r>
        </a:p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и спорт;</a:t>
          </a:r>
        </a:p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629; 6,19%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0.09333</cdr:y>
    </cdr:from>
    <cdr:to>
      <cdr:x>0.33333</cdr:x>
      <cdr:y>0.09333</cdr:y>
    </cdr:to>
    <cdr:cxnSp macro="">
      <cdr:nvCxnSpPr>
        <cdr:cNvPr id="33" name="Прямая соединительная линия 32"/>
        <cdr:cNvCxnSpPr/>
      </cdr:nvCxnSpPr>
      <cdr:spPr>
        <a:xfrm xmlns:a="http://schemas.openxmlformats.org/drawingml/2006/main" flipH="1" flipV="1">
          <a:off x="2880291" y="504038"/>
          <a:ext cx="29" cy="1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0.28333</cdr:x>
      <cdr:y>0.04054</cdr:y>
    </cdr:from>
    <cdr:to>
      <cdr:x>0.49167</cdr:x>
      <cdr:y>0.06757</cdr:y>
    </cdr:to>
    <cdr:cxnSp macro="">
      <cdr:nvCxnSpPr>
        <cdr:cNvPr id="47" name="Прямая соединительная линия 46"/>
        <cdr:cNvCxnSpPr/>
      </cdr:nvCxnSpPr>
      <cdr:spPr>
        <a:xfrm xmlns:a="http://schemas.openxmlformats.org/drawingml/2006/main" flipH="1" flipV="1">
          <a:off x="2448272" y="216024"/>
          <a:ext cx="1800200" cy="14401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0.41525</cdr:x>
      <cdr:y>0.05405</cdr:y>
    </cdr:from>
    <cdr:to>
      <cdr:x>0.52287</cdr:x>
      <cdr:y>0.09459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8392" y="288032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0.43423</cdr:x>
      <cdr:y>0.04054</cdr:y>
    </cdr:from>
    <cdr:to>
      <cdr:x>0.48508</cdr:x>
      <cdr:y>0.08108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23928" y="216024"/>
          <a:ext cx="459506" cy="216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94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0.49798</cdr:x>
      <cdr:y>0.08452</cdr:y>
    </cdr:from>
    <cdr:to>
      <cdr:x>0.54035</cdr:x>
      <cdr:y>0.12677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25236" y="432048"/>
          <a:ext cx="3935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569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0.50839</cdr:x>
      <cdr:y>0.21429</cdr:y>
    </cdr:from>
    <cdr:to>
      <cdr:x>0.61943</cdr:x>
      <cdr:y>0.26014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97586" y="1080120"/>
          <a:ext cx="1069799" cy="231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639</a:t>
          </a:r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0.44191</cdr:x>
      <cdr:y>0.26764</cdr:y>
    </cdr:from>
    <cdr:to>
      <cdr:x>0.48429</cdr:x>
      <cdr:y>0.30818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04456" y="1368152"/>
          <a:ext cx="393626" cy="20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0.64293</cdr:x>
      <cdr:y>0.32857</cdr:y>
    </cdr:from>
    <cdr:to>
      <cdr:x>0.69278</cdr:x>
      <cdr:y>0.37803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93730" y="1656184"/>
          <a:ext cx="480280" cy="24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1 641</a:t>
          </a:r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0.4264</cdr:x>
      <cdr:y>0.38032</cdr:y>
    </cdr:from>
    <cdr:to>
      <cdr:x>0.4603</cdr:x>
      <cdr:y>0.42086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60440" y="1944216"/>
          <a:ext cx="314864" cy="207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0.54579</cdr:x>
      <cdr:y>0.43243</cdr:y>
    </cdr:from>
    <cdr:to>
      <cdr:x>0.59663</cdr:x>
      <cdr:y>0.48648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932040" y="2304256"/>
          <a:ext cx="459415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904</a:t>
          </a:r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0.7401</cdr:x>
      <cdr:y>0.5</cdr:y>
    </cdr:from>
    <cdr:to>
      <cdr:x>0.80433</cdr:x>
      <cdr:y>0.55405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129835" y="2520280"/>
          <a:ext cx="618756" cy="272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2 306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0.56071</cdr:x>
      <cdr:y>0.55714</cdr:y>
    </cdr:from>
    <cdr:to>
      <cdr:x>0.63546</cdr:x>
      <cdr:y>0.6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401642" y="2808312"/>
          <a:ext cx="720081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980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0.5582</cdr:x>
      <cdr:y>0.67613</cdr:y>
    </cdr:from>
    <cdr:to>
      <cdr:x>0.60472</cdr:x>
      <cdr:y>0.71839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184576" y="3456384"/>
          <a:ext cx="432048" cy="216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1 047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0.46517</cdr:x>
      <cdr:y>0.73248</cdr:y>
    </cdr:from>
    <cdr:to>
      <cdr:x>0.50754</cdr:x>
      <cdr:y>0.77473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320480" y="3744416"/>
          <a:ext cx="393533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305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0.46517</cdr:x>
      <cdr:y>0.78882</cdr:y>
    </cdr:from>
    <cdr:to>
      <cdr:x>0.50755</cdr:x>
      <cdr:y>0.84516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320480" y="4032448"/>
          <a:ext cx="39362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198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0.44859</cdr:x>
      <cdr:y>0.84516</cdr:y>
    </cdr:from>
    <cdr:to>
      <cdr:x>0.48596</cdr:x>
      <cdr:y>0.88742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4321523" y="4260080"/>
          <a:ext cx="360039" cy="213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20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0.51944</cdr:x>
      <cdr:y>0.15495</cdr:y>
    </cdr:from>
    <cdr:to>
      <cdr:x>0.56372</cdr:x>
      <cdr:y>0.19549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824536" y="792088"/>
          <a:ext cx="411316" cy="2072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626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0.51944</cdr:x>
      <cdr:y>0.6057</cdr:y>
    </cdr:from>
    <cdr:to>
      <cdr:x>0.56595</cdr:x>
      <cdr:y>0.69022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824536" y="3096344"/>
          <a:ext cx="4320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0.50839</cdr:x>
      <cdr:y>0.61979</cdr:y>
    </cdr:from>
    <cdr:to>
      <cdr:x>0.55323</cdr:x>
      <cdr:y>0.66205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897587" y="3124089"/>
          <a:ext cx="432047" cy="213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629</a:t>
          </a:r>
          <a:endParaRPr lang="ru-RU" sz="1100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0.15702</cdr:x>
      <cdr:y>0.25</cdr:y>
    </cdr:from>
    <cdr:to>
      <cdr:x>0.20661</cdr:x>
      <cdr:y>0.41667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68152" y="648072"/>
          <a:ext cx="43204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93</a:t>
          </a:r>
          <a:r>
            <a:rPr lang="ru-RU" sz="1100" dirty="0" smtClean="0"/>
            <a:t>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0.28099</cdr:x>
      <cdr:y>0.25</cdr:y>
    </cdr:from>
    <cdr:to>
      <cdr:x>0.33884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48272" y="648072"/>
          <a:ext cx="50405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91,6%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0.39669</cdr:x>
      <cdr:y>0.25</cdr:y>
    </cdr:from>
    <cdr:to>
      <cdr:x>0.45455</cdr:x>
      <cdr:y>0.38889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56384" y="648072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79</a:t>
          </a:r>
          <a:r>
            <a:rPr lang="ru-RU" sz="1100" dirty="0" smtClean="0"/>
            <a:t>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0.5124</cdr:x>
      <cdr:y>0.25</cdr:y>
    </cdr:from>
    <cdr:to>
      <cdr:x>0.57851</cdr:x>
      <cdr:y>0.38889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64496" y="648072"/>
          <a:ext cx="576014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58</a:t>
          </a:r>
          <a:r>
            <a:rPr lang="ru-RU" sz="1100" dirty="0" smtClean="0"/>
            <a:t>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0.5124</cdr:x>
      <cdr:y>0.61111</cdr:y>
    </cdr:from>
    <cdr:to>
      <cdr:x>0.57852</cdr:x>
      <cdr:y>0.75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64496" y="1584176"/>
          <a:ext cx="576101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41</a:t>
          </a:r>
          <a:r>
            <a:rPr lang="ru-RU" sz="1100" dirty="0" smtClean="0"/>
            <a:t>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0.38843</cdr:x>
      <cdr:y>0.63889</cdr:y>
    </cdr:from>
    <cdr:to>
      <cdr:x>0.43802</cdr:x>
      <cdr:y>0.77778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84376" y="1656184"/>
          <a:ext cx="432115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20</a:t>
          </a:r>
          <a:r>
            <a:rPr lang="ru-RU" sz="1100" dirty="0" smtClean="0"/>
            <a:t>,1%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0.28099</cdr:x>
      <cdr:y>0.69444</cdr:y>
    </cdr:from>
    <cdr:to>
      <cdr:x>0.35537</cdr:x>
      <cdr:y>0.77778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448272" y="1800200"/>
          <a:ext cx="648055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8,4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11375-4B57-4A19-8DF8-903DDE75B26A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4A5AE-73BE-4648-8147-8F12A17C04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3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90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78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04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29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2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63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18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29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55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90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04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4A5AE-73BE-4648-8147-8F12A17C04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83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A083-472C-45E2-9547-0ADADEADC9E5}" type="datetimeFigureOut">
              <a:rPr lang="ru-RU" smtClean="0"/>
              <a:pPr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DC6F8-EDCB-4482-99A4-CE1AA308D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8478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700808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9168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05143" y="469093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Департамент финансов администрации</a:t>
            </a:r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 </a:t>
            </a:r>
          </a:p>
          <a:p>
            <a:pPr algn="r"/>
            <a:r>
              <a:rPr lang="ru-RU" sz="2000" kern="1400" dirty="0" smtClean="0">
                <a:solidFill>
                  <a:srgbClr val="3062B2"/>
                </a:solidFill>
                <a:latin typeface="Georgia" panose="02040502050405020303" pitchFamily="18" charset="0"/>
              </a:rPr>
              <a:t>городского округа Тольятти</a:t>
            </a:r>
            <a:endParaRPr lang="ru-RU" sz="2000" kern="1400" dirty="0">
              <a:solidFill>
                <a:srgbClr val="3062B2"/>
              </a:solidFill>
              <a:latin typeface="Georgia" panose="02040502050405020303" pitchFamily="18" charset="0"/>
            </a:endParaRPr>
          </a:p>
        </p:txBody>
      </p:sp>
      <p:pic>
        <p:nvPicPr>
          <p:cNvPr id="8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552" y="363029"/>
            <a:ext cx="707169" cy="86177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496944" cy="2448272"/>
          </a:xfrm>
        </p:spPr>
        <p:txBody>
          <a:bodyPr>
            <a:normAutofit/>
          </a:bodyPr>
          <a:lstStyle/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проект бюджета городского округа Тольятти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2021 год и  плановый период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и 2023 годов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5013176"/>
            <a:ext cx="4788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Руководитель департамента финансов  Миронова Лариса Александровна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64704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309320"/>
            <a:ext cx="49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10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3212976"/>
            <a:ext cx="2952328" cy="115212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  реконструкция объектов социально-культурной сферы (школы, детский сад)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0" y="4365104"/>
            <a:ext cx="4896544" cy="108012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Благоустройство территорий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Ремонт дорог и внутриквартальных территорий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052736"/>
            <a:ext cx="3024336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сфера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9912" y="1052736"/>
            <a:ext cx="4896544" cy="684213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Жилищно-коммунальное  и дорожное хозяйство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7544" y="1916832"/>
            <a:ext cx="2952328" cy="122413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и содержание действующей сети муниципальных учреждений, сохранение контингента занимающихся в учреждениях дополнительного образования  на уровне предыдущего периода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5517232"/>
            <a:ext cx="2952328" cy="752147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 в рамках МП "Молодой семье – доступное жильё</a:t>
            </a:r>
            <a:r>
              <a:rPr lang="en-US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51920" y="2924944"/>
            <a:ext cx="4824536" cy="108012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Поддержание объектов городской и инженерной инфраструктуры в надлежащем состоянии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Комплексное содержание территорий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Содержание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улично-дорожной сети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51920" y="1988840"/>
            <a:ext cx="4824536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Обеспечение доступности транспортных услуг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Повышение безопасности дорожного движения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7544" y="4509120"/>
            <a:ext cx="2952328" cy="805701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публичных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нормативных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обязательств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188640"/>
            <a:ext cx="81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Развитие приоритетных направлений расходов из бюджета городского округа Тольятти на 2021-2023годы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836712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Уровень долговой нагрузки в период 2020-2023 годов, исходя из ожидаемого исполнения 2020 года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56887764"/>
              </p:ext>
            </p:extLst>
          </p:nvPr>
        </p:nvGraphicFramePr>
        <p:xfrm>
          <a:off x="467544" y="1844824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59832" y="1052736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98,5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1200" y="125584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87,8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85892" y="137677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85,7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19102" y="16136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80,6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11797" y="138710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84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1608992" y="1378957"/>
            <a:ext cx="6101862" cy="581728"/>
          </a:xfrm>
          <a:custGeom>
            <a:avLst/>
            <a:gdLst>
              <a:gd name="connsiteX0" fmla="*/ 0 w 6101862"/>
              <a:gd name="connsiteY0" fmla="*/ 326751 h 581728"/>
              <a:gd name="connsiteX1" fmla="*/ 1652954 w 6101862"/>
              <a:gd name="connsiteY1" fmla="*/ 1435 h 581728"/>
              <a:gd name="connsiteX2" fmla="*/ 2954216 w 6101862"/>
              <a:gd name="connsiteY2" fmla="*/ 212451 h 581728"/>
              <a:gd name="connsiteX3" fmla="*/ 4563208 w 6101862"/>
              <a:gd name="connsiteY3" fmla="*/ 326751 h 581728"/>
              <a:gd name="connsiteX4" fmla="*/ 6101862 w 6101862"/>
              <a:gd name="connsiteY4" fmla="*/ 581728 h 581728"/>
              <a:gd name="connsiteX5" fmla="*/ 6101862 w 6101862"/>
              <a:gd name="connsiteY5" fmla="*/ 581728 h 581728"/>
              <a:gd name="connsiteX6" fmla="*/ 6101862 w 6101862"/>
              <a:gd name="connsiteY6" fmla="*/ 581728 h 581728"/>
              <a:gd name="connsiteX7" fmla="*/ 6101862 w 6101862"/>
              <a:gd name="connsiteY7" fmla="*/ 581728 h 58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01862" h="581728">
                <a:moveTo>
                  <a:pt x="0" y="326751"/>
                </a:moveTo>
                <a:cubicBezTo>
                  <a:pt x="580292" y="173618"/>
                  <a:pt x="1160585" y="20485"/>
                  <a:pt x="1652954" y="1435"/>
                </a:cubicBezTo>
                <a:cubicBezTo>
                  <a:pt x="2145323" y="-17615"/>
                  <a:pt x="2469174" y="158232"/>
                  <a:pt x="2954216" y="212451"/>
                </a:cubicBezTo>
                <a:cubicBezTo>
                  <a:pt x="3439258" y="266670"/>
                  <a:pt x="4038600" y="265205"/>
                  <a:pt x="4563208" y="326751"/>
                </a:cubicBezTo>
                <a:cubicBezTo>
                  <a:pt x="5087816" y="388297"/>
                  <a:pt x="6101862" y="581728"/>
                  <a:pt x="6101862" y="581728"/>
                </a:cubicBezTo>
                <a:lnTo>
                  <a:pt x="6101862" y="581728"/>
                </a:lnTo>
                <a:lnTo>
                  <a:pt x="6101862" y="581728"/>
                </a:lnTo>
                <a:lnTo>
                  <a:pt x="6101862" y="581728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9" name="Ромб 8"/>
          <p:cNvSpPr/>
          <p:nvPr/>
        </p:nvSpPr>
        <p:spPr>
          <a:xfrm>
            <a:off x="1524312" y="1669821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омб 23"/>
          <p:cNvSpPr/>
          <p:nvPr/>
        </p:nvSpPr>
        <p:spPr>
          <a:xfrm>
            <a:off x="3171681" y="1342146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омб 24"/>
          <p:cNvSpPr/>
          <p:nvPr/>
        </p:nvSpPr>
        <p:spPr>
          <a:xfrm>
            <a:off x="4607835" y="1576177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омб 25"/>
          <p:cNvSpPr/>
          <p:nvPr/>
        </p:nvSpPr>
        <p:spPr>
          <a:xfrm>
            <a:off x="6072139" y="1669821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омб 26"/>
          <p:cNvSpPr/>
          <p:nvPr/>
        </p:nvSpPr>
        <p:spPr>
          <a:xfrm>
            <a:off x="7658765" y="1925731"/>
            <a:ext cx="104175" cy="69250"/>
          </a:xfrm>
          <a:prstGeom prst="diamond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4969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 smtClean="0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7504" y="62373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12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91979"/>
              </p:ext>
            </p:extLst>
          </p:nvPr>
        </p:nvGraphicFramePr>
        <p:xfrm>
          <a:off x="539552" y="836712"/>
          <a:ext cx="8280920" cy="3304037"/>
        </p:xfrm>
        <a:graphic>
          <a:graphicData uri="http://schemas.openxmlformats.org/drawingml/2006/table">
            <a:tbl>
              <a:tblPr/>
              <a:tblGrid>
                <a:gridCol w="2185907"/>
                <a:gridCol w="1061726"/>
                <a:gridCol w="1036201"/>
                <a:gridCol w="1036201"/>
                <a:gridCol w="1016669"/>
                <a:gridCol w="936104"/>
                <a:gridCol w="1008112"/>
              </a:tblGrid>
              <a:tr h="48766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(отчёт)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400" b="1" i="0" u="none" strike="noStrike" dirty="0" smtClean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400" b="1" i="0" u="none" strike="noStrike" dirty="0" smtClean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исполнение</a:t>
                      </a:r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ru-RU" sz="14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(проект)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60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собственные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060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6 398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7 181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7 189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7 417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перечисления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7 781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7 907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7 939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2 934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2 430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14 669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14 967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14 337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10 115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9 619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8 197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собственных средств бюджета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6 767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7 840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7 889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7 825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8 020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за счет средств вышестоящих бюджетов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7 685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116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172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2 226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1 649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35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всего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14 452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15 134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012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10 115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9 474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8 020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(+)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Дефицит (-) 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+217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-675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21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(%)/Дефицит (%)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3,2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10,6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2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2,4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параметры бюджета в период 2019 – 2023 годов</a:t>
            </a:r>
            <a:endParaRPr lang="ru-RU" sz="16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36873495"/>
              </p:ext>
            </p:extLst>
          </p:nvPr>
        </p:nvGraphicFramePr>
        <p:xfrm>
          <a:off x="611560" y="4365104"/>
          <a:ext cx="741682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49821040"/>
              </p:ext>
            </p:extLst>
          </p:nvPr>
        </p:nvGraphicFramePr>
        <p:xfrm>
          <a:off x="683568" y="3861048"/>
          <a:ext cx="7704856" cy="226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2080" y="522920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780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8189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в процентах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13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98837370"/>
              </p:ext>
            </p:extLst>
          </p:nvPr>
        </p:nvGraphicFramePr>
        <p:xfrm>
          <a:off x="539552" y="1628800"/>
          <a:ext cx="86044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3569" y="188640"/>
            <a:ext cx="8061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Структура собственных доходов на 202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1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226471"/>
              </p:ext>
            </p:extLst>
          </p:nvPr>
        </p:nvGraphicFramePr>
        <p:xfrm>
          <a:off x="683568" y="980729"/>
          <a:ext cx="846043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441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481192" y="7580486"/>
            <a:ext cx="2133600" cy="365125"/>
          </a:xfrm>
        </p:spPr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2205" y="1032593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физических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4486" y="4380965"/>
            <a:ext cx="2160588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реализации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1560" y="3372853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имущества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2205" y="5848120"/>
            <a:ext cx="2160240" cy="47667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Итого</a:t>
            </a:r>
            <a:r>
              <a:rPr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20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50477" y="5848119"/>
            <a:ext cx="2232248" cy="47667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7 181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2205" y="1916832"/>
            <a:ext cx="2160588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Налог на имущество физических лиц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2205" y="4885021"/>
            <a:ext cx="2160588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продажи земельных участков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50477" y="1032593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4 0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12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42758" y="4380965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25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50477" y="1916832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677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50477" y="4885021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34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59832" y="3372853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82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42765" y="5848119"/>
            <a:ext cx="3168352" cy="47667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85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b="1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4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0197" y="528537"/>
            <a:ext cx="2289621" cy="432048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Основные источники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собственных доходов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978469" y="528537"/>
            <a:ext cx="2304256" cy="432047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202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98749" y="404665"/>
            <a:ext cx="3312368" cy="555920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Отклонения прогноза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202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от  показателей планового периода  на 20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года</a:t>
            </a:r>
            <a:endParaRPr lang="ru-RU" sz="1200" b="1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1" name="Заголовок 7"/>
          <p:cNvSpPr txBox="1">
            <a:spLocks/>
          </p:cNvSpPr>
          <p:nvPr/>
        </p:nvSpPr>
        <p:spPr>
          <a:xfrm>
            <a:off x="179512" y="24481"/>
            <a:ext cx="851763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источники формирования доходной части бюджета </a:t>
            </a:r>
          </a:p>
          <a:p>
            <a:pPr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202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1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146821" y="1916832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+ 37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146821" y="1032593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440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139102" y="4380965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9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146821" y="4885021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1560" y="5389077"/>
            <a:ext cx="2160588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Штрафы, санкции, возмещение ущерба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059832" y="5389077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58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156176" y="5389077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28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156176" y="3372853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10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7403018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11560" y="3876909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Доходы от размещения рекламы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59832" y="3876909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197</a:t>
            </a:r>
            <a:r>
              <a:rPr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156176" y="3876909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37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85467" y="2868797"/>
            <a:ext cx="2160588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Аренда земли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033739" y="2868797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370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130083" y="2868797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74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94713" y="1483223"/>
            <a:ext cx="2160588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Налоги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совокупный доход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3042985" y="1483223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610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139329" y="1483223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+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05 </a:t>
            </a:r>
            <a:r>
              <a:rPr sz="1400" dirty="0" err="1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</a:t>
            </a:r>
            <a:r>
              <a:rPr sz="1400" dirty="0" err="1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руб</a:t>
            </a:r>
            <a:r>
              <a:rPr sz="1400" dirty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94486" y="2364741"/>
            <a:ext cx="2160588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Земельный налог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042758" y="2364741"/>
            <a:ext cx="2159000" cy="360040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739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sz="1200" dirty="0" err="1" smtClean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</a:t>
            </a:r>
            <a:r>
              <a:rPr sz="1200" dirty="0">
                <a:solidFill>
                  <a:schemeClr val="tx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. руб.</a:t>
            </a:r>
            <a:endParaRPr lang="ru-RU" sz="1200" dirty="0">
              <a:solidFill>
                <a:schemeClr val="tx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139102" y="2364741"/>
            <a:ext cx="1944216" cy="360040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- 102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млн. руб.</a:t>
            </a:r>
            <a:endParaRPr lang="ru-RU" sz="1400" dirty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7504" y="630932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14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627784" y="640927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4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./ проценты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15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1663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Функциональная структура расходов в 2021 году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39842799"/>
              </p:ext>
            </p:extLst>
          </p:nvPr>
        </p:nvGraphicFramePr>
        <p:xfrm>
          <a:off x="395536" y="1052736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25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334" y="620688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 err="1">
                <a:solidFill>
                  <a:schemeClr val="bg1"/>
                </a:solidFill>
                <a:latin typeface="Georgia" pitchFamily="18" charset="0"/>
              </a:rPr>
              <a:t>млн.руб</a:t>
            </a:r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6381328"/>
            <a:ext cx="5580112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16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188640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Ведомственная структура расходов в  2021 г. 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90212799"/>
              </p:ext>
            </p:extLst>
          </p:nvPr>
        </p:nvGraphicFramePr>
        <p:xfrm>
          <a:off x="34454" y="1052736"/>
          <a:ext cx="96335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44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88032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млн. руб</a:t>
            </a: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31202" y="6186499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6327"/>
              </p:ext>
            </p:extLst>
          </p:nvPr>
        </p:nvGraphicFramePr>
        <p:xfrm>
          <a:off x="251520" y="1196752"/>
          <a:ext cx="8712967" cy="2505472"/>
        </p:xfrm>
        <a:graphic>
          <a:graphicData uri="http://schemas.openxmlformats.org/drawingml/2006/table">
            <a:tbl>
              <a:tblPr/>
              <a:tblGrid>
                <a:gridCol w="1224136"/>
                <a:gridCol w="712075"/>
                <a:gridCol w="968108"/>
                <a:gridCol w="968108"/>
                <a:gridCol w="968108"/>
                <a:gridCol w="968108"/>
                <a:gridCol w="968108"/>
                <a:gridCol w="968108"/>
                <a:gridCol w="968108"/>
              </a:tblGrid>
              <a:tr h="32689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4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к объёму   расходов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к объёму  собственных расходов 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8926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реализацию </a:t>
                      </a:r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муниципальных программ 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14 215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93,9%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265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91,6%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7 569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79,9%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4 661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58,1%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2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непрограммную деятельность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919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6,1%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850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8,4%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1 905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20,1%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3 359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41,9%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9552" y="11663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Распределение программных и непрограммных расходов 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2020 – 2023 годах</a:t>
            </a: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72019695"/>
              </p:ext>
            </p:extLst>
          </p:nvPr>
        </p:nvGraphicFramePr>
        <p:xfrm>
          <a:off x="755576" y="3861048"/>
          <a:ext cx="813690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6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453336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18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83568" y="2420888"/>
            <a:ext cx="2232248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17920" y="5301208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3568" y="2924944"/>
            <a:ext cx="2304256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«ГОД Тольятти»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908720"/>
            <a:ext cx="2232248" cy="1077218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3356992"/>
            <a:ext cx="2304256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07904" y="2420888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912" y="2924944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9912" y="3429000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1920" y="3933056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51920" y="4437112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51920" y="4941168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23928" y="5373216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23928" y="5877272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5576" y="6093296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3568" y="5661248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83568" y="5229200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568" y="4797152"/>
            <a:ext cx="2376264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3568" y="4293096"/>
            <a:ext cx="2304256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3568" y="3861048"/>
            <a:ext cx="2304256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1920" y="908720"/>
            <a:ext cx="2232248" cy="1077218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60232" y="980728"/>
            <a:ext cx="2232248" cy="1077218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0232" y="4725144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8224" y="4221088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224" y="3645024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88224" y="3068960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88224" y="2636912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88224" y="2204864"/>
            <a:ext cx="2426080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453336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9912" y="2492896"/>
            <a:ext cx="5112568" cy="11387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«Жилье и городская среда»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дворовых и общественных территорий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г. – 129,1 млн.руб.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(122,7 млн.руб.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вышестоящие бюджеты,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6,4 млн. руб.- городской округ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9912" y="908721"/>
            <a:ext cx="5112568" cy="1477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«Безопасные и качественные автомобильные дороги» 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 ремонт дорог общего пользования местного значения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2021г.- 735,3 млн.руб.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(700 млн. 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вышестоящие бюджеты,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35,3млн. руб.- городской округ);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2022г. – 735,3 млн. руб.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(700 млн. 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вышестоящие бюджеты,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35,5 млн. руб.- городского округа)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9912" y="3717032"/>
            <a:ext cx="5112568" cy="11079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«Демография»</a:t>
            </a:r>
          </a:p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детского сада по ул.40 лет Победы    </a:t>
            </a:r>
            <a:r>
              <a:rPr lang="ru-RU" sz="1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г.- 183,7 млн. руб.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(174,5 млн.руб. -  вышестоящие бюджеты,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9,2 млн. руб. –  городской округ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Финансовое обеспечение реализации национальных проектов в 2021 -2023 годах на территории городского округа Тольятти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552" y="2060848"/>
            <a:ext cx="2232248" cy="353943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бюджета городского округа Тольятти на 2021 г.</a:t>
            </a: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2 914,2 млн.руб.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(2 771,4 млн.руб.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средства вышестоящих бюджетов,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142,8млн. руб.-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средства городского округа)</a:t>
            </a:r>
          </a:p>
          <a:p>
            <a:pPr algn="ctr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21" idx="3"/>
          </p:cNvCxnSpPr>
          <p:nvPr/>
        </p:nvCxnSpPr>
        <p:spPr>
          <a:xfrm flipV="1">
            <a:off x="2771800" y="2132857"/>
            <a:ext cx="1008112" cy="1697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1" idx="3"/>
            <a:endCxn id="20" idx="1"/>
          </p:cNvCxnSpPr>
          <p:nvPr/>
        </p:nvCxnSpPr>
        <p:spPr>
          <a:xfrm flipV="1">
            <a:off x="2771800" y="3062283"/>
            <a:ext cx="1008112" cy="768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1" idx="3"/>
            <a:endCxn id="26" idx="1"/>
          </p:cNvCxnSpPr>
          <p:nvPr/>
        </p:nvCxnSpPr>
        <p:spPr>
          <a:xfrm>
            <a:off x="2771800" y="3830563"/>
            <a:ext cx="1008112" cy="440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779912" y="4941168"/>
            <a:ext cx="5112568" cy="153888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«Образование»</a:t>
            </a:r>
          </a:p>
          <a:p>
            <a:pPr algn="ctr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Строительство школы на 1600 мест в 20 квартале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Общая стоимость - 1130,8 </a:t>
            </a:r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млн.руб.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2021г.- 701,2 млн.руб.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666,1млн. 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вышестоящие бюджеты,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35,1млн. руб.- городской округ);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2022г. - 429,6 млн. 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408,1млн. 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вышестоящие бюджеты, 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21,5 млн. руб.- городской округ)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stCxn id="21" idx="3"/>
            <a:endCxn id="17" idx="1"/>
          </p:cNvCxnSpPr>
          <p:nvPr/>
        </p:nvCxnSpPr>
        <p:spPr>
          <a:xfrm>
            <a:off x="2771800" y="3830563"/>
            <a:ext cx="1008112" cy="1880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4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79512" y="5949280"/>
            <a:ext cx="504056" cy="15121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23736"/>
              </p:ext>
            </p:extLst>
          </p:nvPr>
        </p:nvGraphicFramePr>
        <p:xfrm>
          <a:off x="420989" y="3212976"/>
          <a:ext cx="4221831" cy="259228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069703"/>
                <a:gridCol w="1152128"/>
              </a:tblGrid>
              <a:tr h="64653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Освобождения от уплаты налогов за II квартал 2020 года – выпадающие 76 млн.</a:t>
                      </a:r>
                      <a:r>
                        <a:rPr lang="ru-RU" sz="12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</a:t>
                      </a: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4653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Упрощенная система налогообложения (УСН)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002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</a:t>
                      </a:r>
                      <a:r>
                        <a:rPr lang="ru-RU" sz="1200" kern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 на вмененный доход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- 24 млн.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</a:t>
                      </a:r>
                    </a:p>
                  </a:txBody>
                  <a:tcPr/>
                </a:tc>
              </a:tr>
              <a:tr h="41289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Патентная система налогообложения (ПСН)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- 1,5 млн. 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32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млн. 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9"/>
          <p:cNvSpPr txBox="1">
            <a:spLocks/>
          </p:cNvSpPr>
          <p:nvPr/>
        </p:nvSpPr>
        <p:spPr>
          <a:xfrm>
            <a:off x="683568" y="4462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налоговой политики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– 20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годах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620688"/>
            <a:ext cx="8640960" cy="360040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Влияние изменения федерального и областного законодательства на местный бюджет: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5906" y="1556792"/>
            <a:ext cx="3187970" cy="909022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ЕНВД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01.01.2021 г. Переход плательщиков на другие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28864" y="1556792"/>
            <a:ext cx="927720" cy="909022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14718" y="1052736"/>
            <a:ext cx="4255486" cy="371087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Факт 2019 года: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42212" y="1052736"/>
            <a:ext cx="4315217" cy="371088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Ожидаемое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2020 года: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738464" y="1563439"/>
            <a:ext cx="3181700" cy="425401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единого норматива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УСН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2% до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080847" y="1571087"/>
            <a:ext cx="927720" cy="42121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38464" y="2089628"/>
            <a:ext cx="3181700" cy="37770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Присоединение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 территории г.о. Тольятти ОЭЗ ППТ Тольятти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083806" y="2086139"/>
            <a:ext cx="927720" cy="379675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+ 10 </a:t>
            </a:r>
            <a:endParaRPr lang="en-U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4718" y="2708920"/>
            <a:ext cx="8640960" cy="432048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2.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ограничению распространения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 на </a:t>
            </a:r>
            <a:r>
              <a:rPr lang="ru-RU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1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841651"/>
              </p:ext>
            </p:extLst>
          </p:nvPr>
        </p:nvGraphicFramePr>
        <p:xfrm>
          <a:off x="4790910" y="3226332"/>
          <a:ext cx="4213158" cy="25789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314724"/>
                <a:gridCol w="898434"/>
              </a:tblGrid>
              <a:tr h="82894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Оказание поддержки субъектам малого и среднего предпринимательства, гражданам</a:t>
                      </a:r>
                      <a:r>
                        <a:rPr lang="ru-RU" sz="12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соответствии с решениями Думы г.о. Тольятти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выпадающие 138 млн. руб.</a:t>
                      </a: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6052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2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ставки по ЕНВД с 15% до 7,5%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- 60         млн. 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</a:t>
                      </a:r>
                      <a:r>
                        <a:rPr lang="ru-RU" sz="12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ставки с 2% до 1,8% при исчислении НИФЛ</a:t>
                      </a:r>
                      <a:r>
                        <a:rPr lang="ru-RU" sz="12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коммерческой недвижимости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- 63        млн. руб.</a:t>
                      </a:r>
                    </a:p>
                  </a:txBody>
                  <a:tcPr/>
                </a:tc>
              </a:tr>
              <a:tr h="6447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свобождение от уплаты по НИФЛ для уволенных и признанных безработными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- 15        млн. 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395536" y="5877272"/>
            <a:ext cx="7416824" cy="432048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ожидаемое неисполнение по доходам в  2020 году: 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920164" y="5893229"/>
            <a:ext cx="1088403" cy="416091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- 663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млн. руб.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72454" y="6417332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1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49320" y="6525344"/>
            <a:ext cx="53946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19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Расходы бюджета на ремонт, строительство, капитальный ремонт, разработку ПСД в 2021-2023г.г.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645024"/>
            <a:ext cx="7704856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Устройство и ремонт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автопарковок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2021 год - 7,3 млн. руб. 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Строительство парковки на Южном шоссе (вдоль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ВАЗа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2022 г.– 87,3 млн. руб.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( 83,1млн.руб. – область, 4,2 млн. руб. - город)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908720"/>
            <a:ext cx="7704856" cy="13849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Проектирование и реконструкция набережной Автозаводского района городского округа Тольятти </a:t>
            </a:r>
          </a:p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5212 млн.руб.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2021 г.- 600 млн.руб.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(570 млн. 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вышестоящие бюджеты,  30 млн. руб.-  городской округ);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2022 г. - 1579 млн. руб.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(1500млн. 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вышестоящие бюджеты,   79 млн. руб.- городской округ);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2023 г. - 3033 млн. руб.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(2881млн. руб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вышестоящие бюджеты,   152 млн. руб.- городской округ).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2420888"/>
            <a:ext cx="7704856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Проектно-изыскательские работы по строительству, реконструкции, ремонту автомобильных дорог</a:t>
            </a:r>
          </a:p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2021 год - 31,8 млн. руб.</a:t>
            </a:r>
          </a:p>
          <a:p>
            <a:pPr algn="ctr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2022 год - 11,2 млн. руб.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4797152"/>
            <a:ext cx="7704856" cy="16312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Ремонт  дорог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2021 год – 10 дорог - 688,5 млн. руб. 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655,5 млн.руб. – область, 33 млн. руб. - город)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2022 год –7 дорог- 411,7 млн. руб.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391,9 млн.руб. – область, 19,8 млн. руб. - город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Капитальный ремонт дорог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2021 год –ул. Северная- 46,8 млн. руб.(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44,5 млн.руб. – область, 2,3 млн. руб. - город)</a:t>
            </a: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2022 год –ул. Никонова-236,3 млн. руб.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(225 млн.руб. – область, 11,3 млн. руб. - город)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6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20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1043608" y="1772816"/>
            <a:ext cx="3600400" cy="18774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среды»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(национальный проект)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129,1 млн.руб.</a:t>
            </a:r>
          </a:p>
          <a:p>
            <a:pPr algn="ctr"/>
            <a:endPara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6,4 млн.руб. – бюджет городского округа(5%);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122,7 млн.руб. – средства областного бюджета (95%)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1772816"/>
            <a:ext cx="3312368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МП «Благоустройство территории городского округа Тольятти»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13,1 млн.руб.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980728"/>
            <a:ext cx="3816424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 бюджета на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pPr algn="ctr"/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142,2 млн.руб. </a:t>
            </a:r>
            <a:endParaRPr lang="ru-RU" sz="2000" b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4005064"/>
            <a:ext cx="3384376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Благоустройство 29 дворовых территорий –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44,9 млн.руб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в т.ч.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2,2 млн.руб. – бюджет городского округа (5%);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42,7 млн.руб. – средства областного бюджета (95%)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60032" y="2924945"/>
            <a:ext cx="3168352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Комплексное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внутриквартальных (придомовых) территорий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1,5 млн.руб.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(проекты)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60032" y="4077072"/>
            <a:ext cx="316835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Реализация общественных проектов -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10,2 млн. руб.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Поддержка инициатив населения 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по  обустройству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дворовых территорий  и территорий общего пользования</a:t>
            </a:r>
            <a:endParaRPr lang="ru-RU" sz="12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59632" y="5157192"/>
            <a:ext cx="3384376" cy="12618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Благоустройство 3 общественных территорий – 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84,2 млн.руб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., в т.ч.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4,2 млн.руб.- бюджет городского округа (5 % );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80 млн.руб.- средства областного бюджета </a:t>
            </a:r>
          </a:p>
          <a:p>
            <a:pPr algn="ctr"/>
            <a:r>
              <a:rPr lang="ru-RU" sz="1200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б-р</a:t>
            </a:r>
            <a:r>
              <a:rPr lang="ru-RU" sz="12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Б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уденного, 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б-р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Островского,  аллея Молодёжного бульвара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Мероприятия,  включенные в проект бюджета по благоустройству территорий</a:t>
            </a:r>
            <a:endParaRPr lang="ru-RU" sz="15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7" name="Выгнутая влево стрелка 26"/>
          <p:cNvSpPr/>
          <p:nvPr/>
        </p:nvSpPr>
        <p:spPr>
          <a:xfrm>
            <a:off x="467544" y="2420888"/>
            <a:ext cx="576064" cy="3168352"/>
          </a:xfrm>
          <a:prstGeom prst="curvedRightArrow">
            <a:avLst>
              <a:gd name="adj1" fmla="val 25000"/>
              <a:gd name="adj2" fmla="val 41371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>
            <a:off x="8244408" y="2348880"/>
            <a:ext cx="648072" cy="2736304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60032" y="5301208"/>
            <a:ext cx="3168352" cy="7386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Страхование ответственности и подготовка декларации ГТС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1,4 млн.руб.</a:t>
            </a:r>
          </a:p>
        </p:txBody>
      </p:sp>
      <p:sp>
        <p:nvSpPr>
          <p:cNvPr id="17" name="Левая круглая скобка 16"/>
          <p:cNvSpPr/>
          <p:nvPr/>
        </p:nvSpPr>
        <p:spPr>
          <a:xfrm>
            <a:off x="1115615" y="4149080"/>
            <a:ext cx="108000" cy="1944216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круглая скобка 21"/>
          <p:cNvSpPr/>
          <p:nvPr/>
        </p:nvSpPr>
        <p:spPr>
          <a:xfrm>
            <a:off x="8028384" y="3356992"/>
            <a:ext cx="216024" cy="2232248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6525344"/>
            <a:ext cx="601216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3528" y="908720"/>
            <a:ext cx="2459898" cy="12618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852  млн. руб.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школы в 20 квартале, детского сада по ул.40 лет Победы  и реконструкция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музыкальной школы №4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44,9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руб.-с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84168" y="908720"/>
            <a:ext cx="2819939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409,4 млн.руб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жилищных условий молодых семей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(131,8 млн. руб. - с/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4653136"/>
            <a:ext cx="2459899" cy="11695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700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Проектирование, строительство и  ремонт автомобильных дорог 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(35,3 млн.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руб.-с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0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Предполагаемые поступления из вышестоящего бюджета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2021 г. на решение вопросов местного значения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9832" y="908720"/>
            <a:ext cx="2808312" cy="16927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50,6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Капитальный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ремонт, приобретение оборудования, благоустройство учреждений отдыха и оздоровления (Радуга, Гранит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СШОР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Велотол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(б/о «Спартак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»), СШОР «Олимп» (б/о «Плёс»)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2,7 </a:t>
            </a:r>
            <a:r>
              <a:rPr lang="ru-RU" sz="13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– с/ф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528" y="3573016"/>
            <a:ext cx="2459898" cy="962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286 млн.руб.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Ремонт внутриквартальных территорий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(14,4млн. руб. - с/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4653136"/>
            <a:ext cx="2736304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122,7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Благоустройство общественных и дворовых территорий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(6,4 млн. руб. - с/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2276872"/>
            <a:ext cx="2459898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570 млн. руб.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Проектирование и реконструкция набережной Автозаводского района городского округа Тольятти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млн.руб.-с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6395217"/>
            <a:ext cx="64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21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4168" y="3284984"/>
            <a:ext cx="2819939" cy="116955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0,7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мероприятий по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лесовосстановлению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городских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лесов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(0,5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млн.руб.- с/ф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4509120"/>
            <a:ext cx="2808312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8,2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endPara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временного трудоустройства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несовершен-нолетних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(2,4млн.руб. – с/ф)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59832" y="2924944"/>
            <a:ext cx="2808312" cy="113877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0,7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 по обеспечению доступности учреждений для маломобильных граждан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(0,6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с/ф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1988840"/>
            <a:ext cx="2808312" cy="11233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10,5 </a:t>
            </a:r>
            <a:r>
              <a:rPr lang="ru-RU" sz="14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творческой деятельности и техническое оснащение детских и кукольных театров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(0,6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.- с/ф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79533171"/>
              </p:ext>
            </p:extLst>
          </p:nvPr>
        </p:nvGraphicFramePr>
        <p:xfrm>
          <a:off x="323528" y="5877272"/>
          <a:ext cx="8712968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4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18649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22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539552" y="1067252"/>
            <a:ext cx="8400489" cy="1219582"/>
            <a:chOff x="131951" y="3356992"/>
            <a:chExt cx="8832537" cy="1219582"/>
          </a:xfrm>
        </p:grpSpPr>
        <p:sp>
          <p:nvSpPr>
            <p:cNvPr id="12" name="Полилиния 11"/>
            <p:cNvSpPr/>
            <p:nvPr/>
          </p:nvSpPr>
          <p:spPr>
            <a:xfrm>
              <a:off x="131951" y="3486492"/>
              <a:ext cx="2063785" cy="1090082"/>
            </a:xfrm>
            <a:custGeom>
              <a:avLst/>
              <a:gdLst>
                <a:gd name="connsiteX0" fmla="*/ 0 w 2578552"/>
                <a:gd name="connsiteY0" fmla="*/ 133678 h 802050"/>
                <a:gd name="connsiteX1" fmla="*/ 133678 w 2578552"/>
                <a:gd name="connsiteY1" fmla="*/ 0 h 802050"/>
                <a:gd name="connsiteX2" fmla="*/ 2444874 w 2578552"/>
                <a:gd name="connsiteY2" fmla="*/ 0 h 802050"/>
                <a:gd name="connsiteX3" fmla="*/ 2578552 w 2578552"/>
                <a:gd name="connsiteY3" fmla="*/ 133678 h 802050"/>
                <a:gd name="connsiteX4" fmla="*/ 2578552 w 2578552"/>
                <a:gd name="connsiteY4" fmla="*/ 668372 h 802050"/>
                <a:gd name="connsiteX5" fmla="*/ 2444874 w 2578552"/>
                <a:gd name="connsiteY5" fmla="*/ 802050 h 802050"/>
                <a:gd name="connsiteX6" fmla="*/ 133678 w 2578552"/>
                <a:gd name="connsiteY6" fmla="*/ 802050 h 802050"/>
                <a:gd name="connsiteX7" fmla="*/ 0 w 2578552"/>
                <a:gd name="connsiteY7" fmla="*/ 668372 h 802050"/>
                <a:gd name="connsiteX8" fmla="*/ 0 w 2578552"/>
                <a:gd name="connsiteY8" fmla="*/ 133678 h 80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8552" h="802050">
                  <a:moveTo>
                    <a:pt x="0" y="133678"/>
                  </a:moveTo>
                  <a:cubicBezTo>
                    <a:pt x="0" y="59850"/>
                    <a:pt x="59850" y="0"/>
                    <a:pt x="133678" y="0"/>
                  </a:cubicBezTo>
                  <a:lnTo>
                    <a:pt x="2444874" y="0"/>
                  </a:lnTo>
                  <a:cubicBezTo>
                    <a:pt x="2518702" y="0"/>
                    <a:pt x="2578552" y="59850"/>
                    <a:pt x="2578552" y="133678"/>
                  </a:cubicBezTo>
                  <a:lnTo>
                    <a:pt x="2578552" y="668372"/>
                  </a:lnTo>
                  <a:cubicBezTo>
                    <a:pt x="2578552" y="742200"/>
                    <a:pt x="2518702" y="802050"/>
                    <a:pt x="2444874" y="802050"/>
                  </a:cubicBezTo>
                  <a:lnTo>
                    <a:pt x="133678" y="802050"/>
                  </a:lnTo>
                  <a:cubicBezTo>
                    <a:pt x="59850" y="802050"/>
                    <a:pt x="0" y="742200"/>
                    <a:pt x="0" y="668372"/>
                  </a:cubicBezTo>
                  <a:lnTo>
                    <a:pt x="0" y="133678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2493" tIns="65823" rIns="92493" bIns="6582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Проведение публичных слушаний по проекту бюджета</a:t>
              </a:r>
              <a:endParaRPr lang="ru-RU" sz="1300" b="1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5856" y="3356992"/>
              <a:ext cx="5688632" cy="120032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6000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Департаменту финансов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 разработать и утвердить постановление по публичным слушаниям.</a:t>
              </a:r>
            </a:p>
            <a:p>
              <a:pPr algn="just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Департаменту финансов 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организовать и обеспечить проведение публичных слушаний  до </a:t>
              </a:r>
              <a:r>
                <a:rPr lang="ru-RU" sz="12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23.10.2020г. .</a:t>
              </a:r>
            </a:p>
            <a:p>
              <a:pPr algn="just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Отраслевым заместителям Главы городского округа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 обеспечить участие подведомственных ГРБС в публичных слушаниях.</a:t>
              </a:r>
            </a:p>
          </p:txBody>
        </p:sp>
        <p:sp>
          <p:nvSpPr>
            <p:cNvPr id="14" name="Стрелка вправо 13"/>
            <p:cNvSpPr/>
            <p:nvPr/>
          </p:nvSpPr>
          <p:spPr>
            <a:xfrm>
              <a:off x="2267744" y="3923094"/>
              <a:ext cx="936104" cy="288032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39552" y="2492896"/>
            <a:ext cx="8400489" cy="1090082"/>
            <a:chOff x="131951" y="3284984"/>
            <a:chExt cx="8832537" cy="1090082"/>
          </a:xfrm>
        </p:grpSpPr>
        <p:sp>
          <p:nvSpPr>
            <p:cNvPr id="16" name="Полилиния 15"/>
            <p:cNvSpPr/>
            <p:nvPr/>
          </p:nvSpPr>
          <p:spPr>
            <a:xfrm>
              <a:off x="131951" y="3284984"/>
              <a:ext cx="2063785" cy="1090082"/>
            </a:xfrm>
            <a:custGeom>
              <a:avLst/>
              <a:gdLst>
                <a:gd name="connsiteX0" fmla="*/ 0 w 2578552"/>
                <a:gd name="connsiteY0" fmla="*/ 133678 h 802050"/>
                <a:gd name="connsiteX1" fmla="*/ 133678 w 2578552"/>
                <a:gd name="connsiteY1" fmla="*/ 0 h 802050"/>
                <a:gd name="connsiteX2" fmla="*/ 2444874 w 2578552"/>
                <a:gd name="connsiteY2" fmla="*/ 0 h 802050"/>
                <a:gd name="connsiteX3" fmla="*/ 2578552 w 2578552"/>
                <a:gd name="connsiteY3" fmla="*/ 133678 h 802050"/>
                <a:gd name="connsiteX4" fmla="*/ 2578552 w 2578552"/>
                <a:gd name="connsiteY4" fmla="*/ 668372 h 802050"/>
                <a:gd name="connsiteX5" fmla="*/ 2444874 w 2578552"/>
                <a:gd name="connsiteY5" fmla="*/ 802050 h 802050"/>
                <a:gd name="connsiteX6" fmla="*/ 133678 w 2578552"/>
                <a:gd name="connsiteY6" fmla="*/ 802050 h 802050"/>
                <a:gd name="connsiteX7" fmla="*/ 0 w 2578552"/>
                <a:gd name="connsiteY7" fmla="*/ 668372 h 802050"/>
                <a:gd name="connsiteX8" fmla="*/ 0 w 2578552"/>
                <a:gd name="connsiteY8" fmla="*/ 133678 h 80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8552" h="802050">
                  <a:moveTo>
                    <a:pt x="0" y="133678"/>
                  </a:moveTo>
                  <a:cubicBezTo>
                    <a:pt x="0" y="59850"/>
                    <a:pt x="59850" y="0"/>
                    <a:pt x="133678" y="0"/>
                  </a:cubicBezTo>
                  <a:lnTo>
                    <a:pt x="2444874" y="0"/>
                  </a:lnTo>
                  <a:cubicBezTo>
                    <a:pt x="2518702" y="0"/>
                    <a:pt x="2578552" y="59850"/>
                    <a:pt x="2578552" y="133678"/>
                  </a:cubicBezTo>
                  <a:lnTo>
                    <a:pt x="2578552" y="668372"/>
                  </a:lnTo>
                  <a:cubicBezTo>
                    <a:pt x="2578552" y="742200"/>
                    <a:pt x="2518702" y="802050"/>
                    <a:pt x="2444874" y="802050"/>
                  </a:cubicBezTo>
                  <a:lnTo>
                    <a:pt x="133678" y="802050"/>
                  </a:lnTo>
                  <a:cubicBezTo>
                    <a:pt x="59850" y="802050"/>
                    <a:pt x="0" y="742200"/>
                    <a:pt x="0" y="668372"/>
                  </a:cubicBezTo>
                  <a:lnTo>
                    <a:pt x="0" y="133678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2493" tIns="65823" rIns="92493" bIns="6582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Соблюдение требований бюджетного законодательства по проекту бюджета</a:t>
              </a:r>
              <a:endParaRPr lang="ru-RU" sz="1300" b="1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75856" y="3356992"/>
              <a:ext cx="5688632" cy="830997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6000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Департаменту финансов, департаменту экономического развития, ДУМИ 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ru-RU" sz="12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до 28.10.2020 г.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представить в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Организационное управление 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соответствующие документы для направления в Думу одновременно с проектом бюджета.</a:t>
              </a:r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2267744" y="3717032"/>
              <a:ext cx="936104" cy="288032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539552" y="3789040"/>
            <a:ext cx="8424936" cy="1368152"/>
            <a:chOff x="131951" y="1484784"/>
            <a:chExt cx="8424936" cy="1368152"/>
          </a:xfrm>
        </p:grpSpPr>
        <p:sp>
          <p:nvSpPr>
            <p:cNvPr id="21" name="Полилиния 20"/>
            <p:cNvSpPr/>
            <p:nvPr/>
          </p:nvSpPr>
          <p:spPr>
            <a:xfrm>
              <a:off x="131951" y="1484784"/>
              <a:ext cx="1944216" cy="1368152"/>
            </a:xfrm>
            <a:custGeom>
              <a:avLst/>
              <a:gdLst>
                <a:gd name="connsiteX0" fmla="*/ 0 w 2564743"/>
                <a:gd name="connsiteY0" fmla="*/ 133678 h 802050"/>
                <a:gd name="connsiteX1" fmla="*/ 133678 w 2564743"/>
                <a:gd name="connsiteY1" fmla="*/ 0 h 802050"/>
                <a:gd name="connsiteX2" fmla="*/ 2431065 w 2564743"/>
                <a:gd name="connsiteY2" fmla="*/ 0 h 802050"/>
                <a:gd name="connsiteX3" fmla="*/ 2564743 w 2564743"/>
                <a:gd name="connsiteY3" fmla="*/ 133678 h 802050"/>
                <a:gd name="connsiteX4" fmla="*/ 2564743 w 2564743"/>
                <a:gd name="connsiteY4" fmla="*/ 668372 h 802050"/>
                <a:gd name="connsiteX5" fmla="*/ 2431065 w 2564743"/>
                <a:gd name="connsiteY5" fmla="*/ 802050 h 802050"/>
                <a:gd name="connsiteX6" fmla="*/ 133678 w 2564743"/>
                <a:gd name="connsiteY6" fmla="*/ 802050 h 802050"/>
                <a:gd name="connsiteX7" fmla="*/ 0 w 2564743"/>
                <a:gd name="connsiteY7" fmla="*/ 668372 h 802050"/>
                <a:gd name="connsiteX8" fmla="*/ 0 w 2564743"/>
                <a:gd name="connsiteY8" fmla="*/ 133678 h 80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64743" h="802050">
                  <a:moveTo>
                    <a:pt x="0" y="133678"/>
                  </a:moveTo>
                  <a:cubicBezTo>
                    <a:pt x="0" y="59850"/>
                    <a:pt x="59850" y="0"/>
                    <a:pt x="133678" y="0"/>
                  </a:cubicBezTo>
                  <a:lnTo>
                    <a:pt x="2431065" y="0"/>
                  </a:lnTo>
                  <a:cubicBezTo>
                    <a:pt x="2504893" y="0"/>
                    <a:pt x="2564743" y="59850"/>
                    <a:pt x="2564743" y="133678"/>
                  </a:cubicBezTo>
                  <a:lnTo>
                    <a:pt x="2564743" y="668372"/>
                  </a:lnTo>
                  <a:cubicBezTo>
                    <a:pt x="2564743" y="742200"/>
                    <a:pt x="2504893" y="802050"/>
                    <a:pt x="2431065" y="802050"/>
                  </a:cubicBezTo>
                  <a:lnTo>
                    <a:pt x="133678" y="802050"/>
                  </a:lnTo>
                  <a:cubicBezTo>
                    <a:pt x="59850" y="802050"/>
                    <a:pt x="0" y="742200"/>
                    <a:pt x="0" y="668372"/>
                  </a:cubicBezTo>
                  <a:lnTo>
                    <a:pt x="0" y="133678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2493" tIns="65823" rIns="92493" bIns="6582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Развитие программно-целевых методов планирования бюджета</a:t>
              </a:r>
              <a:endParaRPr lang="ru-RU" sz="1300" b="1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56287" y="1628800"/>
              <a:ext cx="5400600" cy="101566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6000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just"/>
              <a:endPara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just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ГРБС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(координаторам муниципальных программ)  </a:t>
              </a:r>
              <a:r>
                <a:rPr lang="ru-RU" sz="12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до 23.10.2020 г. 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представить в департамент финансов паспорта утверждённых муниципальных программ ( проекты изменений в указанные  паспорта)</a:t>
              </a:r>
              <a:endPara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just"/>
              <a:endPara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2123728" y="2132856"/>
              <a:ext cx="888543" cy="288032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39552" y="5373216"/>
            <a:ext cx="8424936" cy="1018075"/>
            <a:chOff x="179512" y="5095147"/>
            <a:chExt cx="8424936" cy="1018075"/>
          </a:xfrm>
        </p:grpSpPr>
        <p:sp>
          <p:nvSpPr>
            <p:cNvPr id="25" name="Полилиния 24"/>
            <p:cNvSpPr/>
            <p:nvPr/>
          </p:nvSpPr>
          <p:spPr>
            <a:xfrm>
              <a:off x="179512" y="5095147"/>
              <a:ext cx="1980041" cy="1018075"/>
            </a:xfrm>
            <a:custGeom>
              <a:avLst/>
              <a:gdLst>
                <a:gd name="connsiteX0" fmla="*/ 0 w 2539421"/>
                <a:gd name="connsiteY0" fmla="*/ 133678 h 802050"/>
                <a:gd name="connsiteX1" fmla="*/ 133678 w 2539421"/>
                <a:gd name="connsiteY1" fmla="*/ 0 h 802050"/>
                <a:gd name="connsiteX2" fmla="*/ 2405743 w 2539421"/>
                <a:gd name="connsiteY2" fmla="*/ 0 h 802050"/>
                <a:gd name="connsiteX3" fmla="*/ 2539421 w 2539421"/>
                <a:gd name="connsiteY3" fmla="*/ 133678 h 802050"/>
                <a:gd name="connsiteX4" fmla="*/ 2539421 w 2539421"/>
                <a:gd name="connsiteY4" fmla="*/ 668372 h 802050"/>
                <a:gd name="connsiteX5" fmla="*/ 2405743 w 2539421"/>
                <a:gd name="connsiteY5" fmla="*/ 802050 h 802050"/>
                <a:gd name="connsiteX6" fmla="*/ 133678 w 2539421"/>
                <a:gd name="connsiteY6" fmla="*/ 802050 h 802050"/>
                <a:gd name="connsiteX7" fmla="*/ 0 w 2539421"/>
                <a:gd name="connsiteY7" fmla="*/ 668372 h 802050"/>
                <a:gd name="connsiteX8" fmla="*/ 0 w 2539421"/>
                <a:gd name="connsiteY8" fmla="*/ 133678 h 802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39421" h="802050">
                  <a:moveTo>
                    <a:pt x="0" y="133678"/>
                  </a:moveTo>
                  <a:cubicBezTo>
                    <a:pt x="0" y="59850"/>
                    <a:pt x="59850" y="0"/>
                    <a:pt x="133678" y="0"/>
                  </a:cubicBezTo>
                  <a:lnTo>
                    <a:pt x="2405743" y="0"/>
                  </a:lnTo>
                  <a:cubicBezTo>
                    <a:pt x="2479571" y="0"/>
                    <a:pt x="2539421" y="59850"/>
                    <a:pt x="2539421" y="133678"/>
                  </a:cubicBezTo>
                  <a:lnTo>
                    <a:pt x="2539421" y="668372"/>
                  </a:lnTo>
                  <a:cubicBezTo>
                    <a:pt x="2539421" y="742200"/>
                    <a:pt x="2479571" y="802050"/>
                    <a:pt x="2405743" y="802050"/>
                  </a:cubicBezTo>
                  <a:lnTo>
                    <a:pt x="133678" y="802050"/>
                  </a:lnTo>
                  <a:cubicBezTo>
                    <a:pt x="59850" y="802050"/>
                    <a:pt x="0" y="742200"/>
                    <a:pt x="0" y="668372"/>
                  </a:cubicBezTo>
                  <a:lnTo>
                    <a:pt x="0" y="133678"/>
                  </a:lnTo>
                  <a:close/>
                </a:path>
              </a:pathLst>
            </a:cu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2493" tIns="65823" rIns="92493" bIns="6582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Софинансирование из средств вышестоящих бюджетов </a:t>
              </a:r>
              <a:endParaRPr lang="ru-RU" sz="1300" b="1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03848" y="5340788"/>
              <a:ext cx="5400600" cy="646331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6000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ru-RU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Отраслевым заместителям Главы городского округа </a:t>
              </a:r>
              <a:r>
                <a:rPr lang="ru-RU" sz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осуществлять контроль за включением заявок  в  проект бюджета Самарской области на 2021 – 2023 годы.</a:t>
              </a:r>
            </a:p>
          </p:txBody>
        </p:sp>
        <p:sp>
          <p:nvSpPr>
            <p:cNvPr id="27" name="Стрелка вправо 26"/>
            <p:cNvSpPr/>
            <p:nvPr/>
          </p:nvSpPr>
          <p:spPr>
            <a:xfrm>
              <a:off x="2195736" y="5412796"/>
              <a:ext cx="936104" cy="288032"/>
            </a:xfrm>
            <a:prstGeom prst="right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899592" y="11663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Предложения для рассмотрения и включения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 протокол Коллегии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764704"/>
            <a:ext cx="7668344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980728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3528" y="2642136"/>
            <a:ext cx="847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БЛАГОДАРЮ 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ЗА</a:t>
            </a:r>
          </a:p>
          <a:p>
            <a:pPr algn="ctr"/>
            <a:r>
              <a:rPr lang="ru-RU" sz="4000" b="1" dirty="0" smtClean="0">
                <a:solidFill>
                  <a:srgbClr val="376092"/>
                </a:solidFill>
                <a:latin typeface="Georgia" panose="02040502050405020303" pitchFamily="18" charset="0"/>
              </a:rPr>
              <a:t>ВНИМАНИЕ!</a:t>
            </a:r>
            <a:endParaRPr lang="ru-RU" sz="4000" b="1" dirty="0">
              <a:solidFill>
                <a:srgbClr val="376092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6093296"/>
            <a:ext cx="651621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V="1">
            <a:off x="3776804" y="6597352"/>
            <a:ext cx="5364088" cy="198929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9512" y="6257835"/>
            <a:ext cx="323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3</a:t>
            </a:r>
          </a:p>
          <a:p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508804"/>
              </p:ext>
            </p:extLst>
          </p:nvPr>
        </p:nvGraphicFramePr>
        <p:xfrm>
          <a:off x="467544" y="980728"/>
          <a:ext cx="8496945" cy="5266172"/>
        </p:xfrm>
        <a:graphic>
          <a:graphicData uri="http://schemas.openxmlformats.org/drawingml/2006/table">
            <a:tbl>
              <a:tblPr/>
              <a:tblGrid>
                <a:gridCol w="2998921"/>
                <a:gridCol w="2641907"/>
                <a:gridCol w="1499461"/>
                <a:gridCol w="1356656"/>
              </a:tblGrid>
              <a:tr h="1951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Georgia"/>
                          <a:ea typeface="Calibri"/>
                          <a:cs typeface="Times New Roman"/>
                        </a:rPr>
                        <a:t>Приоритетное направление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Georgia"/>
                          <a:ea typeface="Calibri"/>
                          <a:cs typeface="Times New Roman"/>
                        </a:rPr>
                        <a:t>2019 </a:t>
                      </a:r>
                      <a:r>
                        <a:rPr lang="ru-RU" sz="1050" b="1" dirty="0">
                          <a:latin typeface="Georgia"/>
                          <a:ea typeface="Calibri"/>
                          <a:cs typeface="Times New Roman"/>
                        </a:rPr>
                        <a:t>год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latin typeface="Georgia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05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65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Плановые ассигнования</a:t>
                      </a: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Georgia"/>
                          <a:ea typeface="Calibri"/>
                          <a:cs typeface="Times New Roman"/>
                        </a:rPr>
                        <a:t>9 </a:t>
                      </a:r>
                      <a:r>
                        <a:rPr lang="ru-RU" sz="1050" b="1" dirty="0" smtClean="0">
                          <a:latin typeface="Georgia"/>
                          <a:ea typeface="Calibri"/>
                          <a:cs typeface="Times New Roman"/>
                        </a:rPr>
                        <a:t>мес. 2020 </a:t>
                      </a:r>
                      <a:r>
                        <a:rPr lang="ru-RU" sz="1050" b="1" dirty="0">
                          <a:latin typeface="Georgia"/>
                          <a:ea typeface="Calibri"/>
                          <a:cs typeface="Times New Roman"/>
                        </a:rPr>
                        <a:t>года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168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Выполнение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Указов Президента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7 мая 2012 года № 597, от 1 июня 2012 года № 761 в части доведения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средней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зарплаты работников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учреждений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культуры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средней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зарплаты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 трудовой деятельности в Самарской области, средней заработной платы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преподавателей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учреждений дополнительного образования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детей до средней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зарплаты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учителей в Самарской области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Фактическая средняя заработная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плата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составила: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31,1 т.р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при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необходимом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уровне  30,2 т.р.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32,5 т.р.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 необходимом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уровне   32,1 т.р.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млн.руб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Предусмотрено доведение  среднемесячной  заработной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платы: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31,5 т.р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при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необходимом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уровне   31,5 т.р.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33,4 т.р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при необходимом уровне 33,4 т.р.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 млн.руб.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8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МРОТ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11 280 руб. с 1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января 2019, до 12 130 руб. с 1 января 2020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Обеспечен уровень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11280 руб.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млн.руб.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Обеспечен уровень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12130 руб.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 млн.руб.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5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Индексация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заработной платы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категорий работников бюджетной сферы, не попадающих под Указы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Президента,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4%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     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 млн.руб.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       92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млн.руб.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7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оздание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дополнительных мест для детей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дошкольных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образовательных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организациях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  357 млн.руб.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183 млн. руб.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104 млн.руб.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       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Реализация Плана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основных мероприятий по 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200" b="1" kern="12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летию</a:t>
                      </a:r>
                      <a:r>
                        <a:rPr lang="ru-RU" sz="1200" b="1" kern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выпуска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первого легкового автомобиля </a:t>
                      </a:r>
                      <a:r>
                        <a:rPr lang="ru-RU" sz="1200" b="1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ВАЗ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 г.о.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Тольятти</a:t>
                      </a: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415 млн.руб.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219,4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млн.руб.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146,1 млн.руб.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L="0" marR="0" lvl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L="0" marR="0" lvl="0" indent="45021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27584" y="11663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бюджетной политики за 2019 год и 9 месяцев 2020 года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975" y="761063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892480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51520" y="6309320"/>
            <a:ext cx="216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4</a:t>
            </a:r>
          </a:p>
          <a:p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итоги реализации бюджетной политики за 2019 год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и 9 месяцев 2020 года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364577"/>
              </p:ext>
            </p:extLst>
          </p:nvPr>
        </p:nvGraphicFramePr>
        <p:xfrm>
          <a:off x="107504" y="908720"/>
          <a:ext cx="8856984" cy="5579926"/>
        </p:xfrm>
        <a:graphic>
          <a:graphicData uri="http://schemas.openxmlformats.org/drawingml/2006/table">
            <a:tbl>
              <a:tblPr/>
              <a:tblGrid>
                <a:gridCol w="2232248"/>
                <a:gridCol w="2520280"/>
                <a:gridCol w="2376264"/>
                <a:gridCol w="1728192"/>
              </a:tblGrid>
              <a:tr h="2480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/>
                          <a:ea typeface="Calibri"/>
                          <a:cs typeface="Times New Roman"/>
                        </a:rPr>
                        <a:t>Приоритетное направление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Georgia"/>
                          <a:ea typeface="Calibri"/>
                          <a:cs typeface="Times New Roman"/>
                        </a:rPr>
                        <a:t> 2020 год</a:t>
                      </a: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40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Плановые ассигнования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Georgia" pitchFamily="18" charset="0"/>
                          <a:ea typeface="Calibri"/>
                          <a:cs typeface="Times New Roman"/>
                        </a:rPr>
                        <a:t>Факт 9 месяцев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Обновление подвижного состава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0" marR="45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172 млн.руб.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99,9 млн. 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 млн.руб.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96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Лизинг автобусов  60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(2015-2020)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 млн. руб.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80,9 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73 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Лизинг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троллейбусов 40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2017-2019)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 млн. руб.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Лизинг автобусов  50 </a:t>
                      </a:r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(2020-2025) </a:t>
                      </a:r>
                      <a:endParaRPr lang="ru-RU" sz="9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19 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Строительство дорог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129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 руб. (1 дорога)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338,8  млн.руб. (2 дороги)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 млн.руб.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372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Ремонт автомобильных дорог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685 млн.руб.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(15 дорог)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610,4 млн.руб. ( 17 дорог)</a:t>
                      </a:r>
                      <a:endParaRPr lang="ru-RU" sz="9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364,4 млн.руб.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88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Капитальный ремонт  и ремонт 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внутриквартальных территорий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302млн.руб. 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 млн.руб.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51,1 млн.руб.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834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250 </a:t>
                      </a:r>
                      <a:r>
                        <a:rPr lang="ru-RU" sz="1000" b="1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238 млн.руб.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175" algn="l">
                        <a:spcAft>
                          <a:spcPts val="0"/>
                        </a:spcAft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41,2 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87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Дворовых территорий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 млн.руб.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(14 объектов)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 млн.руб.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(13 объектов)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млн.руб.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(9 объектов)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7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Общественных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проектов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млн.руб.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(7 проектов)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млн.руб.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проекта)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 algn="l">
                        <a:spcAft>
                          <a:spcPts val="0"/>
                        </a:spcAft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0,2 млн. </a:t>
                      </a:r>
                      <a:r>
                        <a:rPr lang="ru-RU" sz="10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.(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проект)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05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Общественных территорий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175"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173 млн. руб. (5 объектов)</a:t>
                      </a:r>
                    </a:p>
                    <a:p>
                      <a:pPr indent="3175" algn="ctr">
                        <a:spcAft>
                          <a:spcPts val="0"/>
                        </a:spcAft>
                      </a:pPr>
                      <a:endParaRPr lang="ru-RU" sz="10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3175" algn="l">
                        <a:spcAft>
                          <a:spcPts val="0"/>
                        </a:spcAft>
                      </a:pP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б-р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Гая, буферная зона лесного массива, Итальянский сквер, набережная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Комсомольского р-на (смотровая площадка), территория стадиона в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мкр.Федоровка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118 млн. руб. (6 объектов)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Центральная площадь, сквер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им.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Жилкина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сквер по ул. Жилина,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велопешеходная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дорожка в Комсомольском районе, территория стадиона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мкр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Федоровка,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набережная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Комсомольского р-на 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млн.руб. 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(3 объекта)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территория стадиона </a:t>
                      </a:r>
                      <a:r>
                        <a:rPr lang="ru-RU" sz="10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мкр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Федоровка,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набережная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Комсомольского р-на, сквер по ул. Жилина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Обеспечение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жильем молодых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семей  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234 млн. руб.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224 семьи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541,2 млн.руб.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-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679  семей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465 млн.руб.-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578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семей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47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в госпрограммах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 </a:t>
                      </a:r>
                      <a:r>
                        <a:rPr lang="ru-RU" sz="1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3 543 </a:t>
                      </a:r>
                      <a:r>
                        <a:rPr lang="ru-RU" sz="1000" b="1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Планируется 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2 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680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Поступило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1 382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млн.руб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779912" y="6525344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20688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453336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5</a:t>
            </a:r>
          </a:p>
          <a:p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31840" y="1628800"/>
            <a:ext cx="2592288" cy="86177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– 3 проекта: 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спортивных площадок  </a:t>
            </a:r>
            <a:r>
              <a:rPr lang="ru-RU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МБУ «Лицей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№51», «Школа №31», «Школа №89» </a:t>
            </a:r>
            <a:r>
              <a:rPr lang="ru-RU" sz="1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18,6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1628800"/>
            <a:ext cx="2232248" cy="86177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– 1 проект: 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спортивной площадки МБУ «Лицей №19 –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4,8 </a:t>
            </a:r>
            <a:r>
              <a:rPr lang="ru-RU" sz="1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Поддержка инициатив населения в определении приоритетов расходования бюджетных средств (общественные проекты)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908720"/>
            <a:ext cx="2160240" cy="584775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 год-7 проектов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2636912"/>
            <a:ext cx="2592288" cy="19697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 – 6 проектов: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Истоки начинаются со сцены - сценический комплекс», фестиваль «Наследие. Перезагрузка», «Театральный круг» - международный театральный фестиваль», «Книжная терраса в нашем квартале», «Звезды площади Искусств», «Премьера одной репетиции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10,1 </a:t>
            </a:r>
            <a:r>
              <a:rPr lang="ru-RU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6016" y="908720"/>
            <a:ext cx="3168352" cy="584775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год - 22 проекта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64 млн. руб.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131840" y="4869160"/>
            <a:ext cx="2592288" cy="14465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Физкультура и спорт –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3 проекта: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общегородского фестиваля «Вставай на лыжи», «Общегородской фестиваль ГТО» -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3,1 </a:t>
            </a:r>
            <a:r>
              <a:rPr lang="ru-RU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68144" y="1628800"/>
            <a:ext cx="3024336" cy="20005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Дворовые территории – 7 проектов:</a:t>
            </a:r>
          </a:p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Устройство детских игровых и спортивных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площадок: ул. Матросова, д. 16, ул. Коммунистическая, д. 53, ул. Полякова, ул. Лизы Чайкиной, д. 21, бульвар Буденного, д. 20, ул. Ворошилова, д. 19 –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24,6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Озеленение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МКД по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Баныкина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–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0,6 млн. руб.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68144" y="3789040"/>
            <a:ext cx="302458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Создание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спортивно-игрового комплекса на территории городского парка в Комсомольском районе "Доступный спорт"  -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3,9 </a:t>
            </a:r>
            <a:r>
              <a:rPr lang="ru-RU" sz="1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40152" y="4797152"/>
            <a:ext cx="2992356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Устройство расширения проезда по ул. Матросова, д. 12 "Безопасные дороги" 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- 1,2 млн. руб.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1560" y="2708920"/>
            <a:ext cx="2160240" cy="29238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Дворовые территории – 6 проектов:</a:t>
            </a:r>
          </a:p>
          <a:p>
            <a:pPr algn="ctr"/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детских, игровых и спортивных площадок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адресам: ул.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Баныкина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21, бульвар Цветной, д. 12. А, ул. Чайкиной 27, ул. Полякова д. 24,26,28,30, Комсомольское шоссе, 25 А и в сквере семейного отдыха (19 квартал), расположенный южнее жилых домов №№ 11,13 по бульвару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Татищева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Левая круглая скобка 21"/>
          <p:cNvSpPr/>
          <p:nvPr/>
        </p:nvSpPr>
        <p:spPr>
          <a:xfrm>
            <a:off x="323528" y="1844824"/>
            <a:ext cx="288032" cy="2664296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Левая круглая скобка 26"/>
          <p:cNvSpPr/>
          <p:nvPr/>
        </p:nvSpPr>
        <p:spPr>
          <a:xfrm>
            <a:off x="2987824" y="1700808"/>
            <a:ext cx="144016" cy="3456384"/>
          </a:xfrm>
          <a:prstGeom prst="leftBracket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авая круглая скобка 35"/>
          <p:cNvSpPr/>
          <p:nvPr/>
        </p:nvSpPr>
        <p:spPr>
          <a:xfrm>
            <a:off x="8892480" y="1700808"/>
            <a:ext cx="144016" cy="4248472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940152" y="5661248"/>
            <a:ext cx="3001315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качества дорожного покрытия по ул. 40 лет Победы, д. 18 "Безопасные дороги" 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- 2,2 млн. руб.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7504" y="6237312"/>
            <a:ext cx="360040" cy="62068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6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83568" y="116632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Итоги долговой политики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201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9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год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1052736"/>
            <a:ext cx="8640960" cy="69249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Условие предоставления стимулирующих субсидий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муниципальное образование, муниципальный долг которого по состоянию на 1-е число месяца, следующего за отчетным, превышает 90%, не имеет право привлекать коммерческие кредиты в течение отчетного месяца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1844824"/>
            <a:ext cx="8640960" cy="4924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Условие предоставления и использования бюджетных кредитов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- привлечение коммерческих кредитов по ставкам на уровне не более чем «ключевая ставка ЦБ РФ + 1%»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068960"/>
            <a:ext cx="5256584" cy="62789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дополнительных соглашений с коммерческими организациями, проведение электронных аукционов с целью снижения процентной ставки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3861048"/>
            <a:ext cx="5256584" cy="6480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Привлечение бюджетных кредитов на пополнение остатков средств на счете местного бюджета и направление их на временное замещение коммерческих кредитов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3528" y="4653136"/>
            <a:ext cx="5256584" cy="42432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Перечисление остатков средств со счетов муниципальных бюджетных и автономных учреждений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5229200"/>
            <a:ext cx="5256584" cy="4078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экономии расходов на обслуживание муниципального долга на снижение уровня муниципального долга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72200" y="3429000"/>
            <a:ext cx="2443036" cy="792088"/>
          </a:xfrm>
          <a:prstGeom prst="rect">
            <a:avLst/>
          </a:prstGeom>
          <a:gradFill>
            <a:gsLst>
              <a:gs pos="54000">
                <a:schemeClr val="accent6">
                  <a:lumMod val="60000"/>
                  <a:lumOff val="40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долговой нагрузки на 6,6%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(364 млн. руб.)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796136" y="4221088"/>
            <a:ext cx="489204" cy="3173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2564904"/>
            <a:ext cx="8640960" cy="28803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Мероприятия по снижению долговой нагрузки на бюджет городского округа Тольятти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3528" y="620688"/>
            <a:ext cx="8640960" cy="28803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Изменение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областного законодательства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3621" y="4538409"/>
            <a:ext cx="2443036" cy="1195972"/>
          </a:xfrm>
          <a:prstGeom prst="rect">
            <a:avLst/>
          </a:prstGeom>
          <a:gradFill>
            <a:gsLst>
              <a:gs pos="54000">
                <a:schemeClr val="accent6">
                  <a:lumMod val="60000"/>
                  <a:lumOff val="40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муниципального долга на 01.01.2020 –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84%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(первоначальный план – 91,5%)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0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676456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9512" y="6093296"/>
            <a:ext cx="712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7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15"/>
          <p:cNvSpPr txBox="1">
            <a:spLocks noChangeAspect="1"/>
          </p:cNvSpPr>
          <p:nvPr/>
        </p:nvSpPr>
        <p:spPr>
          <a:xfrm>
            <a:off x="467544" y="1052736"/>
            <a:ext cx="806489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доходной части бюджета,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жидаемое увеличение дефицита и размера муниципального долга в 2020 году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1560" y="2276872"/>
            <a:ext cx="331236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Рост расходов резервного фонда 2020 года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27784" y="188640"/>
            <a:ext cx="3816424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Пандемия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COVID-19</a:t>
            </a:r>
            <a:endParaRPr lang="ru-RU" sz="2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3212976"/>
            <a:ext cx="331236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обсерватора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25 млн. 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1560" y="4077072"/>
            <a:ext cx="3312368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Дезинфекционная обработка территорий общего пользования-0,5 млн. руб.</a:t>
            </a:r>
          </a:p>
          <a:p>
            <a:pPr algn="ctr"/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88024" y="2852936"/>
            <a:ext cx="367240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Сокращение  расходов -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90 млн. руб.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1560" y="5013176"/>
            <a:ext cx="331236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z="1400" dirty="0" smtClean="0">
                <a:solidFill>
                  <a:schemeClr val="tx1"/>
                </a:solidFill>
              </a:rPr>
              <a:t>Оповещение населения-0,5 млн. руб.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88024" y="2276872"/>
            <a:ext cx="3672408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Оптимизация расходов 2020 года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88024" y="5301208"/>
            <a:ext cx="360040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Согласование закупок и открытие лимитов по группам  приоритетности: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сдерживание расходов и уменьшение кассовых разрывов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88024" y="4653136"/>
            <a:ext cx="3600400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Перенос расходов с 2020 года на 2021 год-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19 млн. руб.</a:t>
            </a:r>
          </a:p>
        </p:txBody>
      </p:sp>
      <p:sp>
        <p:nvSpPr>
          <p:cNvPr id="36" name="Выгнутая вправо стрелка 35"/>
          <p:cNvSpPr/>
          <p:nvPr/>
        </p:nvSpPr>
        <p:spPr>
          <a:xfrm>
            <a:off x="8460432" y="2420888"/>
            <a:ext cx="432048" cy="3240360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право стрелка 38"/>
          <p:cNvSpPr/>
          <p:nvPr/>
        </p:nvSpPr>
        <p:spPr>
          <a:xfrm flipH="1">
            <a:off x="107504" y="2564904"/>
            <a:ext cx="504056" cy="2808312"/>
          </a:xfrm>
          <a:prstGeom prst="curvedLeftArrow">
            <a:avLst>
              <a:gd name="adj1" fmla="val 25000"/>
              <a:gd name="adj2" fmla="val 4596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1907704" y="1628800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6228184" y="1628800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788024" y="4149080"/>
            <a:ext cx="3672408" cy="3077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Перераспределение расходов-170 млн. руб.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788024" y="3501008"/>
            <a:ext cx="367240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Закрытие экономии от конкурсов –</a:t>
            </a: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27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42005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79512" y="5949280"/>
            <a:ext cx="504056" cy="151216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8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83568" y="44624"/>
            <a:ext cx="8229600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Итоги долговой политики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2020 год</a:t>
            </a:r>
            <a:endParaRPr lang="ru-RU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332656"/>
            <a:ext cx="8603790" cy="216024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Изменение федерального законодательства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111186711"/>
              </p:ext>
            </p:extLst>
          </p:nvPr>
        </p:nvGraphicFramePr>
        <p:xfrm>
          <a:off x="683568" y="3068961"/>
          <a:ext cx="8064896" cy="2520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395536" y="548680"/>
            <a:ext cx="8596572" cy="770812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arenR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Классификация муниципальных образований  по группам долговой устойчивости</a:t>
            </a:r>
          </a:p>
          <a:p>
            <a:pPr marL="228600" indent="-228600">
              <a:buAutoNum type="arabicParenR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Согласование с министерством управления финансами Самарской области основных направлений долговой политики, программ муниципальных заимствований и муниципальных гарантий (для заемщиков со средним или низким уровнем долговой устойчивости)</a:t>
            </a:r>
          </a:p>
          <a:p>
            <a:pPr marL="228600" indent="-228600">
              <a:buAutoNum type="arabicParenR"/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Доля расходов на обслуживание муниципального долга – не более 10% от общего объема расходов бюджета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1340768"/>
            <a:ext cx="8611954" cy="288032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Изменение федерального законодательства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-19)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628800"/>
            <a:ext cx="8603570" cy="27699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Возможность превышения дефицита бюджета и верхнего предела муниципального долга по итогам исполнения 2020 года 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2132856"/>
            <a:ext cx="4176464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Повышение банками ставок за пользование коммерческими кредитами (больше, чем «ключевая ставка ЦБ + 1%)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7544" y="5733256"/>
            <a:ext cx="4824536" cy="49244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По показателям на 01.08.2020 года городской округ Тольятти отнесен к среднему уровню долговой устойчивости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4644008" y="2348880"/>
            <a:ext cx="360040" cy="824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148064" y="2132856"/>
            <a:ext cx="3888432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Погашение бюджетного кредита 104 млн. руб., полученного из областного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5536" y="2564904"/>
            <a:ext cx="4168080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Отказ со 2 кв. 2020 года в предоставлении кредитов УФК </a:t>
            </a:r>
          </a:p>
          <a:p>
            <a:pPr>
              <a:defRPr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644008" y="2780928"/>
            <a:ext cx="360040" cy="824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148064" y="2564904"/>
            <a:ext cx="3880047" cy="4308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Не получение экономии расходов на обслуживание долга порядка 20 млн. руб. за 2020 год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436096" y="5589240"/>
            <a:ext cx="3528392" cy="692497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Законопроект № 1022818-7 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(принят в 3 чтении), </a:t>
            </a:r>
          </a:p>
          <a:p>
            <a:pPr algn="ctr"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продление вступления в силу до 01.01.2022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79912" y="6326415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1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79512" y="6309320"/>
            <a:ext cx="576064" cy="54868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rPr>
              <a:t>9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683568" y="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marR="0" lvl="0" indent="0"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Основные направления налоговой политики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на 2021 – 2023 годы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836712"/>
            <a:ext cx="5276620" cy="1085109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Влияние изменения федерального и областного законодательства на местный бюджет:</a:t>
            </a:r>
            <a:endParaRPr lang="ru-RU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804" y="2019297"/>
            <a:ext cx="5283731" cy="761631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системы налогообложения в виде единого налога на вмененный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01.01.2021 г.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080" y="2852936"/>
            <a:ext cx="5291803" cy="1008112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 норматива отчислений  (23%) и рост количества налогоплательщиков по УСН.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79912" y="6381328"/>
            <a:ext cx="5364088" cy="216024"/>
          </a:xfrm>
          <a:prstGeom prst="rect">
            <a:avLst/>
          </a:prstGeom>
          <a:gradFill flip="none" rotWithShape="1">
            <a:gsLst>
              <a:gs pos="0">
                <a:srgbClr val="0062C4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44120" y="2021192"/>
            <a:ext cx="1002342" cy="760016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- 229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18733" y="848957"/>
            <a:ext cx="1053552" cy="1072864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2021 год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90870" y="859166"/>
            <a:ext cx="1053552" cy="1072864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2022 год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063007" y="868874"/>
            <a:ext cx="1053552" cy="1072864"/>
          </a:xfrm>
          <a:prstGeom prst="roundRect">
            <a:avLst>
              <a:gd name="adj" fmla="val 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2023 год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924088" y="2019298"/>
            <a:ext cx="936105" cy="761630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-282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088394" y="2044808"/>
            <a:ext cx="936105" cy="761630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-282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52468" y="2861798"/>
            <a:ext cx="958824" cy="1008112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+445 млн. руб.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924605" y="2862242"/>
            <a:ext cx="936105" cy="1023594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+ 465 млн. руб.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096742" y="2899473"/>
            <a:ext cx="936105" cy="1006806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+486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7173" y="3994803"/>
            <a:ext cx="5281616" cy="504056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асширение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 осуществления видов деятельности и рост  количества плательщиков по ПСН.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47374" y="3994803"/>
            <a:ext cx="958824" cy="504056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+ 25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23439" y="4011571"/>
            <a:ext cx="958824" cy="504056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+ 25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091648" y="4020546"/>
            <a:ext cx="958824" cy="504056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+25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8616" y="4653136"/>
            <a:ext cx="5291803" cy="648072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– снижение кадастровой стоимости земельных участков в результате проведения государственной кадастровой оценки.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764556" y="4654420"/>
            <a:ext cx="958824" cy="648072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- 88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млн. руб.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962659" y="4638304"/>
            <a:ext cx="936105" cy="658025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- 111 млн. руб.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10248" y="4638305"/>
            <a:ext cx="936105" cy="647233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- 111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1746" y="5445224"/>
            <a:ext cx="5291803" cy="792088"/>
          </a:xfrm>
          <a:prstGeom prst="roundRect">
            <a:avLst>
              <a:gd name="adj" fmla="val 0"/>
            </a:avLst>
          </a:prstGeom>
          <a:ln/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– государственная кадастровая оценка в 2021 году – результаты с 2023 года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767686" y="5446508"/>
            <a:ext cx="958824" cy="792088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65789" y="5430392"/>
            <a:ext cx="936105" cy="804253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13378" y="5430393"/>
            <a:ext cx="936105" cy="791062"/>
          </a:xfrm>
          <a:prstGeom prst="roundRect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680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5382</TotalTime>
  <Words>3773</Words>
  <Application>Microsoft Office PowerPoint</Application>
  <PresentationFormat>Экран (4:3)</PresentationFormat>
  <Paragraphs>691</Paragraphs>
  <Slides>24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Бедункович Марина Александровна</cp:lastModifiedBy>
  <cp:revision>965</cp:revision>
  <cp:lastPrinted>2020-10-14T13:17:27Z</cp:lastPrinted>
  <dcterms:created xsi:type="dcterms:W3CDTF">2017-06-15T13:15:30Z</dcterms:created>
  <dcterms:modified xsi:type="dcterms:W3CDTF">2020-10-15T09:27:54Z</dcterms:modified>
</cp:coreProperties>
</file>