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6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7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8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9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317" r:id="rId2"/>
    <p:sldId id="364" r:id="rId3"/>
    <p:sldId id="360" r:id="rId4"/>
    <p:sldId id="346" r:id="rId5"/>
    <p:sldId id="366" r:id="rId6"/>
    <p:sldId id="367" r:id="rId7"/>
    <p:sldId id="361" r:id="rId8"/>
    <p:sldId id="370" r:id="rId9"/>
    <p:sldId id="329" r:id="rId10"/>
    <p:sldId id="350" r:id="rId11"/>
    <p:sldId id="330" r:id="rId12"/>
    <p:sldId id="383" r:id="rId13"/>
    <p:sldId id="386" r:id="rId14"/>
    <p:sldId id="376" r:id="rId15"/>
    <p:sldId id="377" r:id="rId16"/>
    <p:sldId id="378" r:id="rId17"/>
    <p:sldId id="381" r:id="rId18"/>
    <p:sldId id="382" r:id="rId19"/>
    <p:sldId id="399" r:id="rId20"/>
    <p:sldId id="403" r:id="rId21"/>
    <p:sldId id="387" r:id="rId22"/>
    <p:sldId id="401" r:id="rId23"/>
    <p:sldId id="388" r:id="rId24"/>
    <p:sldId id="402" r:id="rId25"/>
    <p:sldId id="389" r:id="rId26"/>
    <p:sldId id="390" r:id="rId27"/>
    <p:sldId id="391" r:id="rId28"/>
    <p:sldId id="392" r:id="rId29"/>
    <p:sldId id="393" r:id="rId30"/>
    <p:sldId id="405" r:id="rId31"/>
    <p:sldId id="404" r:id="rId32"/>
  </p:sldIdLst>
  <p:sldSz cx="13444538" cy="7562850"/>
  <p:notesSz cx="10693400" cy="7562850"/>
  <p:custDataLst>
    <p:tags r:id="rId34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78" userDrawn="1">
          <p15:clr>
            <a:srgbClr val="A4A3A4"/>
          </p15:clr>
        </p15:guide>
        <p15:guide id="2" pos="25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382">
          <p15:clr>
            <a:srgbClr val="A4A3A4"/>
          </p15:clr>
        </p15:guide>
        <p15:guide id="2" pos="336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8625"/>
    <a:srgbClr val="0B6893"/>
    <a:srgbClr val="B5941B"/>
    <a:srgbClr val="009999"/>
    <a:srgbClr val="DEB825"/>
    <a:srgbClr val="6DB9C3"/>
    <a:srgbClr val="6DC3B9"/>
    <a:srgbClr val="CC9900"/>
    <a:srgbClr val="FFE4AF"/>
    <a:srgbClr val="FBF6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01" autoAdjust="0"/>
    <p:restoredTop sz="96809" autoAdjust="0"/>
  </p:normalViewPr>
  <p:slideViewPr>
    <p:cSldViewPr>
      <p:cViewPr varScale="1">
        <p:scale>
          <a:sx n="57" d="100"/>
          <a:sy n="57" d="100"/>
        </p:scale>
        <p:origin x="740" y="28"/>
      </p:cViewPr>
      <p:guideLst>
        <p:guide orient="horz" pos="2478"/>
        <p:guide pos="251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1" d="100"/>
          <a:sy n="91" d="100"/>
        </p:scale>
        <p:origin x="-2076" y="-98"/>
      </p:cViewPr>
      <p:guideLst>
        <p:guide orient="horz" pos="2382"/>
        <p:guide pos="33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2;&#1086;&#1085;&#1086;&#1073;&#1083;&#1086;&#1082;\Documents\&#1040;&#1085;&#1085;&#1072;\&#1050;&#1086;&#1084;&#1072;&#1088;&#1086;&#1074;\&#1058;&#1086;&#1083;&#1100;&#1103;&#1090;&#1090;&#1080;\&#1041;&#1091;&#1082;&#1083;&#1077;&#1090;%202018\&#1048;&#1085;&#1076;&#1080;&#1082;&#1072;&#1090;&#1086;&#1088;&#1099;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2;&#1086;&#1085;&#1086;&#1073;&#1083;&#1086;&#1082;\Documents\&#1040;&#1085;&#1085;&#1072;\&#1050;&#1086;&#1084;&#1072;&#1088;&#1086;&#1074;\&#1058;&#1086;&#1083;&#1100;&#1103;&#1090;&#1090;&#1080;\&#1041;&#1091;&#1082;&#1083;&#1077;&#1090;%202018\&#1048;&#1085;&#1076;&#1080;&#1082;&#1072;&#1090;&#1086;&#1088;&#1099;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2;&#1086;&#1085;&#1086;&#1073;&#1083;&#1086;&#1082;\Documents\&#1040;&#1085;&#1085;&#1072;\&#1050;&#1086;&#1084;&#1072;&#1088;&#1086;&#1074;\&#1058;&#1086;&#1083;&#1100;&#1103;&#1090;&#1090;&#1080;\&#1041;&#1091;&#1082;&#1083;&#1077;&#1090;%202018\&#1048;&#1085;&#1076;&#1080;&#1082;&#1072;&#1090;&#1086;&#1088;&#1099;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2;&#1086;&#1085;&#1086;&#1073;&#1083;&#1086;&#1082;\Documents\&#1040;&#1085;&#1085;&#1072;\&#1050;&#1086;&#1084;&#1072;&#1088;&#1086;&#1074;\&#1058;&#1086;&#1083;&#1100;&#1103;&#1090;&#1090;&#1080;\&#1041;&#1091;&#1082;&#1083;&#1077;&#1090;%202018\&#1048;&#1085;&#1076;&#1080;&#1082;&#1072;&#1090;&#1086;&#1088;&#1099;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2;&#1086;&#1085;&#1086;&#1073;&#1083;&#1086;&#1082;\Documents\&#1040;&#1085;&#1085;&#1072;\&#1050;&#1086;&#1084;&#1072;&#1088;&#1086;&#1074;\&#1058;&#1086;&#1083;&#1100;&#1103;&#1090;&#1090;&#1080;\&#1041;&#1091;&#1082;&#1083;&#1077;&#1090;%202018\&#1048;&#1085;&#1076;&#1080;&#1082;&#1072;&#1090;&#1086;&#1088;&#1099;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2;&#1086;&#1085;&#1086;&#1073;&#1083;&#1086;&#1082;\Documents\&#1040;&#1085;&#1085;&#1072;\&#1050;&#1086;&#1084;&#1072;&#1088;&#1086;&#1074;\&#1058;&#1086;&#1083;&#1100;&#1103;&#1090;&#1090;&#1080;\&#1041;&#1091;&#1082;&#1083;&#1077;&#1090;%202018\&#1048;&#1085;&#1076;&#1080;&#1082;&#1072;&#1090;&#1086;&#1088;&#1099;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2;&#1086;&#1085;&#1086;&#1073;&#1083;&#1086;&#1082;\Documents\&#1040;&#1085;&#1085;&#1072;\&#1050;&#1086;&#1084;&#1072;&#1088;&#1086;&#1074;\&#1058;&#1086;&#1083;&#1100;&#1103;&#1090;&#1090;&#1080;\&#1041;&#1091;&#1082;&#1083;&#1077;&#1090;%202018\&#1048;&#1085;&#1076;&#1080;&#1082;&#1072;&#1090;&#1086;&#1088;&#1099;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2;&#1086;&#1085;&#1086;&#1073;&#1083;&#1086;&#1082;\Documents\&#1040;&#1085;&#1085;&#1072;\&#1050;&#1086;&#1084;&#1072;&#1088;&#1086;&#1074;\&#1058;&#1086;&#1083;&#1100;&#1103;&#1090;&#1090;&#1080;\&#1041;&#1091;&#1082;&#1083;&#1077;&#1090;%202018\&#1048;&#1085;&#1076;&#1080;&#1082;&#1072;&#1090;&#1086;&#1088;&#1099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2;&#1086;&#1085;&#1086;&#1073;&#1083;&#1086;&#1082;\Documents\&#1040;&#1085;&#1085;&#1072;\&#1050;&#1086;&#1084;&#1072;&#1088;&#1086;&#1074;\&#1058;&#1086;&#1083;&#1100;&#1103;&#1090;&#1090;&#1080;\&#1041;&#1091;&#1082;&#1083;&#1077;&#1090;%202018\&#1048;&#1085;&#1076;&#1080;&#1082;&#1072;&#1090;&#1086;&#1088;&#1099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2;&#1086;&#1085;&#1086;&#1073;&#1083;&#1086;&#1082;\Documents\&#1040;&#1085;&#1085;&#1072;\&#1050;&#1086;&#1084;&#1072;&#1088;&#1086;&#1074;\&#1058;&#1086;&#1083;&#1100;&#1103;&#1090;&#1090;&#1080;\&#1041;&#1091;&#1082;&#1083;&#1077;&#1090;%202018\&#1048;&#1085;&#1076;&#1080;&#1082;&#1072;&#1090;&#1086;&#1088;&#1099;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2;&#1086;&#1085;&#1086;&#1073;&#1083;&#1086;&#1082;\Documents\&#1040;&#1085;&#1085;&#1072;\&#1050;&#1086;&#1084;&#1072;&#1088;&#1086;&#1074;\&#1058;&#1086;&#1083;&#1100;&#1103;&#1090;&#1090;&#1080;\&#1041;&#1091;&#1082;&#1083;&#1077;&#1090;%202018\&#1048;&#1085;&#1076;&#1080;&#1082;&#1072;&#1090;&#1086;&#1088;&#1099;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2;&#1086;&#1085;&#1086;&#1073;&#1083;&#1086;&#1082;\Documents\&#1040;&#1085;&#1085;&#1072;\&#1050;&#1086;&#1084;&#1072;&#1088;&#1086;&#1074;\&#1058;&#1086;&#1083;&#1100;&#1103;&#1090;&#1090;&#1080;\&#1041;&#1091;&#1082;&#1083;&#1077;&#1090;%202018\&#1048;&#1085;&#1076;&#1080;&#1082;&#1072;&#1090;&#1086;&#1088;&#1099;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2;&#1086;&#1085;&#1086;&#1073;&#1083;&#1086;&#1082;\Documents\&#1040;&#1085;&#1085;&#1072;\&#1050;&#1086;&#1084;&#1072;&#1088;&#1086;&#1074;\&#1058;&#1086;&#1083;&#1100;&#1103;&#1090;&#1090;&#1080;\&#1041;&#1091;&#1082;&#1083;&#1077;&#1090;%202018\&#1048;&#1085;&#1076;&#1080;&#1082;&#1072;&#1090;&#1086;&#1088;&#1099;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2;&#1086;&#1085;&#1086;&#1073;&#1083;&#1086;&#1082;\Documents\&#1040;&#1085;&#1085;&#1072;\&#1050;&#1086;&#1084;&#1072;&#1088;&#1086;&#1074;\&#1058;&#1086;&#1083;&#1100;&#1103;&#1090;&#1090;&#1080;\&#1041;&#1091;&#1082;&#1083;&#1077;&#1090;%202018\&#1048;&#1085;&#1076;&#1080;&#1082;&#1072;&#1090;&#1086;&#1088;&#1099;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2;&#1086;&#1085;&#1086;&#1073;&#1083;&#1086;&#1082;\Documents\&#1040;&#1085;&#1085;&#1072;\&#1050;&#1086;&#1084;&#1072;&#1088;&#1086;&#1074;\&#1058;&#1086;&#1083;&#1100;&#1103;&#1090;&#1090;&#1080;\&#1041;&#1091;&#1082;&#1083;&#1077;&#1090;%202018\&#1048;&#1085;&#1076;&#1080;&#1082;&#1072;&#1090;&#1086;&#1088;&#1099;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2;&#1086;&#1085;&#1086;&#1073;&#1083;&#1086;&#1082;\Documents\&#1040;&#1085;&#1085;&#1072;\&#1050;&#1086;&#1084;&#1072;&#1088;&#1086;&#1074;\&#1058;&#1086;&#1083;&#1100;&#1103;&#1090;&#1090;&#1080;\&#1041;&#1091;&#1082;&#1083;&#1077;&#1090;%202018\&#1048;&#1085;&#1076;&#1080;&#1082;&#1072;&#1090;&#1086;&#1088;&#1099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Лист3!$D$2</c:f>
              <c:strCache>
                <c:ptCount val="1"/>
                <c:pt idx="0">
                  <c:v>Выброшено в атмосферу загрязняющих веществ, отходящих от стационарных источников – всего, тыс.тонн</c:v>
                </c:pt>
              </c:strCache>
            </c:strRef>
          </c:tx>
          <c:spPr>
            <a:solidFill>
              <a:srgbClr val="0B689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Лист3!$E$1:$F$1</c:f>
              <c:numCache>
                <c:formatCode>General</c:formatCode>
                <c:ptCount val="2"/>
                <c:pt idx="0">
                  <c:v>2017</c:v>
                </c:pt>
                <c:pt idx="1">
                  <c:v>2030</c:v>
                </c:pt>
              </c:numCache>
            </c:numRef>
          </c:cat>
          <c:val>
            <c:numRef>
              <c:f>Лист3!$E$2:$F$2</c:f>
              <c:numCache>
                <c:formatCode>General</c:formatCode>
                <c:ptCount val="2"/>
                <c:pt idx="0">
                  <c:v>31.5</c:v>
                </c:pt>
                <c:pt idx="1">
                  <c:v>25.9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F65-4EB8-87DC-ED089990AD5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3"/>
        <c:overlap val="-27"/>
        <c:axId val="648702464"/>
        <c:axId val="611328000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Лист3!$D$3</c15:sqref>
                        </c15:formulaRef>
                      </c:ext>
                    </c:extLst>
                    <c:strCache>
                      <c:ptCount val="1"/>
                      <c:pt idx="0">
                        <c:v>Число выявленных несанкционированных свалок в границах города в отчетном периоде по отношению к числу несанкционированных свалок в границах города, выявленных на 1 января 2018 г., %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2800" b="1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>
                      <c:ext uri="{02D57815-91ED-43cb-92C2-25804820EDAC}">
                        <c15:formulaRef>
                          <c15:sqref>Лист3!$E$1:$F$1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2017</c:v>
                      </c:pt>
                      <c:pt idx="1">
                        <c:v>2030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Лист3!$E$3:$F$3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0</c:v>
                      </c:pt>
                      <c:pt idx="1">
                        <c:v>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4F65-4EB8-87DC-ED089990AD56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Лист3!$D$4</c15:sqref>
                        </c15:formulaRef>
                      </c:ext>
                    </c:extLst>
                    <c:strCache>
                      <c:ptCount val="1"/>
                      <c:pt idx="0">
                        <c:v>Обеспеченность дошкольными образовательными учреждениями для детей в возрасте до 3-х лет, %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2800" b="1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Лист3!$E$1:$F$1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2017</c:v>
                      </c:pt>
                      <c:pt idx="1">
                        <c:v>2030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Лист3!$E$4:$F$4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1">
                        <c:v>100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4F65-4EB8-87DC-ED089990AD56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Лист3!$D$5</c15:sqref>
                        </c15:formulaRef>
                      </c:ext>
                    </c:extLst>
                    <c:strCache>
                      <c:ptCount val="1"/>
                      <c:pt idx="0">
                        <c:v>Охват дополнительным образованием детей в возрасте от 5 до 18 лет, %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2800" b="1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Лист3!$E$1:$F$1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2017</c:v>
                      </c:pt>
                      <c:pt idx="1">
                        <c:v>2030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Лист3!$E$5:$F$5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80.7</c:v>
                      </c:pt>
                      <c:pt idx="1">
                        <c:v>89.6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4F65-4EB8-87DC-ED089990AD56}"/>
                  </c:ext>
                </c:extLst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Лист3!$D$6</c15:sqref>
                        </c15:formulaRef>
                      </c:ext>
                    </c:extLst>
                    <c:strCache>
                      <c:ptCount val="1"/>
                      <c:pt idx="0">
                        <c:v>Доля населения, систематически занимающегося физической культурой и спортом, %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2800" b="1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Лист3!$E$1:$F$1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2017</c:v>
                      </c:pt>
                      <c:pt idx="1">
                        <c:v>2030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Лист3!$E$6:$F$6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35.4</c:v>
                      </c:pt>
                      <c:pt idx="1">
                        <c:v>53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4F65-4EB8-87DC-ED089990AD56}"/>
                  </c:ext>
                </c:extLst>
              </c15:ser>
            </c15:filteredBarSeries>
            <c15:filteredB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Лист3!$D$7</c15:sqref>
                        </c15:formulaRef>
                      </c:ext>
                    </c:extLst>
                    <c:strCache>
                      <c:ptCount val="1"/>
                      <c:pt idx="0">
                        <c:v>Доля численности приведенного контингента студентов в вузах и филиалах вузов Тольятти по отраслям наук математика и естественные науки, инженерное дело и технологии в численности приведенного контингента студентов Тольятти, %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2800" b="1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Лист3!$E$1:$F$1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2017</c:v>
                      </c:pt>
                      <c:pt idx="1">
                        <c:v>2030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Лист3!$E$7:$F$7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41.1</c:v>
                      </c:pt>
                      <c:pt idx="1">
                        <c:v>50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4F65-4EB8-87DC-ED089990AD56}"/>
                  </c:ext>
                </c:extLst>
              </c15:ser>
            </c15:filteredBarSeries>
            <c15:filteredBar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Лист3!$D$8</c15:sqref>
                        </c15:formulaRef>
                      </c:ext>
                    </c:extLst>
                    <c:strCache>
                      <c:ptCount val="1"/>
                      <c:pt idx="0">
                        <c:v>Численность врачей на 10 000 человек населения, чел.</c:v>
                      </c:pt>
                    </c:strCache>
                  </c:strRef>
                </c:tx>
                <c:spPr>
                  <a:solidFill>
                    <a:schemeClr val="accent1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2800" b="1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Лист3!$E$1:$F$1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2017</c:v>
                      </c:pt>
                      <c:pt idx="1">
                        <c:v>2030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Лист3!$E$8:$F$8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0</c:v>
                      </c:pt>
                      <c:pt idx="1">
                        <c:v>45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4F65-4EB8-87DC-ED089990AD56}"/>
                  </c:ext>
                </c:extLst>
              </c15:ser>
            </c15:filteredBarSeries>
            <c15:filteredBar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Лист3!$D$9</c15:sqref>
                        </c15:formulaRef>
                      </c:ext>
                    </c:extLst>
                    <c:strCache>
                      <c:ptCount val="1"/>
                      <c:pt idx="0">
                        <c:v>Объем бюджетных средств, выделяемых на основе конкурсных механизмов некоммерческим организациям Тольятти в реальном выражении, %</c:v>
                      </c:pt>
                    </c:strCache>
                  </c:strRef>
                </c:tx>
                <c:spPr>
                  <a:solidFill>
                    <a:schemeClr val="accent2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2800" b="1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Лист3!$E$1:$F$1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2017</c:v>
                      </c:pt>
                      <c:pt idx="1">
                        <c:v>2030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Лист3!$E$9:$F$9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100</c:v>
                      </c:pt>
                      <c:pt idx="1">
                        <c:v>230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4F65-4EB8-87DC-ED089990AD56}"/>
                  </c:ext>
                </c:extLst>
              </c15:ser>
            </c15:filteredBarSeries>
            <c15:filteredBar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Лист3!$D$10</c15:sqref>
                        </c15:formulaRef>
                      </c:ext>
                    </c:extLst>
                    <c:strCache>
                      <c:ptCount val="1"/>
                      <c:pt idx="0">
                        <c:v>Ввод в эксплуатацию жилых домов за счет всех источников финансирования (квартир), тыс.кв.м общей площади </c:v>
                      </c:pt>
                    </c:strCache>
                  </c:strRef>
                </c:tx>
                <c:spPr>
                  <a:solidFill>
                    <a:schemeClr val="accent3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2800" b="1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Лист3!$E$1:$F$1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2017</c:v>
                      </c:pt>
                      <c:pt idx="1">
                        <c:v>2030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Лист3!$E$10:$F$10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101.7</c:v>
                      </c:pt>
                      <c:pt idx="1">
                        <c:v>400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4F65-4EB8-87DC-ED089990AD56}"/>
                  </c:ext>
                </c:extLst>
              </c15:ser>
            </c15:filteredBarSeries>
            <c15:filteredBar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Лист3!$D$11</c15:sqref>
                        </c15:formulaRef>
                      </c:ext>
                    </c:extLst>
                    <c:strCache>
                      <c:ptCount val="1"/>
                      <c:pt idx="0">
                        <c:v>Число парков культуры и отдыха (городских садов), ед.</c:v>
                      </c:pt>
                    </c:strCache>
                  </c:strRef>
                </c:tx>
                <c:spPr>
                  <a:solidFill>
                    <a:schemeClr val="accent4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2800" b="1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Лист3!$E$1:$F$1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2017</c:v>
                      </c:pt>
                      <c:pt idx="1">
                        <c:v>2030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Лист3!$E$11:$F$11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1">
                        <c:v>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4F65-4EB8-87DC-ED089990AD56}"/>
                  </c:ext>
                </c:extLst>
              </c15:ser>
            </c15:filteredBarSeries>
            <c15:filteredBarSeries>
              <c15:ser>
                <c:idx val="1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Лист3!$D$12</c15:sqref>
                        </c15:formulaRef>
                      </c:ext>
                    </c:extLst>
                    <c:strCache>
                      <c:ptCount val="1"/>
                      <c:pt idx="0">
                        <c:v>Индекс производства по обрабатывающей промышленности (раздел C), в процентах к предыдущему году</c:v>
                      </c:pt>
                    </c:strCache>
                  </c:strRef>
                </c:tx>
                <c:spPr>
                  <a:solidFill>
                    <a:schemeClr val="accent5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2800" b="1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Лист3!$E$1:$F$1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2017</c:v>
                      </c:pt>
                      <c:pt idx="1">
                        <c:v>2030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Лист3!$E$12:$F$12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107.5</c:v>
                      </c:pt>
                      <c:pt idx="1">
                        <c:v>103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4F65-4EB8-87DC-ED089990AD56}"/>
                  </c:ext>
                </c:extLst>
              </c15:ser>
            </c15:filteredBarSeries>
            <c15:filteredBarSeries>
              <c15:ser>
                <c:idx val="11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Лист3!$D$13</c15:sqref>
                        </c15:formulaRef>
                      </c:ext>
                    </c:extLst>
                    <c:strCache>
                      <c:ptCount val="1"/>
                      <c:pt idx="0">
                        <c:v>Количество субъектов малого и среднего предпринимательства, тыс. ед.</c:v>
                      </c:pt>
                    </c:strCache>
                  </c:strRef>
                </c:tx>
                <c:spPr>
                  <a:solidFill>
                    <a:schemeClr val="accent6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2800" b="1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Лист3!$E$1:$F$1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2017</c:v>
                      </c:pt>
                      <c:pt idx="1">
                        <c:v>2030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Лист3!$E$13:$F$13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26.5</c:v>
                      </c:pt>
                      <c:pt idx="1">
                        <c:v>38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4F65-4EB8-87DC-ED089990AD56}"/>
                  </c:ext>
                </c:extLst>
              </c15:ser>
            </c15:filteredBarSeries>
            <c15:filteredBarSeries>
              <c15:ser>
                <c:idx val="12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Лист3!$D$14</c15:sqref>
                        </c15:formulaRef>
                      </c:ext>
                    </c:extLst>
                    <c:strCache>
                      <c:ptCount val="1"/>
                      <c:pt idx="0">
                        <c:v>Количество торговых мест на розничных  рынках, включая сельскохозяйственные (на 1 января), ед.</c:v>
                      </c:pt>
                    </c:strCache>
                  </c:strRef>
                </c:tx>
                <c:spPr>
                  <a:solidFill>
                    <a:schemeClr val="accent1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2800" b="1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Лист3!$E$1:$F$1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2017</c:v>
                      </c:pt>
                      <c:pt idx="1">
                        <c:v>2030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Лист3!$E$14:$F$14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1870</c:v>
                      </c:pt>
                      <c:pt idx="1">
                        <c:v>2000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4F65-4EB8-87DC-ED089990AD56}"/>
                  </c:ext>
                </c:extLst>
              </c15:ser>
            </c15:filteredBarSeries>
            <c15:filteredBarSeries>
              <c15:ser>
                <c:idx val="13"/>
                <c:order val="1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Лист3!$D$15</c15:sqref>
                        </c15:formulaRef>
                      </c:ext>
                    </c:extLst>
                    <c:strCache>
                      <c:ptCount val="1"/>
                      <c:pt idx="0">
                        <c:v>Объем инвестиций в основной капитал организаций за счет всех источников финансирования (в ценах соответствующих лет) - всего, млн. руб.</c:v>
                      </c:pt>
                    </c:strCache>
                  </c:strRef>
                </c:tx>
                <c:spPr>
                  <a:solidFill>
                    <a:schemeClr val="accent2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2800" b="1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Лист3!$E$1:$F$1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2017</c:v>
                      </c:pt>
                      <c:pt idx="1">
                        <c:v>2030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Лист3!$E$15:$F$15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 formatCode="#,##0.00">
                        <c:v>23918.5</c:v>
                      </c:pt>
                      <c:pt idx="1">
                        <c:v>85000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D-4F65-4EB8-87DC-ED089990AD56}"/>
                  </c:ext>
                </c:extLst>
              </c15:ser>
            </c15:filteredBarSeries>
            <c15:filteredBarSeries>
              <c15:ser>
                <c:idx val="14"/>
                <c:order val="1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Лист3!$D$16</c15:sqref>
                        </c15:formulaRef>
                      </c:ext>
                    </c:extLst>
                    <c:strCache>
                      <c:ptCount val="1"/>
                      <c:pt idx="0">
                        <c:v>Уровень производительности труда относительно 2017 года, %</c:v>
                      </c:pt>
                    </c:strCache>
                  </c:strRef>
                </c:tx>
                <c:spPr>
                  <a:solidFill>
                    <a:schemeClr val="accent3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2800" b="1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Лист3!$E$1:$F$1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2017</c:v>
                      </c:pt>
                      <c:pt idx="1">
                        <c:v>2030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Лист3!$E$16:$F$16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100</c:v>
                      </c:pt>
                      <c:pt idx="1">
                        <c:v>130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E-4F65-4EB8-87DC-ED089990AD56}"/>
                  </c:ext>
                </c:extLst>
              </c15:ser>
            </c15:filteredBarSeries>
            <c15:filteredBarSeries>
              <c15:ser>
                <c:idx val="15"/>
                <c:order val="1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Лист3!$D$17</c15:sqref>
                        </c15:formulaRef>
                      </c:ext>
                    </c:extLst>
                    <c:strCache>
                      <c:ptCount val="1"/>
                      <c:pt idx="0">
                        <c:v>Удельный вес организаций, осуществлявших технологические, организационные, маркетинговые инновации в отчетном году, в общем числе обследованных организаций, %</c:v>
                      </c:pt>
                    </c:strCache>
                  </c:strRef>
                </c:tx>
                <c:spPr>
                  <a:solidFill>
                    <a:schemeClr val="accent4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2800" b="1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Лист3!$E$1:$F$1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2017</c:v>
                      </c:pt>
                      <c:pt idx="1">
                        <c:v>2030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Лист3!$E$17:$F$17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4.3</c:v>
                      </c:pt>
                      <c:pt idx="1">
                        <c:v>15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F-4F65-4EB8-87DC-ED089990AD56}"/>
                  </c:ext>
                </c:extLst>
              </c15:ser>
            </c15:filteredBarSeries>
            <c15:filteredBarSeries>
              <c15:ser>
                <c:idx val="16"/>
                <c:order val="1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Лист3!$D$18</c15:sqref>
                        </c15:formulaRef>
                      </c:ext>
                    </c:extLst>
                    <c:strCache>
                      <c:ptCount val="1"/>
                      <c:pt idx="0">
                        <c:v>Количество национальных проектов с участием городского округа Тольятти, шт.</c:v>
                      </c:pt>
                    </c:strCache>
                  </c:strRef>
                </c:tx>
                <c:spPr>
                  <a:solidFill>
                    <a:schemeClr val="accent5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2800" b="1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Лист3!$E$1:$F$1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2017</c:v>
                      </c:pt>
                      <c:pt idx="1">
                        <c:v>2030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Лист3!$E$18:$F$18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0</c:v>
                      </c:pt>
                      <c:pt idx="1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0-4F65-4EB8-87DC-ED089990AD56}"/>
                  </c:ext>
                </c:extLst>
              </c15:ser>
            </c15:filteredBarSeries>
            <c15:filteredBarSeries>
              <c15:ser>
                <c:idx val="17"/>
                <c:order val="1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Лист3!$D$19</c15:sqref>
                        </c15:formulaRef>
                      </c:ext>
                    </c:extLst>
                    <c:strCache>
                      <c:ptCount val="1"/>
                      <c:pt idx="0">
                        <c:v>Пассажирооборот  транспорта общего пользования , млн. пассажиро-километров</c:v>
                      </c:pt>
                    </c:strCache>
                  </c:strRef>
                </c:tx>
                <c:spPr>
                  <a:solidFill>
                    <a:schemeClr val="accent6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2800" b="1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Лист3!$E$1:$F$1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2017</c:v>
                      </c:pt>
                      <c:pt idx="1">
                        <c:v>2030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Лист3!$E$19:$F$19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1073.5999999999999</c:v>
                      </c:pt>
                      <c:pt idx="1">
                        <c:v>2000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1-4F65-4EB8-87DC-ED089990AD56}"/>
                  </c:ext>
                </c:extLst>
              </c15:ser>
            </c15:filteredBarSeries>
            <c15:filteredBarSeries>
              <c15:ser>
                <c:idx val="18"/>
                <c:order val="1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Лист3!$D$20</c15:sqref>
                        </c15:formulaRef>
                      </c:ext>
                    </c:extLst>
                    <c:strCache>
                      <c:ptCount val="1"/>
                      <c:pt idx="0">
                        <c:v>Протяженность велодорожек, отвечающих современных требованиям безопасности, км</c:v>
                      </c:pt>
                    </c:strCache>
                  </c:strRef>
                </c:tx>
                <c:spPr>
                  <a:solidFill>
                    <a:schemeClr val="accent1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2800" b="1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Лист3!$E$1:$F$1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2017</c:v>
                      </c:pt>
                      <c:pt idx="1">
                        <c:v>2030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Лист3!$E$20:$F$20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0</c:v>
                      </c:pt>
                      <c:pt idx="1">
                        <c:v>90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2-4F65-4EB8-87DC-ED089990AD56}"/>
                  </c:ext>
                </c:extLst>
              </c15:ser>
            </c15:filteredBarSeries>
            <c15:filteredBarSeries>
              <c15:ser>
                <c:idx val="19"/>
                <c:order val="1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Лист3!$D$21</c15:sqref>
                        </c15:formulaRef>
                      </c:ext>
                    </c:extLst>
                    <c:strCache>
                      <c:ptCount val="1"/>
                      <c:pt idx="0">
                        <c:v>Протяженность выделенных полос для общественного транспорта, км</c:v>
                      </c:pt>
                    </c:strCache>
                  </c:strRef>
                </c:tx>
                <c:spPr>
                  <a:solidFill>
                    <a:schemeClr val="accent2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2800" b="1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Лист3!$E$1:$F$1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2017</c:v>
                      </c:pt>
                      <c:pt idx="1">
                        <c:v>2030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Лист3!$E$21:$F$21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1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3-4F65-4EB8-87DC-ED089990AD56}"/>
                  </c:ext>
                </c:extLst>
              </c15:ser>
            </c15:filteredBarSeries>
            <c15:filteredBarSeries>
              <c15:ser>
                <c:idx val="20"/>
                <c:order val="2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Лист3!$D$22</c15:sqref>
                        </c15:formulaRef>
                      </c:ext>
                    </c:extLst>
                    <c:strCache>
                      <c:ptCount val="1"/>
                      <c:pt idx="0">
                        <c:v>Число погибших в дорожно-транспортных происшествиях, чел.</c:v>
                      </c:pt>
                    </c:strCache>
                  </c:strRef>
                </c:tx>
                <c:spPr>
                  <a:solidFill>
                    <a:schemeClr val="accent3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2800" b="1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Лист3!$E$1:$F$1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2017</c:v>
                      </c:pt>
                      <c:pt idx="1">
                        <c:v>2030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Лист3!$E$22:$F$22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34</c:v>
                      </c:pt>
                      <c:pt idx="1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4-4F65-4EB8-87DC-ED089990AD56}"/>
                  </c:ext>
                </c:extLst>
              </c15:ser>
            </c15:filteredBarSeries>
          </c:ext>
        </c:extLst>
      </c:barChart>
      <c:catAx>
        <c:axId val="648702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11328000"/>
        <c:crosses val="autoZero"/>
        <c:auto val="1"/>
        <c:lblAlgn val="ctr"/>
        <c:lblOffset val="100"/>
        <c:noMultiLvlLbl val="0"/>
      </c:catAx>
      <c:valAx>
        <c:axId val="61132800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6487024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2800" b="1">
          <a:solidFill>
            <a:schemeClr val="tx1"/>
          </a:solidFill>
        </a:defRPr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4"/>
          <c:order val="14"/>
          <c:tx>
            <c:strRef>
              <c:f>Лист3!$D$16</c:f>
              <c:strCache>
                <c:ptCount val="1"/>
                <c:pt idx="0">
                  <c:v>Уровень производительности труда относительно 2017 года, %</c:v>
                </c:pt>
              </c:strCache>
              <c:extLst xmlns:c15="http://schemas.microsoft.com/office/drawing/2012/chart"/>
            </c:strRef>
          </c:tx>
          <c:spPr>
            <a:solidFill>
              <a:srgbClr val="00999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Лист3!$E$1:$F$1</c:f>
              <c:numCache>
                <c:formatCode>General</c:formatCode>
                <c:ptCount val="2"/>
                <c:pt idx="0">
                  <c:v>2017</c:v>
                </c:pt>
                <c:pt idx="1">
                  <c:v>2030</c:v>
                </c:pt>
              </c:numCache>
              <c:extLst xmlns:c15="http://schemas.microsoft.com/office/drawing/2012/chart"/>
            </c:numRef>
          </c:cat>
          <c:val>
            <c:numRef>
              <c:f>Лист3!$E$16:$F$16</c:f>
              <c:numCache>
                <c:formatCode>General</c:formatCode>
                <c:ptCount val="2"/>
                <c:pt idx="0">
                  <c:v>100</c:v>
                </c:pt>
                <c:pt idx="1">
                  <c:v>130</c:v>
                </c:pt>
              </c:numCache>
              <c:extLst xmlns:c15="http://schemas.microsoft.com/office/drawing/2012/chart"/>
            </c:numRef>
          </c:val>
          <c:extLst>
            <c:ext xmlns:c16="http://schemas.microsoft.com/office/drawing/2014/chart" uri="{C3380CC4-5D6E-409C-BE32-E72D297353CC}">
              <c16:uniqueId val="{00000000-5069-4F8E-913B-5C5F0CDB6CC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3"/>
        <c:overlap val="-27"/>
        <c:axId val="648286720"/>
        <c:axId val="611287040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Лист3!$D$2</c15:sqref>
                        </c15:formulaRef>
                      </c:ext>
                    </c:extLst>
                    <c:strCache>
                      <c:ptCount val="1"/>
                      <c:pt idx="0">
                        <c:v>Выброшено в атмосферу загрязняющих веществ, отходящих от стационарных источников – всего, тыс.тонн</c:v>
                      </c:pt>
                    </c:strCache>
                  </c:strRef>
                </c:tx>
                <c:spPr>
                  <a:solidFill>
                    <a:srgbClr val="68C1B9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200" b="0" i="0" u="none" strike="noStrike" kern="1200" baseline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>
                      <c:ext uri="{02D57815-91ED-43cb-92C2-25804820EDAC}">
                        <c15:formulaRef>
                          <c15:sqref>Лист3!$E$1:$F$1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2017</c:v>
                      </c:pt>
                      <c:pt idx="1">
                        <c:v>2030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Лист3!$E$2:$F$2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31.5</c:v>
                      </c:pt>
                      <c:pt idx="1">
                        <c:v>25.9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5069-4F8E-913B-5C5F0CDB6CC4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Лист3!$D$3</c15:sqref>
                        </c15:formulaRef>
                      </c:ext>
                    </c:extLst>
                    <c:strCache>
                      <c:ptCount val="1"/>
                      <c:pt idx="0">
                        <c:v>Число выявленных несанкционированных свалок в границах города в отчетном периоде по отношению к числу несанкционированных свалок в границах города, выявленных на 1 января 2018 г., %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8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Лист3!$E$1:$F$1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2017</c:v>
                      </c:pt>
                      <c:pt idx="1">
                        <c:v>2030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Лист3!$E$3:$F$3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0</c:v>
                      </c:pt>
                      <c:pt idx="1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5069-4F8E-913B-5C5F0CDB6CC4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Лист3!$D$4</c15:sqref>
                        </c15:formulaRef>
                      </c:ext>
                    </c:extLst>
                    <c:strCache>
                      <c:ptCount val="1"/>
                      <c:pt idx="0">
                        <c:v>Обеспеченность дошкольными образовательными учреждениями для детей в возрасте до 3-х лет, %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8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Лист3!$E$1:$F$1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2017</c:v>
                      </c:pt>
                      <c:pt idx="1">
                        <c:v>2030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Лист3!$E$4:$F$4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1">
                        <c:v>100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5069-4F8E-913B-5C5F0CDB6CC4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Лист3!$D$5</c15:sqref>
                        </c15:formulaRef>
                      </c:ext>
                    </c:extLst>
                    <c:strCache>
                      <c:ptCount val="1"/>
                      <c:pt idx="0">
                        <c:v>Охват дополнительным образованием детей в возрасте от 5 до 18 лет, %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8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Лист3!$E$1:$F$1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2017</c:v>
                      </c:pt>
                      <c:pt idx="1">
                        <c:v>2030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Лист3!$E$5:$F$5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80.7</c:v>
                      </c:pt>
                      <c:pt idx="1">
                        <c:v>89.6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5069-4F8E-913B-5C5F0CDB6CC4}"/>
                  </c:ext>
                </c:extLst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Лист3!$D$6</c15:sqref>
                        </c15:formulaRef>
                      </c:ext>
                    </c:extLst>
                    <c:strCache>
                      <c:ptCount val="1"/>
                      <c:pt idx="0">
                        <c:v>Доля населения, систематически занимающегося физической культурой и спортом, %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8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Лист3!$E$1:$F$1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2017</c:v>
                      </c:pt>
                      <c:pt idx="1">
                        <c:v>2030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Лист3!$E$6:$F$6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35.4</c:v>
                      </c:pt>
                      <c:pt idx="1">
                        <c:v>53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5069-4F8E-913B-5C5F0CDB6CC4}"/>
                  </c:ext>
                </c:extLst>
              </c15:ser>
            </c15:filteredBarSeries>
            <c15:filteredB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Лист3!$D$7</c15:sqref>
                        </c15:formulaRef>
                      </c:ext>
                    </c:extLst>
                    <c:strCache>
                      <c:ptCount val="1"/>
                      <c:pt idx="0">
                        <c:v>Доля численности приведенного контингента студентов в вузах и филиалах вузов Тольятти по отраслям наук математика и естественные науки, инженерное дело и технологии в численности приведенного контингента студентов Тольятти, %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8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Лист3!$E$1:$F$1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2017</c:v>
                      </c:pt>
                      <c:pt idx="1">
                        <c:v>2030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Лист3!$E$7:$F$7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41.1</c:v>
                      </c:pt>
                      <c:pt idx="1">
                        <c:v>50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5069-4F8E-913B-5C5F0CDB6CC4}"/>
                  </c:ext>
                </c:extLst>
              </c15:ser>
            </c15:filteredBarSeries>
            <c15:filteredBar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Лист3!$D$8</c15:sqref>
                        </c15:formulaRef>
                      </c:ext>
                    </c:extLst>
                    <c:strCache>
                      <c:ptCount val="1"/>
                      <c:pt idx="0">
                        <c:v>Численность врачей на 10 000 человек населения, чел.</c:v>
                      </c:pt>
                    </c:strCache>
                  </c:strRef>
                </c:tx>
                <c:spPr>
                  <a:solidFill>
                    <a:schemeClr val="accent1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8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Лист3!$E$1:$F$1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2017</c:v>
                      </c:pt>
                      <c:pt idx="1">
                        <c:v>2030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Лист3!$E$8:$F$8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0</c:v>
                      </c:pt>
                      <c:pt idx="1">
                        <c:v>45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5069-4F8E-913B-5C5F0CDB6CC4}"/>
                  </c:ext>
                </c:extLst>
              </c15:ser>
            </c15:filteredBarSeries>
            <c15:filteredBar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Лист3!$D$9</c15:sqref>
                        </c15:formulaRef>
                      </c:ext>
                    </c:extLst>
                    <c:strCache>
                      <c:ptCount val="1"/>
                      <c:pt idx="0">
                        <c:v>Объем бюджетных средств, выделяемых на основе конкурсных механизмов некоммерческим организациям Тольятти в реальном выражении, %</c:v>
                      </c:pt>
                    </c:strCache>
                  </c:strRef>
                </c:tx>
                <c:spPr>
                  <a:solidFill>
                    <a:schemeClr val="accent2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8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Лист3!$E$1:$F$1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2017</c:v>
                      </c:pt>
                      <c:pt idx="1">
                        <c:v>2030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Лист3!$E$9:$F$9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100</c:v>
                      </c:pt>
                      <c:pt idx="1">
                        <c:v>230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5069-4F8E-913B-5C5F0CDB6CC4}"/>
                  </c:ext>
                </c:extLst>
              </c15:ser>
            </c15:filteredBarSeries>
            <c15:filteredBar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Лист3!$D$10</c15:sqref>
                        </c15:formulaRef>
                      </c:ext>
                    </c:extLst>
                    <c:strCache>
                      <c:ptCount val="1"/>
                      <c:pt idx="0">
                        <c:v>Ввод в эксплуатацию жилых домов за счет всех источников финансирования (квартир), тыс.кв.м общей площади </c:v>
                      </c:pt>
                    </c:strCache>
                  </c:strRef>
                </c:tx>
                <c:spPr>
                  <a:solidFill>
                    <a:schemeClr val="accent3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8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Лист3!$E$1:$F$1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2017</c:v>
                      </c:pt>
                      <c:pt idx="1">
                        <c:v>2030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Лист3!$E$10:$F$10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101.7</c:v>
                      </c:pt>
                      <c:pt idx="1">
                        <c:v>400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5069-4F8E-913B-5C5F0CDB6CC4}"/>
                  </c:ext>
                </c:extLst>
              </c15:ser>
            </c15:filteredBarSeries>
            <c15:filteredBar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Лист3!$D$11</c15:sqref>
                        </c15:formulaRef>
                      </c:ext>
                    </c:extLst>
                    <c:strCache>
                      <c:ptCount val="1"/>
                      <c:pt idx="0">
                        <c:v>Число парков культуры и отдыха (городских садов), ед.</c:v>
                      </c:pt>
                    </c:strCache>
                  </c:strRef>
                </c:tx>
                <c:spPr>
                  <a:solidFill>
                    <a:schemeClr val="accent4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8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Лист3!$E$1:$F$1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2017</c:v>
                      </c:pt>
                      <c:pt idx="1">
                        <c:v>2030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Лист3!$E$11:$F$11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1">
                        <c:v>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5069-4F8E-913B-5C5F0CDB6CC4}"/>
                  </c:ext>
                </c:extLst>
              </c15:ser>
            </c15:filteredBarSeries>
            <c15:filteredBarSeries>
              <c15:ser>
                <c:idx val="1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Лист3!$D$12</c15:sqref>
                        </c15:formulaRef>
                      </c:ext>
                    </c:extLst>
                    <c:strCache>
                      <c:ptCount val="1"/>
                      <c:pt idx="0">
                        <c:v>Индекс производства по обрабатывающей промышленности (раздел C), в процентах к предыдущему году</c:v>
                      </c:pt>
                    </c:strCache>
                  </c:strRef>
                </c:tx>
                <c:spPr>
                  <a:solidFill>
                    <a:schemeClr val="accent5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8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Лист3!$E$1:$F$1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2017</c:v>
                      </c:pt>
                      <c:pt idx="1">
                        <c:v>2030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Лист3!$E$12:$F$12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107.5</c:v>
                      </c:pt>
                      <c:pt idx="1">
                        <c:v>103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5069-4F8E-913B-5C5F0CDB6CC4}"/>
                  </c:ext>
                </c:extLst>
              </c15:ser>
            </c15:filteredBarSeries>
            <c15:filteredBarSeries>
              <c15:ser>
                <c:idx val="11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Лист3!$D$13</c15:sqref>
                        </c15:formulaRef>
                      </c:ext>
                    </c:extLst>
                    <c:strCache>
                      <c:ptCount val="1"/>
                      <c:pt idx="0">
                        <c:v>Количество субъектов малого и среднего предпринимательства, тыс. ед.</c:v>
                      </c:pt>
                    </c:strCache>
                  </c:strRef>
                </c:tx>
                <c:spPr>
                  <a:solidFill>
                    <a:schemeClr val="accent6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8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Лист3!$E$1:$F$1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2017</c:v>
                      </c:pt>
                      <c:pt idx="1">
                        <c:v>2030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Лист3!$E$13:$F$13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26.5</c:v>
                      </c:pt>
                      <c:pt idx="1">
                        <c:v>38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5069-4F8E-913B-5C5F0CDB6CC4}"/>
                  </c:ext>
                </c:extLst>
              </c15:ser>
            </c15:filteredBarSeries>
            <c15:filteredBarSeries>
              <c15:ser>
                <c:idx val="12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Лист3!$D$14</c15:sqref>
                        </c15:formulaRef>
                      </c:ext>
                    </c:extLst>
                    <c:strCache>
                      <c:ptCount val="1"/>
                      <c:pt idx="0">
                        <c:v>Количество торговых мест на розничных  рынках, включая сельскохозяйственные (на 1 января), ед.</c:v>
                      </c:pt>
                    </c:strCache>
                  </c:strRef>
                </c:tx>
                <c:spPr>
                  <a:solidFill>
                    <a:schemeClr val="accent1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8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Лист3!$E$1:$F$1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2017</c:v>
                      </c:pt>
                      <c:pt idx="1">
                        <c:v>2030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Лист3!$E$14:$F$14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1870</c:v>
                      </c:pt>
                      <c:pt idx="1">
                        <c:v>2000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D-5069-4F8E-913B-5C5F0CDB6CC4}"/>
                  </c:ext>
                </c:extLst>
              </c15:ser>
            </c15:filteredBarSeries>
            <c15:filteredBarSeries>
              <c15:ser>
                <c:idx val="13"/>
                <c:order val="1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Лист3!$D$15</c15:sqref>
                        </c15:formulaRef>
                      </c:ext>
                    </c:extLst>
                    <c:strCache>
                      <c:ptCount val="1"/>
                      <c:pt idx="0">
                        <c:v>Объем инвестиций в основной капитал организаций за счет всех источников финансирования (в ценах соответствующих лет) - всего, млн. руб.</c:v>
                      </c:pt>
                    </c:strCache>
                  </c:strRef>
                </c:tx>
                <c:spPr>
                  <a:solidFill>
                    <a:schemeClr val="accent2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8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Лист3!$E$1:$F$1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2017</c:v>
                      </c:pt>
                      <c:pt idx="1">
                        <c:v>2030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Лист3!$E$15:$F$15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 formatCode="#,##0.00">
                        <c:v>23918.5</c:v>
                      </c:pt>
                      <c:pt idx="1">
                        <c:v>85000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E-5069-4F8E-913B-5C5F0CDB6CC4}"/>
                  </c:ext>
                </c:extLst>
              </c15:ser>
            </c15:filteredBarSeries>
            <c15:filteredBarSeries>
              <c15:ser>
                <c:idx val="15"/>
                <c:order val="1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Лист3!$D$17</c15:sqref>
                        </c15:formulaRef>
                      </c:ext>
                    </c:extLst>
                    <c:strCache>
                      <c:ptCount val="1"/>
                      <c:pt idx="0">
                        <c:v>Удельный вес организаций, осуществлявших технологические, организационные, маркетинговые инновации в отчетном году, в общем числе обследованных организаций, %</c:v>
                      </c:pt>
                    </c:strCache>
                  </c:strRef>
                </c:tx>
                <c:spPr>
                  <a:solidFill>
                    <a:schemeClr val="accent4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8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Лист3!$E$1:$F$1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2017</c:v>
                      </c:pt>
                      <c:pt idx="1">
                        <c:v>2030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Лист3!$E$17:$F$17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4.3</c:v>
                      </c:pt>
                      <c:pt idx="1">
                        <c:v>15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F-5069-4F8E-913B-5C5F0CDB6CC4}"/>
                  </c:ext>
                </c:extLst>
              </c15:ser>
            </c15:filteredBarSeries>
            <c15:filteredBarSeries>
              <c15:ser>
                <c:idx val="16"/>
                <c:order val="1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Лист3!$D$18</c15:sqref>
                        </c15:formulaRef>
                      </c:ext>
                    </c:extLst>
                    <c:strCache>
                      <c:ptCount val="1"/>
                      <c:pt idx="0">
                        <c:v>Количество национальных проектов с участием городского округа Тольятти, шт.</c:v>
                      </c:pt>
                    </c:strCache>
                  </c:strRef>
                </c:tx>
                <c:spPr>
                  <a:solidFill>
                    <a:schemeClr val="accent5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8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Лист3!$E$1:$F$1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2017</c:v>
                      </c:pt>
                      <c:pt idx="1">
                        <c:v>2030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Лист3!$E$18:$F$18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0</c:v>
                      </c:pt>
                      <c:pt idx="1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0-5069-4F8E-913B-5C5F0CDB6CC4}"/>
                  </c:ext>
                </c:extLst>
              </c15:ser>
            </c15:filteredBarSeries>
            <c15:filteredBarSeries>
              <c15:ser>
                <c:idx val="17"/>
                <c:order val="1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Лист3!$D$19</c15:sqref>
                        </c15:formulaRef>
                      </c:ext>
                    </c:extLst>
                    <c:strCache>
                      <c:ptCount val="1"/>
                      <c:pt idx="0">
                        <c:v>Пассажирооборот  транспорта общего пользования , млн. пассажиро-километров</c:v>
                      </c:pt>
                    </c:strCache>
                  </c:strRef>
                </c:tx>
                <c:spPr>
                  <a:solidFill>
                    <a:schemeClr val="accent6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8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Лист3!$E$1:$F$1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2017</c:v>
                      </c:pt>
                      <c:pt idx="1">
                        <c:v>2030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Лист3!$E$19:$F$19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1073.5999999999999</c:v>
                      </c:pt>
                      <c:pt idx="1">
                        <c:v>2000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1-5069-4F8E-913B-5C5F0CDB6CC4}"/>
                  </c:ext>
                </c:extLst>
              </c15:ser>
            </c15:filteredBarSeries>
            <c15:filteredBarSeries>
              <c15:ser>
                <c:idx val="18"/>
                <c:order val="1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Лист3!$D$20</c15:sqref>
                        </c15:formulaRef>
                      </c:ext>
                    </c:extLst>
                    <c:strCache>
                      <c:ptCount val="1"/>
                      <c:pt idx="0">
                        <c:v>Протяженность велодорожек, отвечающих современных требованиям безопасности, км</c:v>
                      </c:pt>
                    </c:strCache>
                  </c:strRef>
                </c:tx>
                <c:spPr>
                  <a:solidFill>
                    <a:schemeClr val="accent1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8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Лист3!$E$1:$F$1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2017</c:v>
                      </c:pt>
                      <c:pt idx="1">
                        <c:v>2030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Лист3!$E$20:$F$20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0</c:v>
                      </c:pt>
                      <c:pt idx="1">
                        <c:v>90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2-5069-4F8E-913B-5C5F0CDB6CC4}"/>
                  </c:ext>
                </c:extLst>
              </c15:ser>
            </c15:filteredBarSeries>
            <c15:filteredBarSeries>
              <c15:ser>
                <c:idx val="19"/>
                <c:order val="1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Лист3!$D$21</c15:sqref>
                        </c15:formulaRef>
                      </c:ext>
                    </c:extLst>
                    <c:strCache>
                      <c:ptCount val="1"/>
                      <c:pt idx="0">
                        <c:v>Протяженность выделенных полос для общественного транспорта, км</c:v>
                      </c:pt>
                    </c:strCache>
                  </c:strRef>
                </c:tx>
                <c:spPr>
                  <a:solidFill>
                    <a:schemeClr val="accent2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8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Лист3!$E$1:$F$1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2017</c:v>
                      </c:pt>
                      <c:pt idx="1">
                        <c:v>2030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Лист3!$E$21:$F$21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1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3-5069-4F8E-913B-5C5F0CDB6CC4}"/>
                  </c:ext>
                </c:extLst>
              </c15:ser>
            </c15:filteredBarSeries>
            <c15:filteredBarSeries>
              <c15:ser>
                <c:idx val="20"/>
                <c:order val="2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Лист3!$D$22</c15:sqref>
                        </c15:formulaRef>
                      </c:ext>
                    </c:extLst>
                    <c:strCache>
                      <c:ptCount val="1"/>
                      <c:pt idx="0">
                        <c:v>Число погибших в дорожно-транспортных происшествиях, чел.</c:v>
                      </c:pt>
                    </c:strCache>
                  </c:strRef>
                </c:tx>
                <c:spPr>
                  <a:solidFill>
                    <a:schemeClr val="accent3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8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Лист3!$E$1:$F$1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2017</c:v>
                      </c:pt>
                      <c:pt idx="1">
                        <c:v>2030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Лист3!$E$22:$F$22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34</c:v>
                      </c:pt>
                      <c:pt idx="1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4-5069-4F8E-913B-5C5F0CDB6CC4}"/>
                  </c:ext>
                </c:extLst>
              </c15:ser>
            </c15:filteredBarSeries>
          </c:ext>
        </c:extLst>
      </c:barChart>
      <c:catAx>
        <c:axId val="648286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11287040"/>
        <c:crosses val="autoZero"/>
        <c:auto val="1"/>
        <c:lblAlgn val="ctr"/>
        <c:lblOffset val="100"/>
        <c:noMultiLvlLbl val="0"/>
      </c:catAx>
      <c:valAx>
        <c:axId val="61128704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648286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5"/>
          <c:order val="15"/>
          <c:tx>
            <c:strRef>
              <c:f>Лист3!$D$17</c:f>
              <c:strCache>
                <c:ptCount val="1"/>
                <c:pt idx="0">
                  <c:v>Удельный вес организаций, осуществлявших технологические, организационные, маркетинговые инновации в отчетном году, в общем числе обследованных организаций, %</c:v>
                </c:pt>
              </c:strCache>
              <c:extLst xmlns:c15="http://schemas.microsoft.com/office/drawing/2012/chart"/>
            </c:strRef>
          </c:tx>
          <c:spPr>
            <a:solidFill>
              <a:srgbClr val="DEB82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Лист3!$E$1:$F$1</c:f>
              <c:numCache>
                <c:formatCode>General</c:formatCode>
                <c:ptCount val="2"/>
                <c:pt idx="0">
                  <c:v>2017</c:v>
                </c:pt>
                <c:pt idx="1">
                  <c:v>2030</c:v>
                </c:pt>
              </c:numCache>
              <c:extLst xmlns:c15="http://schemas.microsoft.com/office/drawing/2012/chart"/>
            </c:numRef>
          </c:cat>
          <c:val>
            <c:numRef>
              <c:f>Лист3!$E$17:$F$17</c:f>
              <c:numCache>
                <c:formatCode>General</c:formatCode>
                <c:ptCount val="2"/>
                <c:pt idx="0">
                  <c:v>4.3</c:v>
                </c:pt>
                <c:pt idx="1">
                  <c:v>15</c:v>
                </c:pt>
              </c:numCache>
              <c:extLst xmlns:c15="http://schemas.microsoft.com/office/drawing/2012/chart"/>
            </c:numRef>
          </c:val>
          <c:extLst>
            <c:ext xmlns:c16="http://schemas.microsoft.com/office/drawing/2014/chart" uri="{C3380CC4-5D6E-409C-BE32-E72D297353CC}">
              <c16:uniqueId val="{00000000-2BC2-4CE0-9352-93C05825CF6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3"/>
        <c:overlap val="-27"/>
        <c:axId val="648280576"/>
        <c:axId val="611289344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Лист3!$D$2</c15:sqref>
                        </c15:formulaRef>
                      </c:ext>
                    </c:extLst>
                    <c:strCache>
                      <c:ptCount val="1"/>
                      <c:pt idx="0">
                        <c:v>Выброшено в атмосферу загрязняющих веществ, отходящих от стационарных источников – всего, тыс.тонн</c:v>
                      </c:pt>
                    </c:strCache>
                  </c:strRef>
                </c:tx>
                <c:spPr>
                  <a:solidFill>
                    <a:srgbClr val="68C1B9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200" b="0" i="0" u="none" strike="noStrike" kern="1200" baseline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>
                      <c:ext uri="{02D57815-91ED-43cb-92C2-25804820EDAC}">
                        <c15:formulaRef>
                          <c15:sqref>Лист3!$E$1:$F$1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2017</c:v>
                      </c:pt>
                      <c:pt idx="1">
                        <c:v>2030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Лист3!$E$2:$F$2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31.5</c:v>
                      </c:pt>
                      <c:pt idx="1">
                        <c:v>25.9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2BC2-4CE0-9352-93C05825CF6A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Лист3!$D$3</c15:sqref>
                        </c15:formulaRef>
                      </c:ext>
                    </c:extLst>
                    <c:strCache>
                      <c:ptCount val="1"/>
                      <c:pt idx="0">
                        <c:v>Число выявленных несанкционированных свалок в границах города в отчетном периоде по отношению к числу несанкционированных свалок в границах города, выявленных на 1 января 2018 г., %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8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Лист3!$E$1:$F$1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2017</c:v>
                      </c:pt>
                      <c:pt idx="1">
                        <c:v>2030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Лист3!$E$3:$F$3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0</c:v>
                      </c:pt>
                      <c:pt idx="1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2BC2-4CE0-9352-93C05825CF6A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Лист3!$D$4</c15:sqref>
                        </c15:formulaRef>
                      </c:ext>
                    </c:extLst>
                    <c:strCache>
                      <c:ptCount val="1"/>
                      <c:pt idx="0">
                        <c:v>Обеспеченность дошкольными образовательными учреждениями для детей в возрасте до 3-х лет, %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8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Лист3!$E$1:$F$1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2017</c:v>
                      </c:pt>
                      <c:pt idx="1">
                        <c:v>2030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Лист3!$E$4:$F$4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1">
                        <c:v>100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2BC2-4CE0-9352-93C05825CF6A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Лист3!$D$5</c15:sqref>
                        </c15:formulaRef>
                      </c:ext>
                    </c:extLst>
                    <c:strCache>
                      <c:ptCount val="1"/>
                      <c:pt idx="0">
                        <c:v>Охват дополнительным образованием детей в возрасте от 5 до 18 лет, %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8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Лист3!$E$1:$F$1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2017</c:v>
                      </c:pt>
                      <c:pt idx="1">
                        <c:v>2030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Лист3!$E$5:$F$5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80.7</c:v>
                      </c:pt>
                      <c:pt idx="1">
                        <c:v>89.6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2BC2-4CE0-9352-93C05825CF6A}"/>
                  </c:ext>
                </c:extLst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Лист3!$D$6</c15:sqref>
                        </c15:formulaRef>
                      </c:ext>
                    </c:extLst>
                    <c:strCache>
                      <c:ptCount val="1"/>
                      <c:pt idx="0">
                        <c:v>Доля населения, систематически занимающегося физической культурой и спортом, %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8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Лист3!$E$1:$F$1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2017</c:v>
                      </c:pt>
                      <c:pt idx="1">
                        <c:v>2030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Лист3!$E$6:$F$6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35.4</c:v>
                      </c:pt>
                      <c:pt idx="1">
                        <c:v>53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2BC2-4CE0-9352-93C05825CF6A}"/>
                  </c:ext>
                </c:extLst>
              </c15:ser>
            </c15:filteredBarSeries>
            <c15:filteredB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Лист3!$D$7</c15:sqref>
                        </c15:formulaRef>
                      </c:ext>
                    </c:extLst>
                    <c:strCache>
                      <c:ptCount val="1"/>
                      <c:pt idx="0">
                        <c:v>Доля численности приведенного контингента студентов в вузах и филиалах вузов Тольятти по отраслям наук математика и естественные науки, инженерное дело и технологии в численности приведенного контингента студентов Тольятти, %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8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Лист3!$E$1:$F$1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2017</c:v>
                      </c:pt>
                      <c:pt idx="1">
                        <c:v>2030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Лист3!$E$7:$F$7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41.1</c:v>
                      </c:pt>
                      <c:pt idx="1">
                        <c:v>50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2BC2-4CE0-9352-93C05825CF6A}"/>
                  </c:ext>
                </c:extLst>
              </c15:ser>
            </c15:filteredBarSeries>
            <c15:filteredBar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Лист3!$D$8</c15:sqref>
                        </c15:formulaRef>
                      </c:ext>
                    </c:extLst>
                    <c:strCache>
                      <c:ptCount val="1"/>
                      <c:pt idx="0">
                        <c:v>Численность врачей на 10 000 человек населения, чел.</c:v>
                      </c:pt>
                    </c:strCache>
                  </c:strRef>
                </c:tx>
                <c:spPr>
                  <a:solidFill>
                    <a:schemeClr val="accent1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8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Лист3!$E$1:$F$1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2017</c:v>
                      </c:pt>
                      <c:pt idx="1">
                        <c:v>2030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Лист3!$E$8:$F$8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0</c:v>
                      </c:pt>
                      <c:pt idx="1">
                        <c:v>45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2BC2-4CE0-9352-93C05825CF6A}"/>
                  </c:ext>
                </c:extLst>
              </c15:ser>
            </c15:filteredBarSeries>
            <c15:filteredBar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Лист3!$D$9</c15:sqref>
                        </c15:formulaRef>
                      </c:ext>
                    </c:extLst>
                    <c:strCache>
                      <c:ptCount val="1"/>
                      <c:pt idx="0">
                        <c:v>Объем бюджетных средств, выделяемых на основе конкурсных механизмов некоммерческим организациям Тольятти в реальном выражении, %</c:v>
                      </c:pt>
                    </c:strCache>
                  </c:strRef>
                </c:tx>
                <c:spPr>
                  <a:solidFill>
                    <a:schemeClr val="accent2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8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Лист3!$E$1:$F$1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2017</c:v>
                      </c:pt>
                      <c:pt idx="1">
                        <c:v>2030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Лист3!$E$9:$F$9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100</c:v>
                      </c:pt>
                      <c:pt idx="1">
                        <c:v>230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2BC2-4CE0-9352-93C05825CF6A}"/>
                  </c:ext>
                </c:extLst>
              </c15:ser>
            </c15:filteredBarSeries>
            <c15:filteredBar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Лист3!$D$10</c15:sqref>
                        </c15:formulaRef>
                      </c:ext>
                    </c:extLst>
                    <c:strCache>
                      <c:ptCount val="1"/>
                      <c:pt idx="0">
                        <c:v>Ввод в эксплуатацию жилых домов за счет всех источников финансирования (квартир), тыс.кв.м общей площади </c:v>
                      </c:pt>
                    </c:strCache>
                  </c:strRef>
                </c:tx>
                <c:spPr>
                  <a:solidFill>
                    <a:schemeClr val="accent3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8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Лист3!$E$1:$F$1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2017</c:v>
                      </c:pt>
                      <c:pt idx="1">
                        <c:v>2030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Лист3!$E$10:$F$10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101.7</c:v>
                      </c:pt>
                      <c:pt idx="1">
                        <c:v>400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2BC2-4CE0-9352-93C05825CF6A}"/>
                  </c:ext>
                </c:extLst>
              </c15:ser>
            </c15:filteredBarSeries>
            <c15:filteredBar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Лист3!$D$11</c15:sqref>
                        </c15:formulaRef>
                      </c:ext>
                    </c:extLst>
                    <c:strCache>
                      <c:ptCount val="1"/>
                      <c:pt idx="0">
                        <c:v>Число парков культуры и отдыха (городских садов), ед.</c:v>
                      </c:pt>
                    </c:strCache>
                  </c:strRef>
                </c:tx>
                <c:spPr>
                  <a:solidFill>
                    <a:schemeClr val="accent4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8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Лист3!$E$1:$F$1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2017</c:v>
                      </c:pt>
                      <c:pt idx="1">
                        <c:v>2030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Лист3!$E$11:$F$11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1">
                        <c:v>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2BC2-4CE0-9352-93C05825CF6A}"/>
                  </c:ext>
                </c:extLst>
              </c15:ser>
            </c15:filteredBarSeries>
            <c15:filteredBarSeries>
              <c15:ser>
                <c:idx val="1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Лист3!$D$12</c15:sqref>
                        </c15:formulaRef>
                      </c:ext>
                    </c:extLst>
                    <c:strCache>
                      <c:ptCount val="1"/>
                      <c:pt idx="0">
                        <c:v>Индекс производства по обрабатывающей промышленности (раздел C), в процентах к предыдущему году</c:v>
                      </c:pt>
                    </c:strCache>
                  </c:strRef>
                </c:tx>
                <c:spPr>
                  <a:solidFill>
                    <a:schemeClr val="accent5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8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Лист3!$E$1:$F$1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2017</c:v>
                      </c:pt>
                      <c:pt idx="1">
                        <c:v>2030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Лист3!$E$12:$F$12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107.5</c:v>
                      </c:pt>
                      <c:pt idx="1">
                        <c:v>103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2BC2-4CE0-9352-93C05825CF6A}"/>
                  </c:ext>
                </c:extLst>
              </c15:ser>
            </c15:filteredBarSeries>
            <c15:filteredBarSeries>
              <c15:ser>
                <c:idx val="11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Лист3!$D$13</c15:sqref>
                        </c15:formulaRef>
                      </c:ext>
                    </c:extLst>
                    <c:strCache>
                      <c:ptCount val="1"/>
                      <c:pt idx="0">
                        <c:v>Количество субъектов малого и среднего предпринимательства, тыс. ед.</c:v>
                      </c:pt>
                    </c:strCache>
                  </c:strRef>
                </c:tx>
                <c:spPr>
                  <a:solidFill>
                    <a:schemeClr val="accent6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8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Лист3!$E$1:$F$1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2017</c:v>
                      </c:pt>
                      <c:pt idx="1">
                        <c:v>2030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Лист3!$E$13:$F$13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26.5</c:v>
                      </c:pt>
                      <c:pt idx="1">
                        <c:v>38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2BC2-4CE0-9352-93C05825CF6A}"/>
                  </c:ext>
                </c:extLst>
              </c15:ser>
            </c15:filteredBarSeries>
            <c15:filteredBarSeries>
              <c15:ser>
                <c:idx val="12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Лист3!$D$14</c15:sqref>
                        </c15:formulaRef>
                      </c:ext>
                    </c:extLst>
                    <c:strCache>
                      <c:ptCount val="1"/>
                      <c:pt idx="0">
                        <c:v>Количество торговых мест на розничных  рынках, включая сельскохозяйственные (на 1 января), ед.</c:v>
                      </c:pt>
                    </c:strCache>
                  </c:strRef>
                </c:tx>
                <c:spPr>
                  <a:solidFill>
                    <a:schemeClr val="accent1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8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Лист3!$E$1:$F$1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2017</c:v>
                      </c:pt>
                      <c:pt idx="1">
                        <c:v>2030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Лист3!$E$14:$F$14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1870</c:v>
                      </c:pt>
                      <c:pt idx="1">
                        <c:v>2000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D-2BC2-4CE0-9352-93C05825CF6A}"/>
                  </c:ext>
                </c:extLst>
              </c15:ser>
            </c15:filteredBarSeries>
            <c15:filteredBarSeries>
              <c15:ser>
                <c:idx val="13"/>
                <c:order val="1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Лист3!$D$15</c15:sqref>
                        </c15:formulaRef>
                      </c:ext>
                    </c:extLst>
                    <c:strCache>
                      <c:ptCount val="1"/>
                      <c:pt idx="0">
                        <c:v>Объем инвестиций в основной капитал организаций за счет всех источников финансирования (в ценах соответствующих лет) - всего, млн. руб.</c:v>
                      </c:pt>
                    </c:strCache>
                  </c:strRef>
                </c:tx>
                <c:spPr>
                  <a:solidFill>
                    <a:schemeClr val="accent2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8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Лист3!$E$1:$F$1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2017</c:v>
                      </c:pt>
                      <c:pt idx="1">
                        <c:v>2030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Лист3!$E$15:$F$15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 formatCode="#,##0.00">
                        <c:v>23918.5</c:v>
                      </c:pt>
                      <c:pt idx="1">
                        <c:v>85000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E-2BC2-4CE0-9352-93C05825CF6A}"/>
                  </c:ext>
                </c:extLst>
              </c15:ser>
            </c15:filteredBarSeries>
            <c15:filteredBarSeries>
              <c15:ser>
                <c:idx val="14"/>
                <c:order val="1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Лист3!$D$16</c15:sqref>
                        </c15:formulaRef>
                      </c:ext>
                    </c:extLst>
                    <c:strCache>
                      <c:ptCount val="1"/>
                      <c:pt idx="0">
                        <c:v>Уровень производительности труда относительно 2017 года, %</c:v>
                      </c:pt>
                    </c:strCache>
                  </c:strRef>
                </c:tx>
                <c:spPr>
                  <a:solidFill>
                    <a:schemeClr val="accent3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8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Лист3!$E$1:$F$1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2017</c:v>
                      </c:pt>
                      <c:pt idx="1">
                        <c:v>2030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Лист3!$E$16:$F$16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100</c:v>
                      </c:pt>
                      <c:pt idx="1">
                        <c:v>130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F-2BC2-4CE0-9352-93C05825CF6A}"/>
                  </c:ext>
                </c:extLst>
              </c15:ser>
            </c15:filteredBarSeries>
            <c15:filteredBarSeries>
              <c15:ser>
                <c:idx val="16"/>
                <c:order val="1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Лист3!$D$18</c15:sqref>
                        </c15:formulaRef>
                      </c:ext>
                    </c:extLst>
                    <c:strCache>
                      <c:ptCount val="1"/>
                      <c:pt idx="0">
                        <c:v>Количество национальных проектов с участием городского округа Тольятти, шт.</c:v>
                      </c:pt>
                    </c:strCache>
                  </c:strRef>
                </c:tx>
                <c:spPr>
                  <a:solidFill>
                    <a:schemeClr val="accent5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8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Лист3!$E$1:$F$1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2017</c:v>
                      </c:pt>
                      <c:pt idx="1">
                        <c:v>2030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Лист3!$E$18:$F$18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0</c:v>
                      </c:pt>
                      <c:pt idx="1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0-2BC2-4CE0-9352-93C05825CF6A}"/>
                  </c:ext>
                </c:extLst>
              </c15:ser>
            </c15:filteredBarSeries>
            <c15:filteredBarSeries>
              <c15:ser>
                <c:idx val="17"/>
                <c:order val="1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Лист3!$D$19</c15:sqref>
                        </c15:formulaRef>
                      </c:ext>
                    </c:extLst>
                    <c:strCache>
                      <c:ptCount val="1"/>
                      <c:pt idx="0">
                        <c:v>Пассажирооборот  транспорта общего пользования , млн. пассажиро-километров</c:v>
                      </c:pt>
                    </c:strCache>
                  </c:strRef>
                </c:tx>
                <c:spPr>
                  <a:solidFill>
                    <a:schemeClr val="accent6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8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Лист3!$E$1:$F$1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2017</c:v>
                      </c:pt>
                      <c:pt idx="1">
                        <c:v>2030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Лист3!$E$19:$F$19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1073.5999999999999</c:v>
                      </c:pt>
                      <c:pt idx="1">
                        <c:v>2000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1-2BC2-4CE0-9352-93C05825CF6A}"/>
                  </c:ext>
                </c:extLst>
              </c15:ser>
            </c15:filteredBarSeries>
            <c15:filteredBarSeries>
              <c15:ser>
                <c:idx val="18"/>
                <c:order val="1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Лист3!$D$20</c15:sqref>
                        </c15:formulaRef>
                      </c:ext>
                    </c:extLst>
                    <c:strCache>
                      <c:ptCount val="1"/>
                      <c:pt idx="0">
                        <c:v>Протяженность велодорожек, отвечающих современных требованиям безопасности, км</c:v>
                      </c:pt>
                    </c:strCache>
                  </c:strRef>
                </c:tx>
                <c:spPr>
                  <a:solidFill>
                    <a:schemeClr val="accent1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8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Лист3!$E$1:$F$1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2017</c:v>
                      </c:pt>
                      <c:pt idx="1">
                        <c:v>2030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Лист3!$E$20:$F$20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0</c:v>
                      </c:pt>
                      <c:pt idx="1">
                        <c:v>90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2-2BC2-4CE0-9352-93C05825CF6A}"/>
                  </c:ext>
                </c:extLst>
              </c15:ser>
            </c15:filteredBarSeries>
            <c15:filteredBarSeries>
              <c15:ser>
                <c:idx val="19"/>
                <c:order val="1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Лист3!$D$21</c15:sqref>
                        </c15:formulaRef>
                      </c:ext>
                    </c:extLst>
                    <c:strCache>
                      <c:ptCount val="1"/>
                      <c:pt idx="0">
                        <c:v>Протяженность выделенных полос для общественного транспорта, км</c:v>
                      </c:pt>
                    </c:strCache>
                  </c:strRef>
                </c:tx>
                <c:spPr>
                  <a:solidFill>
                    <a:schemeClr val="accent2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8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Лист3!$E$1:$F$1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2017</c:v>
                      </c:pt>
                      <c:pt idx="1">
                        <c:v>2030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Лист3!$E$21:$F$21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1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3-2BC2-4CE0-9352-93C05825CF6A}"/>
                  </c:ext>
                </c:extLst>
              </c15:ser>
            </c15:filteredBarSeries>
            <c15:filteredBarSeries>
              <c15:ser>
                <c:idx val="20"/>
                <c:order val="2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Лист3!$D$22</c15:sqref>
                        </c15:formulaRef>
                      </c:ext>
                    </c:extLst>
                    <c:strCache>
                      <c:ptCount val="1"/>
                      <c:pt idx="0">
                        <c:v>Число погибших в дорожно-транспортных происшествиях, чел.</c:v>
                      </c:pt>
                    </c:strCache>
                  </c:strRef>
                </c:tx>
                <c:spPr>
                  <a:solidFill>
                    <a:schemeClr val="accent3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8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Лист3!$E$1:$F$1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2017</c:v>
                      </c:pt>
                      <c:pt idx="1">
                        <c:v>2030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Лист3!$E$22:$F$22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34</c:v>
                      </c:pt>
                      <c:pt idx="1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4-2BC2-4CE0-9352-93C05825CF6A}"/>
                  </c:ext>
                </c:extLst>
              </c15:ser>
            </c15:filteredBarSeries>
          </c:ext>
        </c:extLst>
      </c:barChart>
      <c:catAx>
        <c:axId val="648280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11289344"/>
        <c:crosses val="autoZero"/>
        <c:auto val="1"/>
        <c:lblAlgn val="ctr"/>
        <c:lblOffset val="100"/>
        <c:noMultiLvlLbl val="0"/>
      </c:catAx>
      <c:valAx>
        <c:axId val="61128934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648280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7047063967314441E-2"/>
          <c:y val="0.18016402221752728"/>
          <c:w val="0.86590587206537117"/>
          <c:h val="0.5630916065148851"/>
        </c:manualLayout>
      </c:layout>
      <c:barChart>
        <c:barDir val="col"/>
        <c:grouping val="clustered"/>
        <c:varyColors val="0"/>
        <c:ser>
          <c:idx val="11"/>
          <c:order val="11"/>
          <c:tx>
            <c:strRef>
              <c:f>Лист3!$D$13</c:f>
              <c:strCache>
                <c:ptCount val="1"/>
                <c:pt idx="0">
                  <c:v>Количество субъектов малого и среднего предпринимательства, тыс. ед.</c:v>
                </c:pt>
              </c:strCache>
              <c:extLst xmlns:c15="http://schemas.microsoft.com/office/drawing/2012/chart"/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DE862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FC2C-441F-BC08-AEF169921981}"/>
              </c:ext>
            </c:extLst>
          </c:dPt>
          <c:dPt>
            <c:idx val="1"/>
            <c:invertIfNegative val="0"/>
            <c:bubble3D val="0"/>
            <c:spPr>
              <a:solidFill>
                <a:srgbClr val="DE862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C2C-441F-BC08-AEF169921981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26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C2C-441F-BC08-AEF169921981}"/>
                </c:ext>
              </c:extLst>
            </c:dLbl>
            <c:dLbl>
              <c:idx val="1"/>
              <c:layout>
                <c:manualLayout>
                  <c:x val="3.0475938166961106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C2C-441F-BC08-AEF16992198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Лист3!$E$1:$F$1</c:f>
              <c:numCache>
                <c:formatCode>General</c:formatCode>
                <c:ptCount val="2"/>
                <c:pt idx="0">
                  <c:v>2017</c:v>
                </c:pt>
                <c:pt idx="1">
                  <c:v>2030</c:v>
                </c:pt>
              </c:numCache>
              <c:extLst xmlns:c15="http://schemas.microsoft.com/office/drawing/2012/chart"/>
            </c:numRef>
          </c:cat>
          <c:val>
            <c:numRef>
              <c:f>Лист3!$E$13:$F$13</c:f>
              <c:numCache>
                <c:formatCode>General</c:formatCode>
                <c:ptCount val="2"/>
                <c:pt idx="0">
                  <c:v>26.5</c:v>
                </c:pt>
                <c:pt idx="1">
                  <c:v>38</c:v>
                </c:pt>
              </c:numCache>
              <c:extLst xmlns:c15="http://schemas.microsoft.com/office/drawing/2012/chart"/>
            </c:numRef>
          </c:val>
          <c:extLst>
            <c:ext xmlns:c16="http://schemas.microsoft.com/office/drawing/2014/chart" uri="{C3380CC4-5D6E-409C-BE32-E72D297353CC}">
              <c16:uniqueId val="{00000002-FC2C-441F-BC08-AEF16992198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3"/>
        <c:overlap val="-27"/>
        <c:axId val="648279552"/>
        <c:axId val="611291648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Лист3!$D$2</c15:sqref>
                        </c15:formulaRef>
                      </c:ext>
                    </c:extLst>
                    <c:strCache>
                      <c:ptCount val="1"/>
                      <c:pt idx="0">
                        <c:v>Выброшено в атмосферу загрязняющих веществ, отходящих от стационарных источников – всего, тыс.тонн</c:v>
                      </c:pt>
                    </c:strCache>
                  </c:strRef>
                </c:tx>
                <c:spPr>
                  <a:solidFill>
                    <a:srgbClr val="68C1B9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200" b="0" i="0" u="none" strike="noStrike" kern="1200" baseline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>
                      <c:ext uri="{02D57815-91ED-43cb-92C2-25804820EDAC}">
                        <c15:formulaRef>
                          <c15:sqref>Лист3!$E$1:$F$1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2017</c:v>
                      </c:pt>
                      <c:pt idx="1">
                        <c:v>2030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Лист3!$E$2:$F$2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31.5</c:v>
                      </c:pt>
                      <c:pt idx="1">
                        <c:v>25.9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3-FC2C-441F-BC08-AEF169921981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Лист3!$D$3</c15:sqref>
                        </c15:formulaRef>
                      </c:ext>
                    </c:extLst>
                    <c:strCache>
                      <c:ptCount val="1"/>
                      <c:pt idx="0">
                        <c:v>Число выявленных несанкционированных свалок в границах города в отчетном периоде по отношению к числу несанкционированных свалок в границах города, выявленных на 1 января 2018 г., %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8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Лист3!$E$1:$F$1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2017</c:v>
                      </c:pt>
                      <c:pt idx="1">
                        <c:v>2030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Лист3!$E$3:$F$3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0</c:v>
                      </c:pt>
                      <c:pt idx="1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FC2C-441F-BC08-AEF169921981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Лист3!$D$4</c15:sqref>
                        </c15:formulaRef>
                      </c:ext>
                    </c:extLst>
                    <c:strCache>
                      <c:ptCount val="1"/>
                      <c:pt idx="0">
                        <c:v>Обеспеченность дошкольными образовательными учреждениями для детей в возрасте до 3-х лет, %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8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Лист3!$E$1:$F$1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2017</c:v>
                      </c:pt>
                      <c:pt idx="1">
                        <c:v>2030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Лист3!$E$4:$F$4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1">
                        <c:v>100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FC2C-441F-BC08-AEF169921981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Лист3!$D$5</c15:sqref>
                        </c15:formulaRef>
                      </c:ext>
                    </c:extLst>
                    <c:strCache>
                      <c:ptCount val="1"/>
                      <c:pt idx="0">
                        <c:v>Охват дополнительным образованием детей в возрасте от 5 до 18 лет, %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8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Лист3!$E$1:$F$1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2017</c:v>
                      </c:pt>
                      <c:pt idx="1">
                        <c:v>2030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Лист3!$E$5:$F$5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80.7</c:v>
                      </c:pt>
                      <c:pt idx="1">
                        <c:v>89.6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FC2C-441F-BC08-AEF169921981}"/>
                  </c:ext>
                </c:extLst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Лист3!$D$6</c15:sqref>
                        </c15:formulaRef>
                      </c:ext>
                    </c:extLst>
                    <c:strCache>
                      <c:ptCount val="1"/>
                      <c:pt idx="0">
                        <c:v>Доля населения, систематически занимающегося физической культурой и спортом, %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8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Лист3!$E$1:$F$1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2017</c:v>
                      </c:pt>
                      <c:pt idx="1">
                        <c:v>2030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Лист3!$E$6:$F$6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35.4</c:v>
                      </c:pt>
                      <c:pt idx="1">
                        <c:v>53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FC2C-441F-BC08-AEF169921981}"/>
                  </c:ext>
                </c:extLst>
              </c15:ser>
            </c15:filteredBarSeries>
            <c15:filteredB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Лист3!$D$7</c15:sqref>
                        </c15:formulaRef>
                      </c:ext>
                    </c:extLst>
                    <c:strCache>
                      <c:ptCount val="1"/>
                      <c:pt idx="0">
                        <c:v>Доля численности приведенного контингента студентов в вузах и филиалах вузов Тольятти по отраслям наук математика и естественные науки, инженерное дело и технологии в численности приведенного контингента студентов Тольятти, %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8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Лист3!$E$1:$F$1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2017</c:v>
                      </c:pt>
                      <c:pt idx="1">
                        <c:v>2030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Лист3!$E$7:$F$7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41.1</c:v>
                      </c:pt>
                      <c:pt idx="1">
                        <c:v>50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FC2C-441F-BC08-AEF169921981}"/>
                  </c:ext>
                </c:extLst>
              </c15:ser>
            </c15:filteredBarSeries>
            <c15:filteredBar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Лист3!$D$8</c15:sqref>
                        </c15:formulaRef>
                      </c:ext>
                    </c:extLst>
                    <c:strCache>
                      <c:ptCount val="1"/>
                      <c:pt idx="0">
                        <c:v>Численность врачей на 10 000 человек населения, чел.</c:v>
                      </c:pt>
                    </c:strCache>
                  </c:strRef>
                </c:tx>
                <c:spPr>
                  <a:solidFill>
                    <a:schemeClr val="accent1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8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Лист3!$E$1:$F$1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2017</c:v>
                      </c:pt>
                      <c:pt idx="1">
                        <c:v>2030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Лист3!$E$8:$F$8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0</c:v>
                      </c:pt>
                      <c:pt idx="1">
                        <c:v>45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FC2C-441F-BC08-AEF169921981}"/>
                  </c:ext>
                </c:extLst>
              </c15:ser>
            </c15:filteredBarSeries>
            <c15:filteredBar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Лист3!$D$9</c15:sqref>
                        </c15:formulaRef>
                      </c:ext>
                    </c:extLst>
                    <c:strCache>
                      <c:ptCount val="1"/>
                      <c:pt idx="0">
                        <c:v>Объем бюджетных средств, выделяемых на основе конкурсных механизмов некоммерческим организациям Тольятти в реальном выражении, %</c:v>
                      </c:pt>
                    </c:strCache>
                  </c:strRef>
                </c:tx>
                <c:spPr>
                  <a:solidFill>
                    <a:schemeClr val="accent2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8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Лист3!$E$1:$F$1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2017</c:v>
                      </c:pt>
                      <c:pt idx="1">
                        <c:v>2030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Лист3!$E$9:$F$9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100</c:v>
                      </c:pt>
                      <c:pt idx="1">
                        <c:v>230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FC2C-441F-BC08-AEF169921981}"/>
                  </c:ext>
                </c:extLst>
              </c15:ser>
            </c15:filteredBarSeries>
            <c15:filteredBar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Лист3!$D$10</c15:sqref>
                        </c15:formulaRef>
                      </c:ext>
                    </c:extLst>
                    <c:strCache>
                      <c:ptCount val="1"/>
                      <c:pt idx="0">
                        <c:v>Ввод в эксплуатацию жилых домов за счет всех источников финансирования (квартир), тыс.кв.м общей площади </c:v>
                      </c:pt>
                    </c:strCache>
                  </c:strRef>
                </c:tx>
                <c:spPr>
                  <a:solidFill>
                    <a:schemeClr val="accent3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8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Лист3!$E$1:$F$1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2017</c:v>
                      </c:pt>
                      <c:pt idx="1">
                        <c:v>2030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Лист3!$E$10:$F$10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101.7</c:v>
                      </c:pt>
                      <c:pt idx="1">
                        <c:v>400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FC2C-441F-BC08-AEF169921981}"/>
                  </c:ext>
                </c:extLst>
              </c15:ser>
            </c15:filteredBarSeries>
            <c15:filteredBar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Лист3!$D$11</c15:sqref>
                        </c15:formulaRef>
                      </c:ext>
                    </c:extLst>
                    <c:strCache>
                      <c:ptCount val="1"/>
                      <c:pt idx="0">
                        <c:v>Число парков культуры и отдыха (городских садов), ед.</c:v>
                      </c:pt>
                    </c:strCache>
                  </c:strRef>
                </c:tx>
                <c:spPr>
                  <a:solidFill>
                    <a:schemeClr val="accent4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8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Лист3!$E$1:$F$1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2017</c:v>
                      </c:pt>
                      <c:pt idx="1">
                        <c:v>2030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Лист3!$E$11:$F$11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1">
                        <c:v>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FC2C-441F-BC08-AEF169921981}"/>
                  </c:ext>
                </c:extLst>
              </c15:ser>
            </c15:filteredBarSeries>
            <c15:filteredBarSeries>
              <c15:ser>
                <c:idx val="1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Лист3!$D$12</c15:sqref>
                        </c15:formulaRef>
                      </c:ext>
                    </c:extLst>
                    <c:strCache>
                      <c:ptCount val="1"/>
                      <c:pt idx="0">
                        <c:v>Индекс производства по обрабатывающей промышленности (раздел C), в процентах к предыдущему году</c:v>
                      </c:pt>
                    </c:strCache>
                  </c:strRef>
                </c:tx>
                <c:spPr>
                  <a:solidFill>
                    <a:schemeClr val="accent5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8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Лист3!$E$1:$F$1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2017</c:v>
                      </c:pt>
                      <c:pt idx="1">
                        <c:v>2030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Лист3!$E$12:$F$12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107.5</c:v>
                      </c:pt>
                      <c:pt idx="1">
                        <c:v>103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D-FC2C-441F-BC08-AEF169921981}"/>
                  </c:ext>
                </c:extLst>
              </c15:ser>
            </c15:filteredBarSeries>
            <c15:filteredBarSeries>
              <c15:ser>
                <c:idx val="12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Лист3!$D$14</c15:sqref>
                        </c15:formulaRef>
                      </c:ext>
                    </c:extLst>
                    <c:strCache>
                      <c:ptCount val="1"/>
                      <c:pt idx="0">
                        <c:v>Количество торговых мест на розничных  рынках, включая сельскохозяйственные (на 1 января), ед.</c:v>
                      </c:pt>
                    </c:strCache>
                  </c:strRef>
                </c:tx>
                <c:spPr>
                  <a:solidFill>
                    <a:schemeClr val="accent1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8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Лист3!$E$1:$F$1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2017</c:v>
                      </c:pt>
                      <c:pt idx="1">
                        <c:v>2030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Лист3!$E$14:$F$14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1870</c:v>
                      </c:pt>
                      <c:pt idx="1">
                        <c:v>2000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E-FC2C-441F-BC08-AEF169921981}"/>
                  </c:ext>
                </c:extLst>
              </c15:ser>
            </c15:filteredBarSeries>
            <c15:filteredBarSeries>
              <c15:ser>
                <c:idx val="13"/>
                <c:order val="1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Лист3!$D$15</c15:sqref>
                        </c15:formulaRef>
                      </c:ext>
                    </c:extLst>
                    <c:strCache>
                      <c:ptCount val="1"/>
                      <c:pt idx="0">
                        <c:v>Объем инвестиций в основной капитал организаций за счет всех источников финансирования (в ценах соответствующих лет) - всего, млн. руб.</c:v>
                      </c:pt>
                    </c:strCache>
                  </c:strRef>
                </c:tx>
                <c:spPr>
                  <a:solidFill>
                    <a:schemeClr val="accent2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8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Лист3!$E$1:$F$1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2017</c:v>
                      </c:pt>
                      <c:pt idx="1">
                        <c:v>2030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Лист3!$E$15:$F$15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 formatCode="#,##0.00">
                        <c:v>23918.5</c:v>
                      </c:pt>
                      <c:pt idx="1">
                        <c:v>85000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F-FC2C-441F-BC08-AEF169921981}"/>
                  </c:ext>
                </c:extLst>
              </c15:ser>
            </c15:filteredBarSeries>
            <c15:filteredBarSeries>
              <c15:ser>
                <c:idx val="14"/>
                <c:order val="1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Лист3!$D$16</c15:sqref>
                        </c15:formulaRef>
                      </c:ext>
                    </c:extLst>
                    <c:strCache>
                      <c:ptCount val="1"/>
                      <c:pt idx="0">
                        <c:v>Уровень производительности труда относительно 2017 года, %</c:v>
                      </c:pt>
                    </c:strCache>
                  </c:strRef>
                </c:tx>
                <c:spPr>
                  <a:solidFill>
                    <a:schemeClr val="accent3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8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Лист3!$E$1:$F$1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2017</c:v>
                      </c:pt>
                      <c:pt idx="1">
                        <c:v>2030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Лист3!$E$16:$F$16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100</c:v>
                      </c:pt>
                      <c:pt idx="1">
                        <c:v>130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0-FC2C-441F-BC08-AEF169921981}"/>
                  </c:ext>
                </c:extLst>
              </c15:ser>
            </c15:filteredBarSeries>
            <c15:filteredBarSeries>
              <c15:ser>
                <c:idx val="15"/>
                <c:order val="1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Лист3!$D$17</c15:sqref>
                        </c15:formulaRef>
                      </c:ext>
                    </c:extLst>
                    <c:strCache>
                      <c:ptCount val="1"/>
                      <c:pt idx="0">
                        <c:v>Удельный вес организаций, осуществлявших технологические, организационные, маркетинговые инновации в отчетном году, в общем числе обследованных организаций, %</c:v>
                      </c:pt>
                    </c:strCache>
                  </c:strRef>
                </c:tx>
                <c:spPr>
                  <a:solidFill>
                    <a:schemeClr val="accent4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8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Лист3!$E$1:$F$1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2017</c:v>
                      </c:pt>
                      <c:pt idx="1">
                        <c:v>2030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Лист3!$E$17:$F$17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4.3</c:v>
                      </c:pt>
                      <c:pt idx="1">
                        <c:v>15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1-FC2C-441F-BC08-AEF169921981}"/>
                  </c:ext>
                </c:extLst>
              </c15:ser>
            </c15:filteredBarSeries>
            <c15:filteredBarSeries>
              <c15:ser>
                <c:idx val="16"/>
                <c:order val="1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Лист3!$D$18</c15:sqref>
                        </c15:formulaRef>
                      </c:ext>
                    </c:extLst>
                    <c:strCache>
                      <c:ptCount val="1"/>
                      <c:pt idx="0">
                        <c:v>Количество национальных проектов с участием городского округа Тольятти, шт.</c:v>
                      </c:pt>
                    </c:strCache>
                  </c:strRef>
                </c:tx>
                <c:spPr>
                  <a:solidFill>
                    <a:schemeClr val="accent5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8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Лист3!$E$1:$F$1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2017</c:v>
                      </c:pt>
                      <c:pt idx="1">
                        <c:v>2030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Лист3!$E$18:$F$18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0</c:v>
                      </c:pt>
                      <c:pt idx="1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2-FC2C-441F-BC08-AEF169921981}"/>
                  </c:ext>
                </c:extLst>
              </c15:ser>
            </c15:filteredBarSeries>
            <c15:filteredBarSeries>
              <c15:ser>
                <c:idx val="17"/>
                <c:order val="1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Лист3!$D$19</c15:sqref>
                        </c15:formulaRef>
                      </c:ext>
                    </c:extLst>
                    <c:strCache>
                      <c:ptCount val="1"/>
                      <c:pt idx="0">
                        <c:v>Пассажирооборот  транспорта общего пользования , млн. пассажиро-километров</c:v>
                      </c:pt>
                    </c:strCache>
                  </c:strRef>
                </c:tx>
                <c:spPr>
                  <a:solidFill>
                    <a:schemeClr val="accent6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8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Лист3!$E$1:$F$1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2017</c:v>
                      </c:pt>
                      <c:pt idx="1">
                        <c:v>2030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Лист3!$E$19:$F$19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1073.5999999999999</c:v>
                      </c:pt>
                      <c:pt idx="1">
                        <c:v>2000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3-FC2C-441F-BC08-AEF169921981}"/>
                  </c:ext>
                </c:extLst>
              </c15:ser>
            </c15:filteredBarSeries>
            <c15:filteredBarSeries>
              <c15:ser>
                <c:idx val="18"/>
                <c:order val="1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Лист3!$D$20</c15:sqref>
                        </c15:formulaRef>
                      </c:ext>
                    </c:extLst>
                    <c:strCache>
                      <c:ptCount val="1"/>
                      <c:pt idx="0">
                        <c:v>Протяженность велодорожек, отвечающих современных требованиям безопасности, км</c:v>
                      </c:pt>
                    </c:strCache>
                  </c:strRef>
                </c:tx>
                <c:spPr>
                  <a:solidFill>
                    <a:schemeClr val="accent1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8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Лист3!$E$1:$F$1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2017</c:v>
                      </c:pt>
                      <c:pt idx="1">
                        <c:v>2030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Лист3!$E$20:$F$20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0</c:v>
                      </c:pt>
                      <c:pt idx="1">
                        <c:v>90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4-FC2C-441F-BC08-AEF169921981}"/>
                  </c:ext>
                </c:extLst>
              </c15:ser>
            </c15:filteredBarSeries>
            <c15:filteredBarSeries>
              <c15:ser>
                <c:idx val="19"/>
                <c:order val="1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Лист3!$D$21</c15:sqref>
                        </c15:formulaRef>
                      </c:ext>
                    </c:extLst>
                    <c:strCache>
                      <c:ptCount val="1"/>
                      <c:pt idx="0">
                        <c:v>Протяженность выделенных полос для общественного транспорта, км</c:v>
                      </c:pt>
                    </c:strCache>
                  </c:strRef>
                </c:tx>
                <c:spPr>
                  <a:solidFill>
                    <a:schemeClr val="accent2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8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Лист3!$E$1:$F$1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2017</c:v>
                      </c:pt>
                      <c:pt idx="1">
                        <c:v>2030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Лист3!$E$21:$F$21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1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5-FC2C-441F-BC08-AEF169921981}"/>
                  </c:ext>
                </c:extLst>
              </c15:ser>
            </c15:filteredBarSeries>
            <c15:filteredBarSeries>
              <c15:ser>
                <c:idx val="20"/>
                <c:order val="2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Лист3!$D$22</c15:sqref>
                        </c15:formulaRef>
                      </c:ext>
                    </c:extLst>
                    <c:strCache>
                      <c:ptCount val="1"/>
                      <c:pt idx="0">
                        <c:v>Число погибших в дорожно-транспортных происшествиях, чел.</c:v>
                      </c:pt>
                    </c:strCache>
                  </c:strRef>
                </c:tx>
                <c:spPr>
                  <a:solidFill>
                    <a:schemeClr val="accent3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8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Лист3!$E$1:$F$1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2017</c:v>
                      </c:pt>
                      <c:pt idx="1">
                        <c:v>2030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Лист3!$E$22:$F$22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34</c:v>
                      </c:pt>
                      <c:pt idx="1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6-FC2C-441F-BC08-AEF169921981}"/>
                  </c:ext>
                </c:extLst>
              </c15:ser>
            </c15:filteredBarSeries>
          </c:ext>
        </c:extLst>
      </c:barChart>
      <c:catAx>
        <c:axId val="648279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11291648"/>
        <c:crosses val="autoZero"/>
        <c:auto val="1"/>
        <c:lblAlgn val="ctr"/>
        <c:lblOffset val="100"/>
        <c:noMultiLvlLbl val="0"/>
      </c:catAx>
      <c:valAx>
        <c:axId val="61129164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6482795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2"/>
          <c:order val="12"/>
          <c:tx>
            <c:strRef>
              <c:f>Лист3!$D$14</c:f>
              <c:strCache>
                <c:ptCount val="1"/>
                <c:pt idx="0">
                  <c:v>Количество торговых мест на розничных  рынках, включая сельскохозяйственные (на 1 января), ед.</c:v>
                </c:pt>
              </c:strCache>
              <c:extLst xmlns:c15="http://schemas.microsoft.com/office/drawing/2012/chart"/>
            </c:strRef>
          </c:tx>
          <c:spPr>
            <a:solidFill>
              <a:srgbClr val="0B689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Лист3!$E$1:$F$1</c:f>
              <c:numCache>
                <c:formatCode>General</c:formatCode>
                <c:ptCount val="2"/>
                <c:pt idx="0">
                  <c:v>2017</c:v>
                </c:pt>
                <c:pt idx="1">
                  <c:v>2030</c:v>
                </c:pt>
              </c:numCache>
              <c:extLst xmlns:c15="http://schemas.microsoft.com/office/drawing/2012/chart"/>
            </c:numRef>
          </c:cat>
          <c:val>
            <c:numRef>
              <c:f>Лист3!$E$14:$F$14</c:f>
              <c:numCache>
                <c:formatCode>General</c:formatCode>
                <c:ptCount val="2"/>
                <c:pt idx="0">
                  <c:v>1870</c:v>
                </c:pt>
                <c:pt idx="1">
                  <c:v>2000</c:v>
                </c:pt>
              </c:numCache>
              <c:extLst xmlns:c15="http://schemas.microsoft.com/office/drawing/2012/chart"/>
            </c:numRef>
          </c:val>
          <c:extLst>
            <c:ext xmlns:c16="http://schemas.microsoft.com/office/drawing/2014/chart" uri="{C3380CC4-5D6E-409C-BE32-E72D297353CC}">
              <c16:uniqueId val="{00000000-F2DB-434E-B8DE-0B0EFBDE284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3"/>
        <c:overlap val="-27"/>
        <c:axId val="559892480"/>
        <c:axId val="611293952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Лист3!$D$2</c15:sqref>
                        </c15:formulaRef>
                      </c:ext>
                    </c:extLst>
                    <c:strCache>
                      <c:ptCount val="1"/>
                      <c:pt idx="0">
                        <c:v>Выброшено в атмосферу загрязняющих веществ, отходящих от стационарных источников – всего, тыс.тонн</c:v>
                      </c:pt>
                    </c:strCache>
                  </c:strRef>
                </c:tx>
                <c:spPr>
                  <a:solidFill>
                    <a:srgbClr val="68C1B9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200" b="0" i="0" u="none" strike="noStrike" kern="1200" baseline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>
                      <c:ext uri="{02D57815-91ED-43cb-92C2-25804820EDAC}">
                        <c15:formulaRef>
                          <c15:sqref>Лист3!$E$1:$F$1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2017</c:v>
                      </c:pt>
                      <c:pt idx="1">
                        <c:v>2030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Лист3!$E$2:$F$2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31.5</c:v>
                      </c:pt>
                      <c:pt idx="1">
                        <c:v>25.9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F2DB-434E-B8DE-0B0EFBDE284F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Лист3!$D$3</c15:sqref>
                        </c15:formulaRef>
                      </c:ext>
                    </c:extLst>
                    <c:strCache>
                      <c:ptCount val="1"/>
                      <c:pt idx="0">
                        <c:v>Число выявленных несанкционированных свалок в границах города в отчетном периоде по отношению к числу несанкционированных свалок в границах города, выявленных на 1 января 2018 г., %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8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Лист3!$E$1:$F$1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2017</c:v>
                      </c:pt>
                      <c:pt idx="1">
                        <c:v>2030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Лист3!$E$3:$F$3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0</c:v>
                      </c:pt>
                      <c:pt idx="1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F2DB-434E-B8DE-0B0EFBDE284F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Лист3!$D$4</c15:sqref>
                        </c15:formulaRef>
                      </c:ext>
                    </c:extLst>
                    <c:strCache>
                      <c:ptCount val="1"/>
                      <c:pt idx="0">
                        <c:v>Обеспеченность дошкольными образовательными учреждениями для детей в возрасте до 3-х лет, %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8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Лист3!$E$1:$F$1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2017</c:v>
                      </c:pt>
                      <c:pt idx="1">
                        <c:v>2030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Лист3!$E$4:$F$4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1">
                        <c:v>100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F2DB-434E-B8DE-0B0EFBDE284F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Лист3!$D$5</c15:sqref>
                        </c15:formulaRef>
                      </c:ext>
                    </c:extLst>
                    <c:strCache>
                      <c:ptCount val="1"/>
                      <c:pt idx="0">
                        <c:v>Охват дополнительным образованием детей в возрасте от 5 до 18 лет, %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anchor="ctr" anchorCtr="1"/>
                    <a:lstStyle/>
                    <a:p>
                      <a:pPr>
                        <a:defRPr sz="18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Лист3!$E$1:$F$1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2017</c:v>
                      </c:pt>
                      <c:pt idx="1">
                        <c:v>2030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Лист3!$E$5:$F$5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80.7</c:v>
                      </c:pt>
                      <c:pt idx="1">
                        <c:v>89.6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F2DB-434E-B8DE-0B0EFBDE284F}"/>
                  </c:ext>
                </c:extLst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Лист3!$D$6</c15:sqref>
                        </c15:formulaRef>
                      </c:ext>
                    </c:extLst>
                    <c:strCache>
                      <c:ptCount val="1"/>
                      <c:pt idx="0">
                        <c:v>Доля населения, систематически занимающегося физической культурой и спортом, %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8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Лист3!$E$1:$F$1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2017</c:v>
                      </c:pt>
                      <c:pt idx="1">
                        <c:v>2030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Лист3!$E$6:$F$6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35.4</c:v>
                      </c:pt>
                      <c:pt idx="1">
                        <c:v>53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F2DB-434E-B8DE-0B0EFBDE284F}"/>
                  </c:ext>
                </c:extLst>
              </c15:ser>
            </c15:filteredBarSeries>
            <c15:filteredB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Лист3!$D$7</c15:sqref>
                        </c15:formulaRef>
                      </c:ext>
                    </c:extLst>
                    <c:strCache>
                      <c:ptCount val="1"/>
                      <c:pt idx="0">
                        <c:v>Доля численности приведенного контингента студентов в вузах и филиалах вузов Тольятти по отраслям наук математика и естественные науки, инженерное дело и технологии в численности приведенного контингента студентов Тольятти, %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8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Лист3!$E$1:$F$1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2017</c:v>
                      </c:pt>
                      <c:pt idx="1">
                        <c:v>2030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Лист3!$E$7:$F$7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41.1</c:v>
                      </c:pt>
                      <c:pt idx="1">
                        <c:v>50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F2DB-434E-B8DE-0B0EFBDE284F}"/>
                  </c:ext>
                </c:extLst>
              </c15:ser>
            </c15:filteredBarSeries>
            <c15:filteredBar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Лист3!$D$8</c15:sqref>
                        </c15:formulaRef>
                      </c:ext>
                    </c:extLst>
                    <c:strCache>
                      <c:ptCount val="1"/>
                      <c:pt idx="0">
                        <c:v>Численность врачей на 10 000 человек населения, чел.</c:v>
                      </c:pt>
                    </c:strCache>
                  </c:strRef>
                </c:tx>
                <c:spPr>
                  <a:solidFill>
                    <a:schemeClr val="accent1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8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Лист3!$E$1:$F$1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2017</c:v>
                      </c:pt>
                      <c:pt idx="1">
                        <c:v>2030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Лист3!$E$8:$F$8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0</c:v>
                      </c:pt>
                      <c:pt idx="1">
                        <c:v>45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F2DB-434E-B8DE-0B0EFBDE284F}"/>
                  </c:ext>
                </c:extLst>
              </c15:ser>
            </c15:filteredBarSeries>
            <c15:filteredBar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Лист3!$D$9</c15:sqref>
                        </c15:formulaRef>
                      </c:ext>
                    </c:extLst>
                    <c:strCache>
                      <c:ptCount val="1"/>
                      <c:pt idx="0">
                        <c:v>Объем бюджетных средств, выделяемых на основе конкурсных механизмов некоммерческим организациям Тольятти в реальном выражении, %</c:v>
                      </c:pt>
                    </c:strCache>
                  </c:strRef>
                </c:tx>
                <c:spPr>
                  <a:solidFill>
                    <a:schemeClr val="accent2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8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Лист3!$E$1:$F$1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2017</c:v>
                      </c:pt>
                      <c:pt idx="1">
                        <c:v>2030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Лист3!$E$9:$F$9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100</c:v>
                      </c:pt>
                      <c:pt idx="1">
                        <c:v>230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F2DB-434E-B8DE-0B0EFBDE284F}"/>
                  </c:ext>
                </c:extLst>
              </c15:ser>
            </c15:filteredBarSeries>
            <c15:filteredBar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Лист3!$D$10</c15:sqref>
                        </c15:formulaRef>
                      </c:ext>
                    </c:extLst>
                    <c:strCache>
                      <c:ptCount val="1"/>
                      <c:pt idx="0">
                        <c:v>Ввод в эксплуатацию жилых домов за счет всех источников финансирования (квартир), тыс.кв.м общей площади </c:v>
                      </c:pt>
                    </c:strCache>
                  </c:strRef>
                </c:tx>
                <c:spPr>
                  <a:solidFill>
                    <a:schemeClr val="accent3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8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Лист3!$E$1:$F$1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2017</c:v>
                      </c:pt>
                      <c:pt idx="1">
                        <c:v>2030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Лист3!$E$10:$F$10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101.7</c:v>
                      </c:pt>
                      <c:pt idx="1">
                        <c:v>400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F2DB-434E-B8DE-0B0EFBDE284F}"/>
                  </c:ext>
                </c:extLst>
              </c15:ser>
            </c15:filteredBarSeries>
            <c15:filteredBar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Лист3!$D$11</c15:sqref>
                        </c15:formulaRef>
                      </c:ext>
                    </c:extLst>
                    <c:strCache>
                      <c:ptCount val="1"/>
                      <c:pt idx="0">
                        <c:v>Число парков культуры и отдыха (городских садов), ед.</c:v>
                      </c:pt>
                    </c:strCache>
                  </c:strRef>
                </c:tx>
                <c:spPr>
                  <a:solidFill>
                    <a:schemeClr val="accent4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8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Лист3!$E$1:$F$1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2017</c:v>
                      </c:pt>
                      <c:pt idx="1">
                        <c:v>2030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Лист3!$E$11:$F$11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1">
                        <c:v>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F2DB-434E-B8DE-0B0EFBDE284F}"/>
                  </c:ext>
                </c:extLst>
              </c15:ser>
            </c15:filteredBarSeries>
            <c15:filteredBarSeries>
              <c15:ser>
                <c:idx val="1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Лист3!$D$12</c15:sqref>
                        </c15:formulaRef>
                      </c:ext>
                    </c:extLst>
                    <c:strCache>
                      <c:ptCount val="1"/>
                      <c:pt idx="0">
                        <c:v>Индекс производства по обрабатывающей промышленности (раздел C), в процентах к предыдущему году</c:v>
                      </c:pt>
                    </c:strCache>
                  </c:strRef>
                </c:tx>
                <c:spPr>
                  <a:solidFill>
                    <a:schemeClr val="accent5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8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Лист3!$E$1:$F$1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2017</c:v>
                      </c:pt>
                      <c:pt idx="1">
                        <c:v>2030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Лист3!$E$12:$F$12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107.5</c:v>
                      </c:pt>
                      <c:pt idx="1">
                        <c:v>103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F2DB-434E-B8DE-0B0EFBDE284F}"/>
                  </c:ext>
                </c:extLst>
              </c15:ser>
            </c15:filteredBarSeries>
            <c15:filteredBarSeries>
              <c15:ser>
                <c:idx val="11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Лист3!$D$13</c15:sqref>
                        </c15:formulaRef>
                      </c:ext>
                    </c:extLst>
                    <c:strCache>
                      <c:ptCount val="1"/>
                      <c:pt idx="0">
                        <c:v>Количество субъектов малого и среднего предпринимательства, тыс. ед.</c:v>
                      </c:pt>
                    </c:strCache>
                  </c:strRef>
                </c:tx>
                <c:spPr>
                  <a:solidFill>
                    <a:schemeClr val="accent6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8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Лист3!$E$1:$F$1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2017</c:v>
                      </c:pt>
                      <c:pt idx="1">
                        <c:v>2030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Лист3!$E$13:$F$13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26.5</c:v>
                      </c:pt>
                      <c:pt idx="1">
                        <c:v>38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F2DB-434E-B8DE-0B0EFBDE284F}"/>
                  </c:ext>
                </c:extLst>
              </c15:ser>
            </c15:filteredBarSeries>
            <c15:filteredBarSeries>
              <c15:ser>
                <c:idx val="13"/>
                <c:order val="1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Лист3!$D$15</c15:sqref>
                        </c15:formulaRef>
                      </c:ext>
                    </c:extLst>
                    <c:strCache>
                      <c:ptCount val="1"/>
                      <c:pt idx="0">
                        <c:v>Объем инвестиций в основной капитал организаций за счет всех источников финансирования (в ценах соответствующих лет) - всего, млн. руб.</c:v>
                      </c:pt>
                    </c:strCache>
                  </c:strRef>
                </c:tx>
                <c:spPr>
                  <a:solidFill>
                    <a:schemeClr val="accent2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8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Лист3!$E$1:$F$1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2017</c:v>
                      </c:pt>
                      <c:pt idx="1">
                        <c:v>2030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Лист3!$E$15:$F$15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 formatCode="#,##0.00">
                        <c:v>23918.5</c:v>
                      </c:pt>
                      <c:pt idx="1">
                        <c:v>85000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D-F2DB-434E-B8DE-0B0EFBDE284F}"/>
                  </c:ext>
                </c:extLst>
              </c15:ser>
            </c15:filteredBarSeries>
            <c15:filteredBarSeries>
              <c15:ser>
                <c:idx val="14"/>
                <c:order val="1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Лист3!$D$16</c15:sqref>
                        </c15:formulaRef>
                      </c:ext>
                    </c:extLst>
                    <c:strCache>
                      <c:ptCount val="1"/>
                      <c:pt idx="0">
                        <c:v>Уровень производительности труда относительно 2017 года, %</c:v>
                      </c:pt>
                    </c:strCache>
                  </c:strRef>
                </c:tx>
                <c:spPr>
                  <a:solidFill>
                    <a:schemeClr val="accent3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8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Лист3!$E$1:$F$1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2017</c:v>
                      </c:pt>
                      <c:pt idx="1">
                        <c:v>2030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Лист3!$E$16:$F$16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100</c:v>
                      </c:pt>
                      <c:pt idx="1">
                        <c:v>130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E-F2DB-434E-B8DE-0B0EFBDE284F}"/>
                  </c:ext>
                </c:extLst>
              </c15:ser>
            </c15:filteredBarSeries>
            <c15:filteredBarSeries>
              <c15:ser>
                <c:idx val="15"/>
                <c:order val="1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Лист3!$D$17</c15:sqref>
                        </c15:formulaRef>
                      </c:ext>
                    </c:extLst>
                    <c:strCache>
                      <c:ptCount val="1"/>
                      <c:pt idx="0">
                        <c:v>Удельный вес организаций, осуществлявших технологические, организационные, маркетинговые инновации в отчетном году, в общем числе обследованных организаций, %</c:v>
                      </c:pt>
                    </c:strCache>
                  </c:strRef>
                </c:tx>
                <c:spPr>
                  <a:solidFill>
                    <a:schemeClr val="accent4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8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Лист3!$E$1:$F$1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2017</c:v>
                      </c:pt>
                      <c:pt idx="1">
                        <c:v>2030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Лист3!$E$17:$F$17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4.3</c:v>
                      </c:pt>
                      <c:pt idx="1">
                        <c:v>15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F-F2DB-434E-B8DE-0B0EFBDE284F}"/>
                  </c:ext>
                </c:extLst>
              </c15:ser>
            </c15:filteredBarSeries>
            <c15:filteredBarSeries>
              <c15:ser>
                <c:idx val="16"/>
                <c:order val="1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Лист3!$D$18</c15:sqref>
                        </c15:formulaRef>
                      </c:ext>
                    </c:extLst>
                    <c:strCache>
                      <c:ptCount val="1"/>
                      <c:pt idx="0">
                        <c:v>Количество национальных проектов с участием городского округа Тольятти, шт.</c:v>
                      </c:pt>
                    </c:strCache>
                  </c:strRef>
                </c:tx>
                <c:spPr>
                  <a:solidFill>
                    <a:schemeClr val="accent5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8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Лист3!$E$1:$F$1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2017</c:v>
                      </c:pt>
                      <c:pt idx="1">
                        <c:v>2030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Лист3!$E$18:$F$18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0</c:v>
                      </c:pt>
                      <c:pt idx="1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0-F2DB-434E-B8DE-0B0EFBDE284F}"/>
                  </c:ext>
                </c:extLst>
              </c15:ser>
            </c15:filteredBarSeries>
            <c15:filteredBarSeries>
              <c15:ser>
                <c:idx val="17"/>
                <c:order val="1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Лист3!$D$19</c15:sqref>
                        </c15:formulaRef>
                      </c:ext>
                    </c:extLst>
                    <c:strCache>
                      <c:ptCount val="1"/>
                      <c:pt idx="0">
                        <c:v>Пассажирооборот  транспорта общего пользования , млн. пассажиро-километров</c:v>
                      </c:pt>
                    </c:strCache>
                  </c:strRef>
                </c:tx>
                <c:spPr>
                  <a:solidFill>
                    <a:schemeClr val="accent6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8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Лист3!$E$1:$F$1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2017</c:v>
                      </c:pt>
                      <c:pt idx="1">
                        <c:v>2030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Лист3!$E$19:$F$19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1073.5999999999999</c:v>
                      </c:pt>
                      <c:pt idx="1">
                        <c:v>2000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1-F2DB-434E-B8DE-0B0EFBDE284F}"/>
                  </c:ext>
                </c:extLst>
              </c15:ser>
            </c15:filteredBarSeries>
            <c15:filteredBarSeries>
              <c15:ser>
                <c:idx val="18"/>
                <c:order val="1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Лист3!$D$20</c15:sqref>
                        </c15:formulaRef>
                      </c:ext>
                    </c:extLst>
                    <c:strCache>
                      <c:ptCount val="1"/>
                      <c:pt idx="0">
                        <c:v>Протяженность велодорожек, отвечающих современных требованиям безопасности, км</c:v>
                      </c:pt>
                    </c:strCache>
                  </c:strRef>
                </c:tx>
                <c:spPr>
                  <a:solidFill>
                    <a:schemeClr val="accent1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8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Лист3!$E$1:$F$1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2017</c:v>
                      </c:pt>
                      <c:pt idx="1">
                        <c:v>2030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Лист3!$E$20:$F$20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0</c:v>
                      </c:pt>
                      <c:pt idx="1">
                        <c:v>90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2-F2DB-434E-B8DE-0B0EFBDE284F}"/>
                  </c:ext>
                </c:extLst>
              </c15:ser>
            </c15:filteredBarSeries>
            <c15:filteredBarSeries>
              <c15:ser>
                <c:idx val="19"/>
                <c:order val="1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Лист3!$D$21</c15:sqref>
                        </c15:formulaRef>
                      </c:ext>
                    </c:extLst>
                    <c:strCache>
                      <c:ptCount val="1"/>
                      <c:pt idx="0">
                        <c:v>Протяженность выделенных полос для общественного транспорта, км</c:v>
                      </c:pt>
                    </c:strCache>
                  </c:strRef>
                </c:tx>
                <c:spPr>
                  <a:solidFill>
                    <a:schemeClr val="accent2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8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Лист3!$E$1:$F$1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2017</c:v>
                      </c:pt>
                      <c:pt idx="1">
                        <c:v>2030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Лист3!$E$21:$F$21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1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3-F2DB-434E-B8DE-0B0EFBDE284F}"/>
                  </c:ext>
                </c:extLst>
              </c15:ser>
            </c15:filteredBarSeries>
            <c15:filteredBarSeries>
              <c15:ser>
                <c:idx val="20"/>
                <c:order val="2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Лист3!$D$22</c15:sqref>
                        </c15:formulaRef>
                      </c:ext>
                    </c:extLst>
                    <c:strCache>
                      <c:ptCount val="1"/>
                      <c:pt idx="0">
                        <c:v>Число погибших в дорожно-транспортных происшествиях, чел.</c:v>
                      </c:pt>
                    </c:strCache>
                  </c:strRef>
                </c:tx>
                <c:spPr>
                  <a:solidFill>
                    <a:schemeClr val="accent3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8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Лист3!$E$1:$F$1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2017</c:v>
                      </c:pt>
                      <c:pt idx="1">
                        <c:v>2030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Лист3!$E$22:$F$22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34</c:v>
                      </c:pt>
                      <c:pt idx="1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4-F2DB-434E-B8DE-0B0EFBDE284F}"/>
                  </c:ext>
                </c:extLst>
              </c15:ser>
            </c15:filteredBarSeries>
          </c:ext>
        </c:extLst>
      </c:barChart>
      <c:catAx>
        <c:axId val="559892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11293952"/>
        <c:crosses val="autoZero"/>
        <c:auto val="1"/>
        <c:lblAlgn val="ctr"/>
        <c:lblOffset val="100"/>
        <c:noMultiLvlLbl val="0"/>
      </c:catAx>
      <c:valAx>
        <c:axId val="61129395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559892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7"/>
          <c:order val="17"/>
          <c:tx>
            <c:strRef>
              <c:f>Лист3!$D$19</c:f>
              <c:strCache>
                <c:ptCount val="1"/>
                <c:pt idx="0">
                  <c:v>Пассажирооборот  транспорта общего пользования , млн. пассажиро-километров</c:v>
                </c:pt>
              </c:strCache>
              <c:extLst xmlns:c15="http://schemas.microsoft.com/office/drawing/2012/chart"/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1073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107-4335-8DAE-BB8F62E436D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Лист3!$E$1:$F$1</c:f>
              <c:numCache>
                <c:formatCode>General</c:formatCode>
                <c:ptCount val="2"/>
                <c:pt idx="0">
                  <c:v>2017</c:v>
                </c:pt>
                <c:pt idx="1">
                  <c:v>2030</c:v>
                </c:pt>
              </c:numCache>
              <c:extLst xmlns:c15="http://schemas.microsoft.com/office/drawing/2012/chart"/>
            </c:numRef>
          </c:cat>
          <c:val>
            <c:numRef>
              <c:f>Лист3!$E$19:$F$19</c:f>
              <c:numCache>
                <c:formatCode>General</c:formatCode>
                <c:ptCount val="2"/>
                <c:pt idx="0">
                  <c:v>1073.5999999999999</c:v>
                </c:pt>
                <c:pt idx="1">
                  <c:v>2000</c:v>
                </c:pt>
              </c:numCache>
              <c:extLst xmlns:c15="http://schemas.microsoft.com/office/drawing/2012/chart"/>
            </c:numRef>
          </c:val>
          <c:extLst>
            <c:ext xmlns:c16="http://schemas.microsoft.com/office/drawing/2014/chart" uri="{C3380CC4-5D6E-409C-BE32-E72D297353CC}">
              <c16:uniqueId val="{00000000-BC10-4320-A4C9-8FA2DA78E2B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3"/>
        <c:overlap val="-27"/>
        <c:axId val="657080320"/>
        <c:axId val="656328960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Лист3!$D$2</c15:sqref>
                        </c15:formulaRef>
                      </c:ext>
                    </c:extLst>
                    <c:strCache>
                      <c:ptCount val="1"/>
                      <c:pt idx="0">
                        <c:v>Выброшено в атмосферу загрязняющих веществ, отходящих от стационарных источников – всего, тыс.тонн</c:v>
                      </c:pt>
                    </c:strCache>
                  </c:strRef>
                </c:tx>
                <c:spPr>
                  <a:solidFill>
                    <a:srgbClr val="68C1B9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200" b="0" i="0" u="none" strike="noStrike" kern="1200" baseline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>
                      <c:ext uri="{02D57815-91ED-43cb-92C2-25804820EDAC}">
                        <c15:formulaRef>
                          <c15:sqref>Лист3!$E$1:$F$1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2017</c:v>
                      </c:pt>
                      <c:pt idx="1">
                        <c:v>2030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Лист3!$E$2:$F$2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31.5</c:v>
                      </c:pt>
                      <c:pt idx="1">
                        <c:v>25.9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BC10-4320-A4C9-8FA2DA78E2B4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Лист3!$D$3</c15:sqref>
                        </c15:formulaRef>
                      </c:ext>
                    </c:extLst>
                    <c:strCache>
                      <c:ptCount val="1"/>
                      <c:pt idx="0">
                        <c:v>Число выявленных несанкционированных свалок в границах города в отчетном периоде по отношению к числу несанкционированных свалок в границах города, выявленных на 1 января 2018 г., %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20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Лист3!$E$1:$F$1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2017</c:v>
                      </c:pt>
                      <c:pt idx="1">
                        <c:v>2030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Лист3!$E$3:$F$3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0</c:v>
                      </c:pt>
                      <c:pt idx="1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BC10-4320-A4C9-8FA2DA78E2B4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Лист3!$D$4</c15:sqref>
                        </c15:formulaRef>
                      </c:ext>
                    </c:extLst>
                    <c:strCache>
                      <c:ptCount val="1"/>
                      <c:pt idx="0">
                        <c:v>Обеспеченность дошкольными образовательными учреждениями для детей в возрасте до 3-х лет, %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20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Лист3!$E$1:$F$1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2017</c:v>
                      </c:pt>
                      <c:pt idx="1">
                        <c:v>2030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Лист3!$E$4:$F$4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1">
                        <c:v>100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BC10-4320-A4C9-8FA2DA78E2B4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Лист3!$D$5</c15:sqref>
                        </c15:formulaRef>
                      </c:ext>
                    </c:extLst>
                    <c:strCache>
                      <c:ptCount val="1"/>
                      <c:pt idx="0">
                        <c:v>Охват дополнительным образованием детей в возрасте от 5 до 18 лет, %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20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Лист3!$E$1:$F$1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2017</c:v>
                      </c:pt>
                      <c:pt idx="1">
                        <c:v>2030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Лист3!$E$5:$F$5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80.7</c:v>
                      </c:pt>
                      <c:pt idx="1">
                        <c:v>89.6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BC10-4320-A4C9-8FA2DA78E2B4}"/>
                  </c:ext>
                </c:extLst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Лист3!$D$6</c15:sqref>
                        </c15:formulaRef>
                      </c:ext>
                    </c:extLst>
                    <c:strCache>
                      <c:ptCount val="1"/>
                      <c:pt idx="0">
                        <c:v>Доля населения, систематически занимающегося физической культурой и спортом, %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20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Лист3!$E$1:$F$1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2017</c:v>
                      </c:pt>
                      <c:pt idx="1">
                        <c:v>2030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Лист3!$E$6:$F$6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35.4</c:v>
                      </c:pt>
                      <c:pt idx="1">
                        <c:v>53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BC10-4320-A4C9-8FA2DA78E2B4}"/>
                  </c:ext>
                </c:extLst>
              </c15:ser>
            </c15:filteredBarSeries>
            <c15:filteredB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Лист3!$D$7</c15:sqref>
                        </c15:formulaRef>
                      </c:ext>
                    </c:extLst>
                    <c:strCache>
                      <c:ptCount val="1"/>
                      <c:pt idx="0">
                        <c:v>Доля численности приведенного контингента студентов в вузах и филиалах вузов Тольятти по отраслям наук математика и естественные науки, инженерное дело и технологии в численности приведенного контингента студентов Тольятти, %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20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Лист3!$E$1:$F$1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2017</c:v>
                      </c:pt>
                      <c:pt idx="1">
                        <c:v>2030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Лист3!$E$7:$F$7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41.1</c:v>
                      </c:pt>
                      <c:pt idx="1">
                        <c:v>50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BC10-4320-A4C9-8FA2DA78E2B4}"/>
                  </c:ext>
                </c:extLst>
              </c15:ser>
            </c15:filteredBarSeries>
            <c15:filteredBar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Лист3!$D$8</c15:sqref>
                        </c15:formulaRef>
                      </c:ext>
                    </c:extLst>
                    <c:strCache>
                      <c:ptCount val="1"/>
                      <c:pt idx="0">
                        <c:v>Численность врачей на 10 000 человек населения, чел.</c:v>
                      </c:pt>
                    </c:strCache>
                  </c:strRef>
                </c:tx>
                <c:spPr>
                  <a:solidFill>
                    <a:schemeClr val="accent1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20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Лист3!$E$1:$F$1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2017</c:v>
                      </c:pt>
                      <c:pt idx="1">
                        <c:v>2030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Лист3!$E$8:$F$8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0</c:v>
                      </c:pt>
                      <c:pt idx="1">
                        <c:v>45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BC10-4320-A4C9-8FA2DA78E2B4}"/>
                  </c:ext>
                </c:extLst>
              </c15:ser>
            </c15:filteredBarSeries>
            <c15:filteredBar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Лист3!$D$9</c15:sqref>
                        </c15:formulaRef>
                      </c:ext>
                    </c:extLst>
                    <c:strCache>
                      <c:ptCount val="1"/>
                      <c:pt idx="0">
                        <c:v>Объем бюджетных средств, выделяемых на основе конкурсных механизмов некоммерческим организациям Тольятти в реальном выражении, %</c:v>
                      </c:pt>
                    </c:strCache>
                  </c:strRef>
                </c:tx>
                <c:spPr>
                  <a:solidFill>
                    <a:schemeClr val="accent2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20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Лист3!$E$1:$F$1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2017</c:v>
                      </c:pt>
                      <c:pt idx="1">
                        <c:v>2030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Лист3!$E$9:$F$9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100</c:v>
                      </c:pt>
                      <c:pt idx="1">
                        <c:v>230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BC10-4320-A4C9-8FA2DA78E2B4}"/>
                  </c:ext>
                </c:extLst>
              </c15:ser>
            </c15:filteredBarSeries>
            <c15:filteredBar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Лист3!$D$10</c15:sqref>
                        </c15:formulaRef>
                      </c:ext>
                    </c:extLst>
                    <c:strCache>
                      <c:ptCount val="1"/>
                      <c:pt idx="0">
                        <c:v>Ввод в эксплуатацию жилых домов за счет всех источников финансирования (квартир), тыс.кв.м общей площади </c:v>
                      </c:pt>
                    </c:strCache>
                  </c:strRef>
                </c:tx>
                <c:spPr>
                  <a:solidFill>
                    <a:schemeClr val="accent3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20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Лист3!$E$1:$F$1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2017</c:v>
                      </c:pt>
                      <c:pt idx="1">
                        <c:v>2030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Лист3!$E$10:$F$10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101.7</c:v>
                      </c:pt>
                      <c:pt idx="1">
                        <c:v>400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BC10-4320-A4C9-8FA2DA78E2B4}"/>
                  </c:ext>
                </c:extLst>
              </c15:ser>
            </c15:filteredBarSeries>
            <c15:filteredBar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Лист3!$D$11</c15:sqref>
                        </c15:formulaRef>
                      </c:ext>
                    </c:extLst>
                    <c:strCache>
                      <c:ptCount val="1"/>
                      <c:pt idx="0">
                        <c:v>Число парков культуры и отдыха (городских садов), ед.</c:v>
                      </c:pt>
                    </c:strCache>
                  </c:strRef>
                </c:tx>
                <c:spPr>
                  <a:solidFill>
                    <a:schemeClr val="accent4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20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Лист3!$E$1:$F$1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2017</c:v>
                      </c:pt>
                      <c:pt idx="1">
                        <c:v>2030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Лист3!$E$11:$F$11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1">
                        <c:v>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BC10-4320-A4C9-8FA2DA78E2B4}"/>
                  </c:ext>
                </c:extLst>
              </c15:ser>
            </c15:filteredBarSeries>
            <c15:filteredBarSeries>
              <c15:ser>
                <c:idx val="1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Лист3!$D$12</c15:sqref>
                        </c15:formulaRef>
                      </c:ext>
                    </c:extLst>
                    <c:strCache>
                      <c:ptCount val="1"/>
                      <c:pt idx="0">
                        <c:v>Индекс производства по обрабатывающей промышленности (раздел C), в процентах к предыдущему году</c:v>
                      </c:pt>
                    </c:strCache>
                  </c:strRef>
                </c:tx>
                <c:spPr>
                  <a:solidFill>
                    <a:schemeClr val="accent5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20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Лист3!$E$1:$F$1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2017</c:v>
                      </c:pt>
                      <c:pt idx="1">
                        <c:v>2030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Лист3!$E$12:$F$12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107.5</c:v>
                      </c:pt>
                      <c:pt idx="1">
                        <c:v>103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BC10-4320-A4C9-8FA2DA78E2B4}"/>
                  </c:ext>
                </c:extLst>
              </c15:ser>
            </c15:filteredBarSeries>
            <c15:filteredBarSeries>
              <c15:ser>
                <c:idx val="11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Лист3!$D$13</c15:sqref>
                        </c15:formulaRef>
                      </c:ext>
                    </c:extLst>
                    <c:strCache>
                      <c:ptCount val="1"/>
                      <c:pt idx="0">
                        <c:v>Количество субъектов малого и среднего предпринимательства, тыс. ед.</c:v>
                      </c:pt>
                    </c:strCache>
                  </c:strRef>
                </c:tx>
                <c:spPr>
                  <a:solidFill>
                    <a:schemeClr val="accent6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20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Лист3!$E$1:$F$1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2017</c:v>
                      </c:pt>
                      <c:pt idx="1">
                        <c:v>2030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Лист3!$E$13:$F$13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26.5</c:v>
                      </c:pt>
                      <c:pt idx="1">
                        <c:v>38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BC10-4320-A4C9-8FA2DA78E2B4}"/>
                  </c:ext>
                </c:extLst>
              </c15:ser>
            </c15:filteredBarSeries>
            <c15:filteredBarSeries>
              <c15:ser>
                <c:idx val="12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Лист3!$D$14</c15:sqref>
                        </c15:formulaRef>
                      </c:ext>
                    </c:extLst>
                    <c:strCache>
                      <c:ptCount val="1"/>
                      <c:pt idx="0">
                        <c:v>Количество торговых мест на розничных  рынках, включая сельскохозяйственные (на 1 января), ед.</c:v>
                      </c:pt>
                    </c:strCache>
                  </c:strRef>
                </c:tx>
                <c:spPr>
                  <a:solidFill>
                    <a:schemeClr val="accent1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20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Лист3!$E$1:$F$1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2017</c:v>
                      </c:pt>
                      <c:pt idx="1">
                        <c:v>2030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Лист3!$E$14:$F$14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1870</c:v>
                      </c:pt>
                      <c:pt idx="1">
                        <c:v>2000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D-BC10-4320-A4C9-8FA2DA78E2B4}"/>
                  </c:ext>
                </c:extLst>
              </c15:ser>
            </c15:filteredBarSeries>
            <c15:filteredBarSeries>
              <c15:ser>
                <c:idx val="13"/>
                <c:order val="1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Лист3!$D$15</c15:sqref>
                        </c15:formulaRef>
                      </c:ext>
                    </c:extLst>
                    <c:strCache>
                      <c:ptCount val="1"/>
                      <c:pt idx="0">
                        <c:v>Объем инвестиций в основной капитал организаций за счет всех источников финансирования (в ценах соответствующих лет) - всего, млн. руб.</c:v>
                      </c:pt>
                    </c:strCache>
                  </c:strRef>
                </c:tx>
                <c:spPr>
                  <a:solidFill>
                    <a:schemeClr val="accent2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20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Лист3!$E$1:$F$1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2017</c:v>
                      </c:pt>
                      <c:pt idx="1">
                        <c:v>2030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Лист3!$E$15:$F$15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 formatCode="#,##0.00">
                        <c:v>23918.5</c:v>
                      </c:pt>
                      <c:pt idx="1">
                        <c:v>85000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E-BC10-4320-A4C9-8FA2DA78E2B4}"/>
                  </c:ext>
                </c:extLst>
              </c15:ser>
            </c15:filteredBarSeries>
            <c15:filteredBarSeries>
              <c15:ser>
                <c:idx val="14"/>
                <c:order val="1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Лист3!$D$16</c15:sqref>
                        </c15:formulaRef>
                      </c:ext>
                    </c:extLst>
                    <c:strCache>
                      <c:ptCount val="1"/>
                      <c:pt idx="0">
                        <c:v>Уровень производительности труда относительно 2017 года, %</c:v>
                      </c:pt>
                    </c:strCache>
                  </c:strRef>
                </c:tx>
                <c:spPr>
                  <a:solidFill>
                    <a:schemeClr val="accent3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20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Лист3!$E$1:$F$1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2017</c:v>
                      </c:pt>
                      <c:pt idx="1">
                        <c:v>2030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Лист3!$E$16:$F$16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100</c:v>
                      </c:pt>
                      <c:pt idx="1">
                        <c:v>130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F-BC10-4320-A4C9-8FA2DA78E2B4}"/>
                  </c:ext>
                </c:extLst>
              </c15:ser>
            </c15:filteredBarSeries>
            <c15:filteredBarSeries>
              <c15:ser>
                <c:idx val="15"/>
                <c:order val="1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Лист3!$D$17</c15:sqref>
                        </c15:formulaRef>
                      </c:ext>
                    </c:extLst>
                    <c:strCache>
                      <c:ptCount val="1"/>
                      <c:pt idx="0">
                        <c:v>Удельный вес организаций, осуществлявших технологические, организационные, маркетинговые инновации в отчетном году, в общем числе обследованных организаций, %</c:v>
                      </c:pt>
                    </c:strCache>
                  </c:strRef>
                </c:tx>
                <c:spPr>
                  <a:solidFill>
                    <a:schemeClr val="accent4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20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Лист3!$E$1:$F$1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2017</c:v>
                      </c:pt>
                      <c:pt idx="1">
                        <c:v>2030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Лист3!$E$17:$F$17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4.3</c:v>
                      </c:pt>
                      <c:pt idx="1">
                        <c:v>15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0-BC10-4320-A4C9-8FA2DA78E2B4}"/>
                  </c:ext>
                </c:extLst>
              </c15:ser>
            </c15:filteredBarSeries>
            <c15:filteredBarSeries>
              <c15:ser>
                <c:idx val="16"/>
                <c:order val="1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Лист3!$D$18</c15:sqref>
                        </c15:formulaRef>
                      </c:ext>
                    </c:extLst>
                    <c:strCache>
                      <c:ptCount val="1"/>
                      <c:pt idx="0">
                        <c:v>Количество национальных проектов с участием городского округа Тольятти, шт.</c:v>
                      </c:pt>
                    </c:strCache>
                  </c:strRef>
                </c:tx>
                <c:spPr>
                  <a:solidFill>
                    <a:schemeClr val="accent5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20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Лист3!$E$1:$F$1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2017</c:v>
                      </c:pt>
                      <c:pt idx="1">
                        <c:v>2030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Лист3!$E$18:$F$18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0</c:v>
                      </c:pt>
                      <c:pt idx="1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1-BC10-4320-A4C9-8FA2DA78E2B4}"/>
                  </c:ext>
                </c:extLst>
              </c15:ser>
            </c15:filteredBarSeries>
            <c15:filteredBarSeries>
              <c15:ser>
                <c:idx val="18"/>
                <c:order val="1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Лист3!$D$20</c15:sqref>
                        </c15:formulaRef>
                      </c:ext>
                    </c:extLst>
                    <c:strCache>
                      <c:ptCount val="1"/>
                      <c:pt idx="0">
                        <c:v>Протяженность велодорожек, отвечающих современных требованиям безопасности, км</c:v>
                      </c:pt>
                    </c:strCache>
                  </c:strRef>
                </c:tx>
                <c:spPr>
                  <a:solidFill>
                    <a:schemeClr val="accent1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20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Лист3!$E$1:$F$1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2017</c:v>
                      </c:pt>
                      <c:pt idx="1">
                        <c:v>2030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Лист3!$E$20:$F$20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0</c:v>
                      </c:pt>
                      <c:pt idx="1">
                        <c:v>90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2-BC10-4320-A4C9-8FA2DA78E2B4}"/>
                  </c:ext>
                </c:extLst>
              </c15:ser>
            </c15:filteredBarSeries>
            <c15:filteredBarSeries>
              <c15:ser>
                <c:idx val="19"/>
                <c:order val="1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Лист3!$D$21</c15:sqref>
                        </c15:formulaRef>
                      </c:ext>
                    </c:extLst>
                    <c:strCache>
                      <c:ptCount val="1"/>
                      <c:pt idx="0">
                        <c:v>Протяженность выделенных полос для общественного транспорта, км</c:v>
                      </c:pt>
                    </c:strCache>
                  </c:strRef>
                </c:tx>
                <c:spPr>
                  <a:solidFill>
                    <a:schemeClr val="accent2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20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Лист3!$E$1:$F$1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2017</c:v>
                      </c:pt>
                      <c:pt idx="1">
                        <c:v>2030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Лист3!$E$21:$F$21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1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3-BC10-4320-A4C9-8FA2DA78E2B4}"/>
                  </c:ext>
                </c:extLst>
              </c15:ser>
            </c15:filteredBarSeries>
            <c15:filteredBarSeries>
              <c15:ser>
                <c:idx val="20"/>
                <c:order val="2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Лист3!$D$22</c15:sqref>
                        </c15:formulaRef>
                      </c:ext>
                    </c:extLst>
                    <c:strCache>
                      <c:ptCount val="1"/>
                      <c:pt idx="0">
                        <c:v>Число погибших в дорожно-транспортных происшествиях, чел.</c:v>
                      </c:pt>
                    </c:strCache>
                  </c:strRef>
                </c:tx>
                <c:spPr>
                  <a:solidFill>
                    <a:schemeClr val="accent3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20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Лист3!$E$1:$F$1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2017</c:v>
                      </c:pt>
                      <c:pt idx="1">
                        <c:v>2030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Лист3!$E$22:$F$22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34</c:v>
                      </c:pt>
                      <c:pt idx="1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4-BC10-4320-A4C9-8FA2DA78E2B4}"/>
                  </c:ext>
                </c:extLst>
              </c15:ser>
            </c15:filteredBarSeries>
          </c:ext>
        </c:extLst>
      </c:barChart>
      <c:catAx>
        <c:axId val="657080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56328960"/>
        <c:crosses val="autoZero"/>
        <c:auto val="1"/>
        <c:lblAlgn val="ctr"/>
        <c:lblOffset val="100"/>
        <c:noMultiLvlLbl val="0"/>
      </c:catAx>
      <c:valAx>
        <c:axId val="65632896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6570803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2000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1593943699928969E-2"/>
          <c:y val="9.8310429912136788E-2"/>
          <c:w val="0.8863049095607235"/>
          <c:h val="0.66444387892346346"/>
        </c:manualLayout>
      </c:layout>
      <c:barChart>
        <c:barDir val="col"/>
        <c:grouping val="clustered"/>
        <c:varyColors val="0"/>
        <c:ser>
          <c:idx val="20"/>
          <c:order val="20"/>
          <c:tx>
            <c:strRef>
              <c:f>Лист3!$D$22</c:f>
              <c:strCache>
                <c:ptCount val="1"/>
                <c:pt idx="0">
                  <c:v>Число погибших в дорожно-транспортных происшествиях, чел.</c:v>
                </c:pt>
              </c:strCache>
              <c:extLst xmlns:c15="http://schemas.microsoft.com/office/drawing/2012/chart"/>
            </c:strRef>
          </c:tx>
          <c:spPr>
            <a:solidFill>
              <a:schemeClr val="accent3">
                <a:lumMod val="8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7F67-43DA-BE4E-A57834B0C42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Лист3!$E$1:$F$1</c:f>
              <c:numCache>
                <c:formatCode>General</c:formatCode>
                <c:ptCount val="2"/>
                <c:pt idx="0">
                  <c:v>2017</c:v>
                </c:pt>
                <c:pt idx="1">
                  <c:v>2030</c:v>
                </c:pt>
              </c:numCache>
              <c:extLst xmlns:c15="http://schemas.microsoft.com/office/drawing/2012/chart"/>
            </c:numRef>
          </c:cat>
          <c:val>
            <c:numRef>
              <c:f>Лист3!$E$22:$F$22</c:f>
              <c:numCache>
                <c:formatCode>General</c:formatCode>
                <c:ptCount val="2"/>
                <c:pt idx="0">
                  <c:v>34</c:v>
                </c:pt>
                <c:pt idx="1">
                  <c:v>0</c:v>
                </c:pt>
              </c:numCache>
              <c:extLst xmlns:c15="http://schemas.microsoft.com/office/drawing/2012/chart"/>
            </c:numRef>
          </c:val>
          <c:extLst>
            <c:ext xmlns:c16="http://schemas.microsoft.com/office/drawing/2014/chart" uri="{C3380CC4-5D6E-409C-BE32-E72D297353CC}">
              <c16:uniqueId val="{00000001-7F67-43DA-BE4E-A57834B0C42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3"/>
        <c:overlap val="-27"/>
        <c:axId val="657080832"/>
        <c:axId val="656331264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Лист3!$D$2</c15:sqref>
                        </c15:formulaRef>
                      </c:ext>
                    </c:extLst>
                    <c:strCache>
                      <c:ptCount val="1"/>
                      <c:pt idx="0">
                        <c:v>Выброшено в атмосферу загрязняющих веществ, отходящих от стационарных источников – всего, тыс.тонн</c:v>
                      </c:pt>
                    </c:strCache>
                  </c:strRef>
                </c:tx>
                <c:spPr>
                  <a:solidFill>
                    <a:srgbClr val="68C1B9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200" b="0" i="0" u="none" strike="noStrike" kern="1200" baseline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>
                      <c:ext uri="{02D57815-91ED-43cb-92C2-25804820EDAC}">
                        <c15:formulaRef>
                          <c15:sqref>Лист3!$E$1:$F$1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2017</c:v>
                      </c:pt>
                      <c:pt idx="1">
                        <c:v>2030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Лист3!$E$2:$F$2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31.5</c:v>
                      </c:pt>
                      <c:pt idx="1">
                        <c:v>25.9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7F67-43DA-BE4E-A57834B0C420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Лист3!$D$3</c15:sqref>
                        </c15:formulaRef>
                      </c:ext>
                    </c:extLst>
                    <c:strCache>
                      <c:ptCount val="1"/>
                      <c:pt idx="0">
                        <c:v>Число выявленных несанкционированных свалок в границах города в отчетном периоде по отношению к числу несанкционированных свалок в границах города, выявленных на 1 января 2018 г., %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20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Лист3!$E$1:$F$1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2017</c:v>
                      </c:pt>
                      <c:pt idx="1">
                        <c:v>2030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Лист3!$E$3:$F$3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0</c:v>
                      </c:pt>
                      <c:pt idx="1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7F67-43DA-BE4E-A57834B0C420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Лист3!$D$4</c15:sqref>
                        </c15:formulaRef>
                      </c:ext>
                    </c:extLst>
                    <c:strCache>
                      <c:ptCount val="1"/>
                      <c:pt idx="0">
                        <c:v>Обеспеченность дошкольными образовательными учреждениями для детей в возрасте до 3-х лет, %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20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Лист3!$E$1:$F$1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2017</c:v>
                      </c:pt>
                      <c:pt idx="1">
                        <c:v>2030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Лист3!$E$4:$F$4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1">
                        <c:v>100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7F67-43DA-BE4E-A57834B0C420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Лист3!$D$5</c15:sqref>
                        </c15:formulaRef>
                      </c:ext>
                    </c:extLst>
                    <c:strCache>
                      <c:ptCount val="1"/>
                      <c:pt idx="0">
                        <c:v>Охват дополнительным образованием детей в возрасте от 5 до 18 лет, %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20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Лист3!$E$1:$F$1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2017</c:v>
                      </c:pt>
                      <c:pt idx="1">
                        <c:v>2030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Лист3!$E$5:$F$5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80.7</c:v>
                      </c:pt>
                      <c:pt idx="1">
                        <c:v>89.6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7F67-43DA-BE4E-A57834B0C420}"/>
                  </c:ext>
                </c:extLst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Лист3!$D$6</c15:sqref>
                        </c15:formulaRef>
                      </c:ext>
                    </c:extLst>
                    <c:strCache>
                      <c:ptCount val="1"/>
                      <c:pt idx="0">
                        <c:v>Доля населения, систематически занимающегося физической культурой и спортом, %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20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Лист3!$E$1:$F$1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2017</c:v>
                      </c:pt>
                      <c:pt idx="1">
                        <c:v>2030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Лист3!$E$6:$F$6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35.4</c:v>
                      </c:pt>
                      <c:pt idx="1">
                        <c:v>53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7F67-43DA-BE4E-A57834B0C420}"/>
                  </c:ext>
                </c:extLst>
              </c15:ser>
            </c15:filteredBarSeries>
            <c15:filteredB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Лист3!$D$7</c15:sqref>
                        </c15:formulaRef>
                      </c:ext>
                    </c:extLst>
                    <c:strCache>
                      <c:ptCount val="1"/>
                      <c:pt idx="0">
                        <c:v>Доля численности приведенного контингента студентов в вузах и филиалах вузов Тольятти по отраслям наук математика и естественные науки, инженерное дело и технологии в численности приведенного контингента студентов Тольятти, %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20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Лист3!$E$1:$F$1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2017</c:v>
                      </c:pt>
                      <c:pt idx="1">
                        <c:v>2030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Лист3!$E$7:$F$7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41.1</c:v>
                      </c:pt>
                      <c:pt idx="1">
                        <c:v>50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7F67-43DA-BE4E-A57834B0C420}"/>
                  </c:ext>
                </c:extLst>
              </c15:ser>
            </c15:filteredBarSeries>
            <c15:filteredBar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Лист3!$D$8</c15:sqref>
                        </c15:formulaRef>
                      </c:ext>
                    </c:extLst>
                    <c:strCache>
                      <c:ptCount val="1"/>
                      <c:pt idx="0">
                        <c:v>Численность врачей на 10 000 человек населения, чел.</c:v>
                      </c:pt>
                    </c:strCache>
                  </c:strRef>
                </c:tx>
                <c:spPr>
                  <a:solidFill>
                    <a:schemeClr val="accent1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20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Лист3!$E$1:$F$1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2017</c:v>
                      </c:pt>
                      <c:pt idx="1">
                        <c:v>2030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Лист3!$E$8:$F$8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0</c:v>
                      </c:pt>
                      <c:pt idx="1">
                        <c:v>45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7F67-43DA-BE4E-A57834B0C420}"/>
                  </c:ext>
                </c:extLst>
              </c15:ser>
            </c15:filteredBarSeries>
            <c15:filteredBar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Лист3!$D$9</c15:sqref>
                        </c15:formulaRef>
                      </c:ext>
                    </c:extLst>
                    <c:strCache>
                      <c:ptCount val="1"/>
                      <c:pt idx="0">
                        <c:v>Объем бюджетных средств, выделяемых на основе конкурсных механизмов некоммерческим организациям Тольятти в реальном выражении, %</c:v>
                      </c:pt>
                    </c:strCache>
                  </c:strRef>
                </c:tx>
                <c:spPr>
                  <a:solidFill>
                    <a:schemeClr val="accent2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20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Лист3!$E$1:$F$1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2017</c:v>
                      </c:pt>
                      <c:pt idx="1">
                        <c:v>2030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Лист3!$E$9:$F$9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100</c:v>
                      </c:pt>
                      <c:pt idx="1">
                        <c:v>230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7F67-43DA-BE4E-A57834B0C420}"/>
                  </c:ext>
                </c:extLst>
              </c15:ser>
            </c15:filteredBarSeries>
            <c15:filteredBar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Лист3!$D$10</c15:sqref>
                        </c15:formulaRef>
                      </c:ext>
                    </c:extLst>
                    <c:strCache>
                      <c:ptCount val="1"/>
                      <c:pt idx="0">
                        <c:v>Ввод в эксплуатацию жилых домов за счет всех источников финансирования (квартир), тыс.кв.м общей площади </c:v>
                      </c:pt>
                    </c:strCache>
                  </c:strRef>
                </c:tx>
                <c:spPr>
                  <a:solidFill>
                    <a:schemeClr val="accent3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20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Лист3!$E$1:$F$1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2017</c:v>
                      </c:pt>
                      <c:pt idx="1">
                        <c:v>2030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Лист3!$E$10:$F$10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101.7</c:v>
                      </c:pt>
                      <c:pt idx="1">
                        <c:v>400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7F67-43DA-BE4E-A57834B0C420}"/>
                  </c:ext>
                </c:extLst>
              </c15:ser>
            </c15:filteredBarSeries>
            <c15:filteredBar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Лист3!$D$11</c15:sqref>
                        </c15:formulaRef>
                      </c:ext>
                    </c:extLst>
                    <c:strCache>
                      <c:ptCount val="1"/>
                      <c:pt idx="0">
                        <c:v>Число парков культуры и отдыха (городских садов), ед.</c:v>
                      </c:pt>
                    </c:strCache>
                  </c:strRef>
                </c:tx>
                <c:spPr>
                  <a:solidFill>
                    <a:schemeClr val="accent4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20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Лист3!$E$1:$F$1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2017</c:v>
                      </c:pt>
                      <c:pt idx="1">
                        <c:v>2030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Лист3!$E$11:$F$11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1">
                        <c:v>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7F67-43DA-BE4E-A57834B0C420}"/>
                  </c:ext>
                </c:extLst>
              </c15:ser>
            </c15:filteredBarSeries>
            <c15:filteredBarSeries>
              <c15:ser>
                <c:idx val="1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Лист3!$D$12</c15:sqref>
                        </c15:formulaRef>
                      </c:ext>
                    </c:extLst>
                    <c:strCache>
                      <c:ptCount val="1"/>
                      <c:pt idx="0">
                        <c:v>Индекс производства по обрабатывающей промышленности (раздел C), в процентах к предыдущему году</c:v>
                      </c:pt>
                    </c:strCache>
                  </c:strRef>
                </c:tx>
                <c:spPr>
                  <a:solidFill>
                    <a:schemeClr val="accent5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20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Лист3!$E$1:$F$1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2017</c:v>
                      </c:pt>
                      <c:pt idx="1">
                        <c:v>2030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Лист3!$E$12:$F$12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107.5</c:v>
                      </c:pt>
                      <c:pt idx="1">
                        <c:v>103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7F67-43DA-BE4E-A57834B0C420}"/>
                  </c:ext>
                </c:extLst>
              </c15:ser>
            </c15:filteredBarSeries>
            <c15:filteredBarSeries>
              <c15:ser>
                <c:idx val="11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Лист3!$D$13</c15:sqref>
                        </c15:formulaRef>
                      </c:ext>
                    </c:extLst>
                    <c:strCache>
                      <c:ptCount val="1"/>
                      <c:pt idx="0">
                        <c:v>Количество субъектов малого и среднего предпринимательства, тыс. ед.</c:v>
                      </c:pt>
                    </c:strCache>
                  </c:strRef>
                </c:tx>
                <c:spPr>
                  <a:solidFill>
                    <a:schemeClr val="accent6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20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Лист3!$E$1:$F$1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2017</c:v>
                      </c:pt>
                      <c:pt idx="1">
                        <c:v>2030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Лист3!$E$13:$F$13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26.5</c:v>
                      </c:pt>
                      <c:pt idx="1">
                        <c:v>38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D-7F67-43DA-BE4E-A57834B0C420}"/>
                  </c:ext>
                </c:extLst>
              </c15:ser>
            </c15:filteredBarSeries>
            <c15:filteredBarSeries>
              <c15:ser>
                <c:idx val="12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Лист3!$D$14</c15:sqref>
                        </c15:formulaRef>
                      </c:ext>
                    </c:extLst>
                    <c:strCache>
                      <c:ptCount val="1"/>
                      <c:pt idx="0">
                        <c:v>Количество торговых мест на розничных  рынках, включая сельскохозяйственные (на 1 января), ед.</c:v>
                      </c:pt>
                    </c:strCache>
                  </c:strRef>
                </c:tx>
                <c:spPr>
                  <a:solidFill>
                    <a:schemeClr val="accent1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20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Лист3!$E$1:$F$1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2017</c:v>
                      </c:pt>
                      <c:pt idx="1">
                        <c:v>2030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Лист3!$E$14:$F$14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1870</c:v>
                      </c:pt>
                      <c:pt idx="1">
                        <c:v>2000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E-7F67-43DA-BE4E-A57834B0C420}"/>
                  </c:ext>
                </c:extLst>
              </c15:ser>
            </c15:filteredBarSeries>
            <c15:filteredBarSeries>
              <c15:ser>
                <c:idx val="13"/>
                <c:order val="1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Лист3!$D$15</c15:sqref>
                        </c15:formulaRef>
                      </c:ext>
                    </c:extLst>
                    <c:strCache>
                      <c:ptCount val="1"/>
                      <c:pt idx="0">
                        <c:v>Объем инвестиций в основной капитал организаций за счет всех источников финансирования (в ценах соответствующих лет) - всего, млн. руб.</c:v>
                      </c:pt>
                    </c:strCache>
                  </c:strRef>
                </c:tx>
                <c:spPr>
                  <a:solidFill>
                    <a:schemeClr val="accent2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20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Лист3!$E$1:$F$1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2017</c:v>
                      </c:pt>
                      <c:pt idx="1">
                        <c:v>2030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Лист3!$E$15:$F$15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 formatCode="#,##0.00">
                        <c:v>23918.5</c:v>
                      </c:pt>
                      <c:pt idx="1">
                        <c:v>85000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F-7F67-43DA-BE4E-A57834B0C420}"/>
                  </c:ext>
                </c:extLst>
              </c15:ser>
            </c15:filteredBarSeries>
            <c15:filteredBarSeries>
              <c15:ser>
                <c:idx val="14"/>
                <c:order val="1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Лист3!$D$16</c15:sqref>
                        </c15:formulaRef>
                      </c:ext>
                    </c:extLst>
                    <c:strCache>
                      <c:ptCount val="1"/>
                      <c:pt idx="0">
                        <c:v>Уровень производительности труда относительно 2017 года, %</c:v>
                      </c:pt>
                    </c:strCache>
                  </c:strRef>
                </c:tx>
                <c:spPr>
                  <a:solidFill>
                    <a:schemeClr val="accent3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20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Лист3!$E$1:$F$1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2017</c:v>
                      </c:pt>
                      <c:pt idx="1">
                        <c:v>2030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Лист3!$E$16:$F$16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100</c:v>
                      </c:pt>
                      <c:pt idx="1">
                        <c:v>130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0-7F67-43DA-BE4E-A57834B0C420}"/>
                  </c:ext>
                </c:extLst>
              </c15:ser>
            </c15:filteredBarSeries>
            <c15:filteredBarSeries>
              <c15:ser>
                <c:idx val="15"/>
                <c:order val="1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Лист3!$D$17</c15:sqref>
                        </c15:formulaRef>
                      </c:ext>
                    </c:extLst>
                    <c:strCache>
                      <c:ptCount val="1"/>
                      <c:pt idx="0">
                        <c:v>Удельный вес организаций, осуществлявших технологические, организационные, маркетинговые инновации в отчетном году, в общем числе обследованных организаций, %</c:v>
                      </c:pt>
                    </c:strCache>
                  </c:strRef>
                </c:tx>
                <c:spPr>
                  <a:solidFill>
                    <a:schemeClr val="accent4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20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Лист3!$E$1:$F$1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2017</c:v>
                      </c:pt>
                      <c:pt idx="1">
                        <c:v>2030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Лист3!$E$17:$F$17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4.3</c:v>
                      </c:pt>
                      <c:pt idx="1">
                        <c:v>15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1-7F67-43DA-BE4E-A57834B0C420}"/>
                  </c:ext>
                </c:extLst>
              </c15:ser>
            </c15:filteredBarSeries>
            <c15:filteredBarSeries>
              <c15:ser>
                <c:idx val="16"/>
                <c:order val="1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Лист3!$D$18</c15:sqref>
                        </c15:formulaRef>
                      </c:ext>
                    </c:extLst>
                    <c:strCache>
                      <c:ptCount val="1"/>
                      <c:pt idx="0">
                        <c:v>Количество национальных проектов с участием городского округа Тольятти, шт.</c:v>
                      </c:pt>
                    </c:strCache>
                  </c:strRef>
                </c:tx>
                <c:spPr>
                  <a:solidFill>
                    <a:schemeClr val="accent5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20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Лист3!$E$1:$F$1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2017</c:v>
                      </c:pt>
                      <c:pt idx="1">
                        <c:v>2030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Лист3!$E$18:$F$18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0</c:v>
                      </c:pt>
                      <c:pt idx="1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2-7F67-43DA-BE4E-A57834B0C420}"/>
                  </c:ext>
                </c:extLst>
              </c15:ser>
            </c15:filteredBarSeries>
            <c15:filteredBarSeries>
              <c15:ser>
                <c:idx val="17"/>
                <c:order val="1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Лист3!$D$19</c15:sqref>
                        </c15:formulaRef>
                      </c:ext>
                    </c:extLst>
                    <c:strCache>
                      <c:ptCount val="1"/>
                      <c:pt idx="0">
                        <c:v>Пассажирооборот  транспорта общего пользования , млн. пассажиро-километров</c:v>
                      </c:pt>
                    </c:strCache>
                  </c:strRef>
                </c:tx>
                <c:spPr>
                  <a:solidFill>
                    <a:schemeClr val="accent6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20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Лист3!$E$1:$F$1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2017</c:v>
                      </c:pt>
                      <c:pt idx="1">
                        <c:v>2030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Лист3!$E$19:$F$19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1073.5999999999999</c:v>
                      </c:pt>
                      <c:pt idx="1">
                        <c:v>2000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3-7F67-43DA-BE4E-A57834B0C420}"/>
                  </c:ext>
                </c:extLst>
              </c15:ser>
            </c15:filteredBarSeries>
            <c15:filteredBarSeries>
              <c15:ser>
                <c:idx val="18"/>
                <c:order val="1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Лист3!$D$20</c15:sqref>
                        </c15:formulaRef>
                      </c:ext>
                    </c:extLst>
                    <c:strCache>
                      <c:ptCount val="1"/>
                      <c:pt idx="0">
                        <c:v>Протяженность велодорожек, отвечающих современных требованиям безопасности, км</c:v>
                      </c:pt>
                    </c:strCache>
                  </c:strRef>
                </c:tx>
                <c:spPr>
                  <a:solidFill>
                    <a:schemeClr val="accent1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20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Лист3!$E$1:$F$1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2017</c:v>
                      </c:pt>
                      <c:pt idx="1">
                        <c:v>2030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Лист3!$E$20:$F$20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0</c:v>
                      </c:pt>
                      <c:pt idx="1">
                        <c:v>90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4-7F67-43DA-BE4E-A57834B0C420}"/>
                  </c:ext>
                </c:extLst>
              </c15:ser>
            </c15:filteredBarSeries>
            <c15:filteredBarSeries>
              <c15:ser>
                <c:idx val="19"/>
                <c:order val="1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Лист3!$D$21</c15:sqref>
                        </c15:formulaRef>
                      </c:ext>
                    </c:extLst>
                    <c:strCache>
                      <c:ptCount val="1"/>
                      <c:pt idx="0">
                        <c:v>Протяженность выделенных полос для общественного транспорта, км</c:v>
                      </c:pt>
                    </c:strCache>
                  </c:strRef>
                </c:tx>
                <c:spPr>
                  <a:solidFill>
                    <a:schemeClr val="accent2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20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Лист3!$E$1:$F$1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2017</c:v>
                      </c:pt>
                      <c:pt idx="1">
                        <c:v>2030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Лист3!$E$21:$F$21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1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5-7F67-43DA-BE4E-A57834B0C420}"/>
                  </c:ext>
                </c:extLst>
              </c15:ser>
            </c15:filteredBarSeries>
          </c:ext>
        </c:extLst>
      </c:barChart>
      <c:catAx>
        <c:axId val="657080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56331264"/>
        <c:crosses val="autoZero"/>
        <c:auto val="1"/>
        <c:lblAlgn val="ctr"/>
        <c:lblOffset val="100"/>
        <c:noMultiLvlLbl val="0"/>
      </c:catAx>
      <c:valAx>
        <c:axId val="65633126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6570808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2000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1007751937984489E-2"/>
          <c:y val="8.2759407162435725E-2"/>
          <c:w val="0.8863049095607235"/>
          <c:h val="0.71752283825667662"/>
        </c:manualLayout>
      </c:layout>
      <c:barChart>
        <c:barDir val="col"/>
        <c:grouping val="clustered"/>
        <c:varyColors val="0"/>
        <c:ser>
          <c:idx val="18"/>
          <c:order val="18"/>
          <c:tx>
            <c:strRef>
              <c:f>Лист3!$D$20</c:f>
              <c:strCache>
                <c:ptCount val="1"/>
                <c:pt idx="0">
                  <c:v>Протяженность велодорожек, отвечающих современных требованиям безопасности, км</c:v>
                </c:pt>
              </c:strCache>
              <c:extLst xmlns:c15="http://schemas.microsoft.com/office/drawing/2012/chart"/>
            </c:strRef>
          </c:tx>
          <c:spPr>
            <a:solidFill>
              <a:schemeClr val="accent1">
                <a:lumMod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Лист3!$E$1:$F$1</c:f>
              <c:numCache>
                <c:formatCode>General</c:formatCode>
                <c:ptCount val="2"/>
                <c:pt idx="0">
                  <c:v>2017</c:v>
                </c:pt>
                <c:pt idx="1">
                  <c:v>2030</c:v>
                </c:pt>
              </c:numCache>
              <c:extLst xmlns:c15="http://schemas.microsoft.com/office/drawing/2012/chart"/>
            </c:numRef>
          </c:cat>
          <c:val>
            <c:numRef>
              <c:f>Лист3!$E$20:$F$20</c:f>
              <c:numCache>
                <c:formatCode>General</c:formatCode>
                <c:ptCount val="2"/>
                <c:pt idx="0">
                  <c:v>0</c:v>
                </c:pt>
                <c:pt idx="1">
                  <c:v>90</c:v>
                </c:pt>
              </c:numCache>
              <c:extLst xmlns:c15="http://schemas.microsoft.com/office/drawing/2012/chart"/>
            </c:numRef>
          </c:val>
          <c:extLst>
            <c:ext xmlns:c16="http://schemas.microsoft.com/office/drawing/2014/chart" uri="{C3380CC4-5D6E-409C-BE32-E72D297353CC}">
              <c16:uniqueId val="{00000000-FEEC-44A7-86CC-D3826AA5514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3"/>
        <c:overlap val="-27"/>
        <c:axId val="648577024"/>
        <c:axId val="656333568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Лист3!$D$2</c15:sqref>
                        </c15:formulaRef>
                      </c:ext>
                    </c:extLst>
                    <c:strCache>
                      <c:ptCount val="1"/>
                      <c:pt idx="0">
                        <c:v>Выброшено в атмосферу загрязняющих веществ, отходящих от стационарных источников – всего, тыс.тонн</c:v>
                      </c:pt>
                    </c:strCache>
                  </c:strRef>
                </c:tx>
                <c:spPr>
                  <a:solidFill>
                    <a:srgbClr val="68C1B9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200" b="0" i="0" u="none" strike="noStrike" kern="1200" baseline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>
                      <c:ext uri="{02D57815-91ED-43cb-92C2-25804820EDAC}">
                        <c15:formulaRef>
                          <c15:sqref>Лист3!$E$1:$F$1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2017</c:v>
                      </c:pt>
                      <c:pt idx="1">
                        <c:v>2030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Лист3!$E$2:$F$2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31.5</c:v>
                      </c:pt>
                      <c:pt idx="1">
                        <c:v>25.9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FEEC-44A7-86CC-D3826AA5514F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Лист3!$D$3</c15:sqref>
                        </c15:formulaRef>
                      </c:ext>
                    </c:extLst>
                    <c:strCache>
                      <c:ptCount val="1"/>
                      <c:pt idx="0">
                        <c:v>Число выявленных несанкционированных свалок в границах города в отчетном периоде по отношению к числу несанкционированных свалок в границах города, выявленных на 1 января 2018 г., %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20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Лист3!$E$1:$F$1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2017</c:v>
                      </c:pt>
                      <c:pt idx="1">
                        <c:v>2030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Лист3!$E$3:$F$3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0</c:v>
                      </c:pt>
                      <c:pt idx="1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FEEC-44A7-86CC-D3826AA5514F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Лист3!$D$4</c15:sqref>
                        </c15:formulaRef>
                      </c:ext>
                    </c:extLst>
                    <c:strCache>
                      <c:ptCount val="1"/>
                      <c:pt idx="0">
                        <c:v>Обеспеченность дошкольными образовательными учреждениями для детей в возрасте до 3-х лет, %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20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Лист3!$E$1:$F$1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2017</c:v>
                      </c:pt>
                      <c:pt idx="1">
                        <c:v>2030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Лист3!$E$4:$F$4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1">
                        <c:v>100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FEEC-44A7-86CC-D3826AA5514F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Лист3!$D$5</c15:sqref>
                        </c15:formulaRef>
                      </c:ext>
                    </c:extLst>
                    <c:strCache>
                      <c:ptCount val="1"/>
                      <c:pt idx="0">
                        <c:v>Охват дополнительным образованием детей в возрасте от 5 до 18 лет, %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20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Лист3!$E$1:$F$1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2017</c:v>
                      </c:pt>
                      <c:pt idx="1">
                        <c:v>2030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Лист3!$E$5:$F$5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80.7</c:v>
                      </c:pt>
                      <c:pt idx="1">
                        <c:v>89.6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FEEC-44A7-86CC-D3826AA5514F}"/>
                  </c:ext>
                </c:extLst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Лист3!$D$6</c15:sqref>
                        </c15:formulaRef>
                      </c:ext>
                    </c:extLst>
                    <c:strCache>
                      <c:ptCount val="1"/>
                      <c:pt idx="0">
                        <c:v>Доля населения, систематически занимающегося физической культурой и спортом, %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20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Лист3!$E$1:$F$1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2017</c:v>
                      </c:pt>
                      <c:pt idx="1">
                        <c:v>2030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Лист3!$E$6:$F$6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35.4</c:v>
                      </c:pt>
                      <c:pt idx="1">
                        <c:v>53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FEEC-44A7-86CC-D3826AA5514F}"/>
                  </c:ext>
                </c:extLst>
              </c15:ser>
            </c15:filteredBarSeries>
            <c15:filteredB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Лист3!$D$7</c15:sqref>
                        </c15:formulaRef>
                      </c:ext>
                    </c:extLst>
                    <c:strCache>
                      <c:ptCount val="1"/>
                      <c:pt idx="0">
                        <c:v>Доля численности приведенного контингента студентов в вузах и филиалах вузов Тольятти по отраслям наук математика и естественные науки, инженерное дело и технологии в численности приведенного контингента студентов Тольятти, %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20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Лист3!$E$1:$F$1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2017</c:v>
                      </c:pt>
                      <c:pt idx="1">
                        <c:v>2030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Лист3!$E$7:$F$7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41.1</c:v>
                      </c:pt>
                      <c:pt idx="1">
                        <c:v>50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FEEC-44A7-86CC-D3826AA5514F}"/>
                  </c:ext>
                </c:extLst>
              </c15:ser>
            </c15:filteredBarSeries>
            <c15:filteredBar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Лист3!$D$8</c15:sqref>
                        </c15:formulaRef>
                      </c:ext>
                    </c:extLst>
                    <c:strCache>
                      <c:ptCount val="1"/>
                      <c:pt idx="0">
                        <c:v>Численность врачей на 10 000 человек населения, чел.</c:v>
                      </c:pt>
                    </c:strCache>
                  </c:strRef>
                </c:tx>
                <c:spPr>
                  <a:solidFill>
                    <a:schemeClr val="accent1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20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Лист3!$E$1:$F$1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2017</c:v>
                      </c:pt>
                      <c:pt idx="1">
                        <c:v>2030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Лист3!$E$8:$F$8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0</c:v>
                      </c:pt>
                      <c:pt idx="1">
                        <c:v>45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FEEC-44A7-86CC-D3826AA5514F}"/>
                  </c:ext>
                </c:extLst>
              </c15:ser>
            </c15:filteredBarSeries>
            <c15:filteredBar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Лист3!$D$9</c15:sqref>
                        </c15:formulaRef>
                      </c:ext>
                    </c:extLst>
                    <c:strCache>
                      <c:ptCount val="1"/>
                      <c:pt idx="0">
                        <c:v>Объем бюджетных средств, выделяемых на основе конкурсных механизмов некоммерческим организациям Тольятти в реальном выражении, %</c:v>
                      </c:pt>
                    </c:strCache>
                  </c:strRef>
                </c:tx>
                <c:spPr>
                  <a:solidFill>
                    <a:schemeClr val="accent2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20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Лист3!$E$1:$F$1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2017</c:v>
                      </c:pt>
                      <c:pt idx="1">
                        <c:v>2030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Лист3!$E$9:$F$9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100</c:v>
                      </c:pt>
                      <c:pt idx="1">
                        <c:v>230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FEEC-44A7-86CC-D3826AA5514F}"/>
                  </c:ext>
                </c:extLst>
              </c15:ser>
            </c15:filteredBarSeries>
            <c15:filteredBar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Лист3!$D$10</c15:sqref>
                        </c15:formulaRef>
                      </c:ext>
                    </c:extLst>
                    <c:strCache>
                      <c:ptCount val="1"/>
                      <c:pt idx="0">
                        <c:v>Ввод в эксплуатацию жилых домов за счет всех источников финансирования (квартир), тыс.кв.м общей площади </c:v>
                      </c:pt>
                    </c:strCache>
                  </c:strRef>
                </c:tx>
                <c:spPr>
                  <a:solidFill>
                    <a:schemeClr val="accent3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20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Лист3!$E$1:$F$1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2017</c:v>
                      </c:pt>
                      <c:pt idx="1">
                        <c:v>2030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Лист3!$E$10:$F$10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101.7</c:v>
                      </c:pt>
                      <c:pt idx="1">
                        <c:v>400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FEEC-44A7-86CC-D3826AA5514F}"/>
                  </c:ext>
                </c:extLst>
              </c15:ser>
            </c15:filteredBarSeries>
            <c15:filteredBar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Лист3!$D$11</c15:sqref>
                        </c15:formulaRef>
                      </c:ext>
                    </c:extLst>
                    <c:strCache>
                      <c:ptCount val="1"/>
                      <c:pt idx="0">
                        <c:v>Число парков культуры и отдыха (городских садов), ед.</c:v>
                      </c:pt>
                    </c:strCache>
                  </c:strRef>
                </c:tx>
                <c:spPr>
                  <a:solidFill>
                    <a:schemeClr val="accent4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20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Лист3!$E$1:$F$1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2017</c:v>
                      </c:pt>
                      <c:pt idx="1">
                        <c:v>2030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Лист3!$E$11:$F$11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1">
                        <c:v>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FEEC-44A7-86CC-D3826AA5514F}"/>
                  </c:ext>
                </c:extLst>
              </c15:ser>
            </c15:filteredBarSeries>
            <c15:filteredBarSeries>
              <c15:ser>
                <c:idx val="1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Лист3!$D$12</c15:sqref>
                        </c15:formulaRef>
                      </c:ext>
                    </c:extLst>
                    <c:strCache>
                      <c:ptCount val="1"/>
                      <c:pt idx="0">
                        <c:v>Индекс производства по обрабатывающей промышленности (раздел C), в процентах к предыдущему году</c:v>
                      </c:pt>
                    </c:strCache>
                  </c:strRef>
                </c:tx>
                <c:spPr>
                  <a:solidFill>
                    <a:schemeClr val="accent5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20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Лист3!$E$1:$F$1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2017</c:v>
                      </c:pt>
                      <c:pt idx="1">
                        <c:v>2030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Лист3!$E$12:$F$12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107.5</c:v>
                      </c:pt>
                      <c:pt idx="1">
                        <c:v>103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FEEC-44A7-86CC-D3826AA5514F}"/>
                  </c:ext>
                </c:extLst>
              </c15:ser>
            </c15:filteredBarSeries>
            <c15:filteredBarSeries>
              <c15:ser>
                <c:idx val="11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Лист3!$D$13</c15:sqref>
                        </c15:formulaRef>
                      </c:ext>
                    </c:extLst>
                    <c:strCache>
                      <c:ptCount val="1"/>
                      <c:pt idx="0">
                        <c:v>Количество субъектов малого и среднего предпринимательства, тыс. ед.</c:v>
                      </c:pt>
                    </c:strCache>
                  </c:strRef>
                </c:tx>
                <c:spPr>
                  <a:solidFill>
                    <a:schemeClr val="accent6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20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Лист3!$E$1:$F$1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2017</c:v>
                      </c:pt>
                      <c:pt idx="1">
                        <c:v>2030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Лист3!$E$13:$F$13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26.5</c:v>
                      </c:pt>
                      <c:pt idx="1">
                        <c:v>38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FEEC-44A7-86CC-D3826AA5514F}"/>
                  </c:ext>
                </c:extLst>
              </c15:ser>
            </c15:filteredBarSeries>
            <c15:filteredBarSeries>
              <c15:ser>
                <c:idx val="12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Лист3!$D$14</c15:sqref>
                        </c15:formulaRef>
                      </c:ext>
                    </c:extLst>
                    <c:strCache>
                      <c:ptCount val="1"/>
                      <c:pt idx="0">
                        <c:v>Количество торговых мест на розничных  рынках, включая сельскохозяйственные (на 1 января), ед.</c:v>
                      </c:pt>
                    </c:strCache>
                  </c:strRef>
                </c:tx>
                <c:spPr>
                  <a:solidFill>
                    <a:schemeClr val="accent1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20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Лист3!$E$1:$F$1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2017</c:v>
                      </c:pt>
                      <c:pt idx="1">
                        <c:v>2030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Лист3!$E$14:$F$14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1870</c:v>
                      </c:pt>
                      <c:pt idx="1">
                        <c:v>2000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D-FEEC-44A7-86CC-D3826AA5514F}"/>
                  </c:ext>
                </c:extLst>
              </c15:ser>
            </c15:filteredBarSeries>
            <c15:filteredBarSeries>
              <c15:ser>
                <c:idx val="13"/>
                <c:order val="1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Лист3!$D$15</c15:sqref>
                        </c15:formulaRef>
                      </c:ext>
                    </c:extLst>
                    <c:strCache>
                      <c:ptCount val="1"/>
                      <c:pt idx="0">
                        <c:v>Объем инвестиций в основной капитал организаций за счет всех источников финансирования (в ценах соответствующих лет) - всего, млн. руб.</c:v>
                      </c:pt>
                    </c:strCache>
                  </c:strRef>
                </c:tx>
                <c:spPr>
                  <a:solidFill>
                    <a:schemeClr val="accent2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20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Лист3!$E$1:$F$1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2017</c:v>
                      </c:pt>
                      <c:pt idx="1">
                        <c:v>2030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Лист3!$E$15:$F$15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 formatCode="#,##0.00">
                        <c:v>23918.5</c:v>
                      </c:pt>
                      <c:pt idx="1">
                        <c:v>85000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E-FEEC-44A7-86CC-D3826AA5514F}"/>
                  </c:ext>
                </c:extLst>
              </c15:ser>
            </c15:filteredBarSeries>
            <c15:filteredBarSeries>
              <c15:ser>
                <c:idx val="14"/>
                <c:order val="1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Лист3!$D$16</c15:sqref>
                        </c15:formulaRef>
                      </c:ext>
                    </c:extLst>
                    <c:strCache>
                      <c:ptCount val="1"/>
                      <c:pt idx="0">
                        <c:v>Уровень производительности труда относительно 2017 года, %</c:v>
                      </c:pt>
                    </c:strCache>
                  </c:strRef>
                </c:tx>
                <c:spPr>
                  <a:solidFill>
                    <a:schemeClr val="accent3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20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Лист3!$E$1:$F$1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2017</c:v>
                      </c:pt>
                      <c:pt idx="1">
                        <c:v>2030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Лист3!$E$16:$F$16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100</c:v>
                      </c:pt>
                      <c:pt idx="1">
                        <c:v>130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F-FEEC-44A7-86CC-D3826AA5514F}"/>
                  </c:ext>
                </c:extLst>
              </c15:ser>
            </c15:filteredBarSeries>
            <c15:filteredBarSeries>
              <c15:ser>
                <c:idx val="15"/>
                <c:order val="1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Лист3!$D$17</c15:sqref>
                        </c15:formulaRef>
                      </c:ext>
                    </c:extLst>
                    <c:strCache>
                      <c:ptCount val="1"/>
                      <c:pt idx="0">
                        <c:v>Удельный вес организаций, осуществлявших технологические, организационные, маркетинговые инновации в отчетном году, в общем числе обследованных организаций, %</c:v>
                      </c:pt>
                    </c:strCache>
                  </c:strRef>
                </c:tx>
                <c:spPr>
                  <a:solidFill>
                    <a:schemeClr val="accent4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20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Лист3!$E$1:$F$1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2017</c:v>
                      </c:pt>
                      <c:pt idx="1">
                        <c:v>2030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Лист3!$E$17:$F$17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4.3</c:v>
                      </c:pt>
                      <c:pt idx="1">
                        <c:v>15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0-FEEC-44A7-86CC-D3826AA5514F}"/>
                  </c:ext>
                </c:extLst>
              </c15:ser>
            </c15:filteredBarSeries>
            <c15:filteredBarSeries>
              <c15:ser>
                <c:idx val="16"/>
                <c:order val="1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Лист3!$D$18</c15:sqref>
                        </c15:formulaRef>
                      </c:ext>
                    </c:extLst>
                    <c:strCache>
                      <c:ptCount val="1"/>
                      <c:pt idx="0">
                        <c:v>Количество национальных проектов с участием городского округа Тольятти, шт.</c:v>
                      </c:pt>
                    </c:strCache>
                  </c:strRef>
                </c:tx>
                <c:spPr>
                  <a:solidFill>
                    <a:schemeClr val="accent5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20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Лист3!$E$1:$F$1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2017</c:v>
                      </c:pt>
                      <c:pt idx="1">
                        <c:v>2030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Лист3!$E$18:$F$18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0</c:v>
                      </c:pt>
                      <c:pt idx="1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1-FEEC-44A7-86CC-D3826AA5514F}"/>
                  </c:ext>
                </c:extLst>
              </c15:ser>
            </c15:filteredBarSeries>
            <c15:filteredBarSeries>
              <c15:ser>
                <c:idx val="17"/>
                <c:order val="1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Лист3!$D$19</c15:sqref>
                        </c15:formulaRef>
                      </c:ext>
                    </c:extLst>
                    <c:strCache>
                      <c:ptCount val="1"/>
                      <c:pt idx="0">
                        <c:v>Пассажирооборот  транспорта общего пользования , млн. пассажиро-километров</c:v>
                      </c:pt>
                    </c:strCache>
                  </c:strRef>
                </c:tx>
                <c:spPr>
                  <a:solidFill>
                    <a:schemeClr val="accent6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20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Лист3!$E$1:$F$1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2017</c:v>
                      </c:pt>
                      <c:pt idx="1">
                        <c:v>2030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Лист3!$E$19:$F$19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1073.5999999999999</c:v>
                      </c:pt>
                      <c:pt idx="1">
                        <c:v>2000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2-FEEC-44A7-86CC-D3826AA5514F}"/>
                  </c:ext>
                </c:extLst>
              </c15:ser>
            </c15:filteredBarSeries>
            <c15:filteredBarSeries>
              <c15:ser>
                <c:idx val="19"/>
                <c:order val="1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Лист3!$D$21</c15:sqref>
                        </c15:formulaRef>
                      </c:ext>
                    </c:extLst>
                    <c:strCache>
                      <c:ptCount val="1"/>
                      <c:pt idx="0">
                        <c:v>Протяженность выделенных полос для общественного транспорта, км</c:v>
                      </c:pt>
                    </c:strCache>
                  </c:strRef>
                </c:tx>
                <c:spPr>
                  <a:solidFill>
                    <a:schemeClr val="accent2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20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Лист3!$E$1:$F$1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2017</c:v>
                      </c:pt>
                      <c:pt idx="1">
                        <c:v>2030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Лист3!$E$21:$F$21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1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3-FEEC-44A7-86CC-D3826AA5514F}"/>
                  </c:ext>
                </c:extLst>
              </c15:ser>
            </c15:filteredBarSeries>
            <c15:filteredBarSeries>
              <c15:ser>
                <c:idx val="20"/>
                <c:order val="2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Лист3!$D$22</c15:sqref>
                        </c15:formulaRef>
                      </c:ext>
                    </c:extLst>
                    <c:strCache>
                      <c:ptCount val="1"/>
                      <c:pt idx="0">
                        <c:v>Число погибших в дорожно-транспортных происшествиях, чел.</c:v>
                      </c:pt>
                    </c:strCache>
                  </c:strRef>
                </c:tx>
                <c:spPr>
                  <a:solidFill>
                    <a:schemeClr val="accent3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20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Лист3!$E$1:$F$1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2017</c:v>
                      </c:pt>
                      <c:pt idx="1">
                        <c:v>2030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Лист3!$E$22:$F$22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34</c:v>
                      </c:pt>
                      <c:pt idx="1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4-FEEC-44A7-86CC-D3826AA5514F}"/>
                  </c:ext>
                </c:extLst>
              </c15:ser>
            </c15:filteredBarSeries>
          </c:ext>
        </c:extLst>
      </c:barChart>
      <c:catAx>
        <c:axId val="648577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56333568"/>
        <c:crosses val="autoZero"/>
        <c:auto val="1"/>
        <c:lblAlgn val="ctr"/>
        <c:lblOffset val="100"/>
        <c:noMultiLvlLbl val="0"/>
      </c:catAx>
      <c:valAx>
        <c:axId val="65633356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6485770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20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Лист3!$D$2</c:f>
              <c:strCache>
                <c:ptCount val="1"/>
                <c:pt idx="0">
                  <c:v>Выброшено в атмосферу загрязняющих веществ, отходящих от стационарных источников – всего, тыс.тонн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125,6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864-4CD1-B6CE-370863D7702B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110,5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864-4CD1-B6CE-370863D7702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Лист3!$E$1:$F$1</c:f>
              <c:numCache>
                <c:formatCode>General</c:formatCode>
                <c:ptCount val="2"/>
                <c:pt idx="0">
                  <c:v>2017</c:v>
                </c:pt>
                <c:pt idx="1">
                  <c:v>2030</c:v>
                </c:pt>
              </c:numCache>
            </c:numRef>
          </c:cat>
          <c:val>
            <c:numRef>
              <c:f>Лист3!$E$2:$F$2</c:f>
              <c:numCache>
                <c:formatCode>General</c:formatCode>
                <c:ptCount val="2"/>
                <c:pt idx="0">
                  <c:v>31.5</c:v>
                </c:pt>
                <c:pt idx="1">
                  <c:v>25.9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F65-4EB8-87DC-ED089990AD5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3"/>
        <c:overlap val="-27"/>
        <c:axId val="647848960"/>
        <c:axId val="611331456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Лист3!$D$3</c15:sqref>
                        </c15:formulaRef>
                      </c:ext>
                    </c:extLst>
                    <c:strCache>
                      <c:ptCount val="1"/>
                      <c:pt idx="0">
                        <c:v>Число выявленных несанкционированных свалок в границах города в отчетном периоде по отношению к числу несанкционированных свалок в границах города, выявленных на 1 января 2018 г., %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2800" b="1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>
                      <c:ext uri="{02D57815-91ED-43cb-92C2-25804820EDAC}">
                        <c15:formulaRef>
                          <c15:sqref>Лист3!$E$1:$F$1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2017</c:v>
                      </c:pt>
                      <c:pt idx="1">
                        <c:v>2030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Лист3!$E$3:$F$3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0</c:v>
                      </c:pt>
                      <c:pt idx="1">
                        <c:v>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4F65-4EB8-87DC-ED089990AD56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Лист3!$D$4</c15:sqref>
                        </c15:formulaRef>
                      </c:ext>
                    </c:extLst>
                    <c:strCache>
                      <c:ptCount val="1"/>
                      <c:pt idx="0">
                        <c:v>Обеспеченность дошкольными образовательными учреждениями для детей в возрасте до 3-х лет, %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2800" b="1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Лист3!$E$1:$F$1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2017</c:v>
                      </c:pt>
                      <c:pt idx="1">
                        <c:v>2030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Лист3!$E$4:$F$4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1">
                        <c:v>100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4F65-4EB8-87DC-ED089990AD56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Лист3!$D$5</c15:sqref>
                        </c15:formulaRef>
                      </c:ext>
                    </c:extLst>
                    <c:strCache>
                      <c:ptCount val="1"/>
                      <c:pt idx="0">
                        <c:v>Охват дополнительным образованием детей в возрасте от 5 до 18 лет, %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2800" b="1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Лист3!$E$1:$F$1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2017</c:v>
                      </c:pt>
                      <c:pt idx="1">
                        <c:v>2030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Лист3!$E$5:$F$5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80.7</c:v>
                      </c:pt>
                      <c:pt idx="1">
                        <c:v>89.6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4F65-4EB8-87DC-ED089990AD56}"/>
                  </c:ext>
                </c:extLst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Лист3!$D$6</c15:sqref>
                        </c15:formulaRef>
                      </c:ext>
                    </c:extLst>
                    <c:strCache>
                      <c:ptCount val="1"/>
                      <c:pt idx="0">
                        <c:v>Доля населения, систематически занимающегося физической культурой и спортом, %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2800" b="1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Лист3!$E$1:$F$1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2017</c:v>
                      </c:pt>
                      <c:pt idx="1">
                        <c:v>2030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Лист3!$E$6:$F$6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35.4</c:v>
                      </c:pt>
                      <c:pt idx="1">
                        <c:v>53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4F65-4EB8-87DC-ED089990AD56}"/>
                  </c:ext>
                </c:extLst>
              </c15:ser>
            </c15:filteredBarSeries>
            <c15:filteredB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Лист3!$D$7</c15:sqref>
                        </c15:formulaRef>
                      </c:ext>
                    </c:extLst>
                    <c:strCache>
                      <c:ptCount val="1"/>
                      <c:pt idx="0">
                        <c:v>Доля численности приведенного контингента студентов в вузах и филиалах вузов Тольятти по отраслям наук математика и естественные науки, инженерное дело и технологии в численности приведенного контингента студентов Тольятти, %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2800" b="1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Лист3!$E$1:$F$1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2017</c:v>
                      </c:pt>
                      <c:pt idx="1">
                        <c:v>2030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Лист3!$E$7:$F$7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41.1</c:v>
                      </c:pt>
                      <c:pt idx="1">
                        <c:v>50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4F65-4EB8-87DC-ED089990AD56}"/>
                  </c:ext>
                </c:extLst>
              </c15:ser>
            </c15:filteredBarSeries>
            <c15:filteredBar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Лист3!$D$8</c15:sqref>
                        </c15:formulaRef>
                      </c:ext>
                    </c:extLst>
                    <c:strCache>
                      <c:ptCount val="1"/>
                      <c:pt idx="0">
                        <c:v>Численность врачей на 10 000 человек населения, чел.</c:v>
                      </c:pt>
                    </c:strCache>
                  </c:strRef>
                </c:tx>
                <c:spPr>
                  <a:solidFill>
                    <a:schemeClr val="accent1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2800" b="1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Лист3!$E$1:$F$1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2017</c:v>
                      </c:pt>
                      <c:pt idx="1">
                        <c:v>2030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Лист3!$E$8:$F$8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0</c:v>
                      </c:pt>
                      <c:pt idx="1">
                        <c:v>45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4F65-4EB8-87DC-ED089990AD56}"/>
                  </c:ext>
                </c:extLst>
              </c15:ser>
            </c15:filteredBarSeries>
            <c15:filteredBar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Лист3!$D$9</c15:sqref>
                        </c15:formulaRef>
                      </c:ext>
                    </c:extLst>
                    <c:strCache>
                      <c:ptCount val="1"/>
                      <c:pt idx="0">
                        <c:v>Объем бюджетных средств, выделяемых на основе конкурсных механизмов некоммерческим организациям Тольятти в реальном выражении, %</c:v>
                      </c:pt>
                    </c:strCache>
                  </c:strRef>
                </c:tx>
                <c:spPr>
                  <a:solidFill>
                    <a:schemeClr val="accent2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2800" b="1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Лист3!$E$1:$F$1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2017</c:v>
                      </c:pt>
                      <c:pt idx="1">
                        <c:v>2030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Лист3!$E$9:$F$9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100</c:v>
                      </c:pt>
                      <c:pt idx="1">
                        <c:v>230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4F65-4EB8-87DC-ED089990AD56}"/>
                  </c:ext>
                </c:extLst>
              </c15:ser>
            </c15:filteredBarSeries>
            <c15:filteredBar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Лист3!$D$10</c15:sqref>
                        </c15:formulaRef>
                      </c:ext>
                    </c:extLst>
                    <c:strCache>
                      <c:ptCount val="1"/>
                      <c:pt idx="0">
                        <c:v>Ввод в эксплуатацию жилых домов за счет всех источников финансирования (квартир), тыс.кв.м общей площади </c:v>
                      </c:pt>
                    </c:strCache>
                  </c:strRef>
                </c:tx>
                <c:spPr>
                  <a:solidFill>
                    <a:schemeClr val="accent3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2800" b="1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Лист3!$E$1:$F$1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2017</c:v>
                      </c:pt>
                      <c:pt idx="1">
                        <c:v>2030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Лист3!$E$10:$F$10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101.7</c:v>
                      </c:pt>
                      <c:pt idx="1">
                        <c:v>400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4F65-4EB8-87DC-ED089990AD56}"/>
                  </c:ext>
                </c:extLst>
              </c15:ser>
            </c15:filteredBarSeries>
            <c15:filteredBar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Лист3!$D$11</c15:sqref>
                        </c15:formulaRef>
                      </c:ext>
                    </c:extLst>
                    <c:strCache>
                      <c:ptCount val="1"/>
                      <c:pt idx="0">
                        <c:v>Число парков культуры и отдыха (городских садов), ед.</c:v>
                      </c:pt>
                    </c:strCache>
                  </c:strRef>
                </c:tx>
                <c:spPr>
                  <a:solidFill>
                    <a:schemeClr val="accent4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2800" b="1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Лист3!$E$1:$F$1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2017</c:v>
                      </c:pt>
                      <c:pt idx="1">
                        <c:v>2030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Лист3!$E$11:$F$11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1">
                        <c:v>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4F65-4EB8-87DC-ED089990AD56}"/>
                  </c:ext>
                </c:extLst>
              </c15:ser>
            </c15:filteredBarSeries>
            <c15:filteredBarSeries>
              <c15:ser>
                <c:idx val="1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Лист3!$D$12</c15:sqref>
                        </c15:formulaRef>
                      </c:ext>
                    </c:extLst>
                    <c:strCache>
                      <c:ptCount val="1"/>
                      <c:pt idx="0">
                        <c:v>Индекс производства по обрабатывающей промышленности (раздел C), в процентах к предыдущему году</c:v>
                      </c:pt>
                    </c:strCache>
                  </c:strRef>
                </c:tx>
                <c:spPr>
                  <a:solidFill>
                    <a:schemeClr val="accent5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2800" b="1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Лист3!$E$1:$F$1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2017</c:v>
                      </c:pt>
                      <c:pt idx="1">
                        <c:v>2030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Лист3!$E$12:$F$12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107.5</c:v>
                      </c:pt>
                      <c:pt idx="1">
                        <c:v>103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4F65-4EB8-87DC-ED089990AD56}"/>
                  </c:ext>
                </c:extLst>
              </c15:ser>
            </c15:filteredBarSeries>
            <c15:filteredBarSeries>
              <c15:ser>
                <c:idx val="11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Лист3!$D$13</c15:sqref>
                        </c15:formulaRef>
                      </c:ext>
                    </c:extLst>
                    <c:strCache>
                      <c:ptCount val="1"/>
                      <c:pt idx="0">
                        <c:v>Количество субъектов малого и среднего предпринимательства, тыс. ед.</c:v>
                      </c:pt>
                    </c:strCache>
                  </c:strRef>
                </c:tx>
                <c:spPr>
                  <a:solidFill>
                    <a:schemeClr val="accent6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2800" b="1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Лист3!$E$1:$F$1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2017</c:v>
                      </c:pt>
                      <c:pt idx="1">
                        <c:v>2030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Лист3!$E$13:$F$13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26.5</c:v>
                      </c:pt>
                      <c:pt idx="1">
                        <c:v>38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4F65-4EB8-87DC-ED089990AD56}"/>
                  </c:ext>
                </c:extLst>
              </c15:ser>
            </c15:filteredBarSeries>
            <c15:filteredBarSeries>
              <c15:ser>
                <c:idx val="12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Лист3!$D$14</c15:sqref>
                        </c15:formulaRef>
                      </c:ext>
                    </c:extLst>
                    <c:strCache>
                      <c:ptCount val="1"/>
                      <c:pt idx="0">
                        <c:v>Количество торговых мест на розничных  рынках, включая сельскохозяйственные (на 1 января), ед.</c:v>
                      </c:pt>
                    </c:strCache>
                  </c:strRef>
                </c:tx>
                <c:spPr>
                  <a:solidFill>
                    <a:schemeClr val="accent1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2800" b="1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Лист3!$E$1:$F$1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2017</c:v>
                      </c:pt>
                      <c:pt idx="1">
                        <c:v>2030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Лист3!$E$14:$F$14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1870</c:v>
                      </c:pt>
                      <c:pt idx="1">
                        <c:v>2000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4F65-4EB8-87DC-ED089990AD56}"/>
                  </c:ext>
                </c:extLst>
              </c15:ser>
            </c15:filteredBarSeries>
            <c15:filteredBarSeries>
              <c15:ser>
                <c:idx val="13"/>
                <c:order val="1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Лист3!$D$15</c15:sqref>
                        </c15:formulaRef>
                      </c:ext>
                    </c:extLst>
                    <c:strCache>
                      <c:ptCount val="1"/>
                      <c:pt idx="0">
                        <c:v>Объем инвестиций в основной капитал организаций за счет всех источников финансирования (в ценах соответствующих лет) - всего, млн. руб.</c:v>
                      </c:pt>
                    </c:strCache>
                  </c:strRef>
                </c:tx>
                <c:spPr>
                  <a:solidFill>
                    <a:schemeClr val="accent2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2800" b="1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Лист3!$E$1:$F$1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2017</c:v>
                      </c:pt>
                      <c:pt idx="1">
                        <c:v>2030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Лист3!$E$15:$F$15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 formatCode="#,##0.00">
                        <c:v>23918.5</c:v>
                      </c:pt>
                      <c:pt idx="1">
                        <c:v>85000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D-4F65-4EB8-87DC-ED089990AD56}"/>
                  </c:ext>
                </c:extLst>
              </c15:ser>
            </c15:filteredBarSeries>
            <c15:filteredBarSeries>
              <c15:ser>
                <c:idx val="14"/>
                <c:order val="1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Лист3!$D$16</c15:sqref>
                        </c15:formulaRef>
                      </c:ext>
                    </c:extLst>
                    <c:strCache>
                      <c:ptCount val="1"/>
                      <c:pt idx="0">
                        <c:v>Уровень производительности труда относительно 2017 года, %</c:v>
                      </c:pt>
                    </c:strCache>
                  </c:strRef>
                </c:tx>
                <c:spPr>
                  <a:solidFill>
                    <a:schemeClr val="accent3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2800" b="1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Лист3!$E$1:$F$1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2017</c:v>
                      </c:pt>
                      <c:pt idx="1">
                        <c:v>2030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Лист3!$E$16:$F$16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100</c:v>
                      </c:pt>
                      <c:pt idx="1">
                        <c:v>130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E-4F65-4EB8-87DC-ED089990AD56}"/>
                  </c:ext>
                </c:extLst>
              </c15:ser>
            </c15:filteredBarSeries>
            <c15:filteredBarSeries>
              <c15:ser>
                <c:idx val="15"/>
                <c:order val="1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Лист3!$D$17</c15:sqref>
                        </c15:formulaRef>
                      </c:ext>
                    </c:extLst>
                    <c:strCache>
                      <c:ptCount val="1"/>
                      <c:pt idx="0">
                        <c:v>Удельный вес организаций, осуществлявших технологические, организационные, маркетинговые инновации в отчетном году, в общем числе обследованных организаций, %</c:v>
                      </c:pt>
                    </c:strCache>
                  </c:strRef>
                </c:tx>
                <c:spPr>
                  <a:solidFill>
                    <a:schemeClr val="accent4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2800" b="1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Лист3!$E$1:$F$1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2017</c:v>
                      </c:pt>
                      <c:pt idx="1">
                        <c:v>2030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Лист3!$E$17:$F$17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4.3</c:v>
                      </c:pt>
                      <c:pt idx="1">
                        <c:v>15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F-4F65-4EB8-87DC-ED089990AD56}"/>
                  </c:ext>
                </c:extLst>
              </c15:ser>
            </c15:filteredBarSeries>
            <c15:filteredBarSeries>
              <c15:ser>
                <c:idx val="16"/>
                <c:order val="1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Лист3!$D$18</c15:sqref>
                        </c15:formulaRef>
                      </c:ext>
                    </c:extLst>
                    <c:strCache>
                      <c:ptCount val="1"/>
                      <c:pt idx="0">
                        <c:v>Количество национальных проектов с участием городского округа Тольятти, шт.</c:v>
                      </c:pt>
                    </c:strCache>
                  </c:strRef>
                </c:tx>
                <c:spPr>
                  <a:solidFill>
                    <a:schemeClr val="accent5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2800" b="1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Лист3!$E$1:$F$1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2017</c:v>
                      </c:pt>
                      <c:pt idx="1">
                        <c:v>2030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Лист3!$E$18:$F$18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0</c:v>
                      </c:pt>
                      <c:pt idx="1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0-4F65-4EB8-87DC-ED089990AD56}"/>
                  </c:ext>
                </c:extLst>
              </c15:ser>
            </c15:filteredBarSeries>
            <c15:filteredBarSeries>
              <c15:ser>
                <c:idx val="17"/>
                <c:order val="1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Лист3!$D$19</c15:sqref>
                        </c15:formulaRef>
                      </c:ext>
                    </c:extLst>
                    <c:strCache>
                      <c:ptCount val="1"/>
                      <c:pt idx="0">
                        <c:v>Пассажирооборот  транспорта общего пользования , млн. пассажиро-километров</c:v>
                      </c:pt>
                    </c:strCache>
                  </c:strRef>
                </c:tx>
                <c:spPr>
                  <a:solidFill>
                    <a:schemeClr val="accent6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2800" b="1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Лист3!$E$1:$F$1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2017</c:v>
                      </c:pt>
                      <c:pt idx="1">
                        <c:v>2030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Лист3!$E$19:$F$19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1073.5999999999999</c:v>
                      </c:pt>
                      <c:pt idx="1">
                        <c:v>2000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1-4F65-4EB8-87DC-ED089990AD56}"/>
                  </c:ext>
                </c:extLst>
              </c15:ser>
            </c15:filteredBarSeries>
            <c15:filteredBarSeries>
              <c15:ser>
                <c:idx val="18"/>
                <c:order val="1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Лист3!$D$20</c15:sqref>
                        </c15:formulaRef>
                      </c:ext>
                    </c:extLst>
                    <c:strCache>
                      <c:ptCount val="1"/>
                      <c:pt idx="0">
                        <c:v>Протяженность велодорожек, отвечающих современных требованиям безопасности, км</c:v>
                      </c:pt>
                    </c:strCache>
                  </c:strRef>
                </c:tx>
                <c:spPr>
                  <a:solidFill>
                    <a:schemeClr val="accent1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2800" b="1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Лист3!$E$1:$F$1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2017</c:v>
                      </c:pt>
                      <c:pt idx="1">
                        <c:v>2030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Лист3!$E$20:$F$20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0</c:v>
                      </c:pt>
                      <c:pt idx="1">
                        <c:v>90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2-4F65-4EB8-87DC-ED089990AD56}"/>
                  </c:ext>
                </c:extLst>
              </c15:ser>
            </c15:filteredBarSeries>
            <c15:filteredBarSeries>
              <c15:ser>
                <c:idx val="19"/>
                <c:order val="1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Лист3!$D$21</c15:sqref>
                        </c15:formulaRef>
                      </c:ext>
                    </c:extLst>
                    <c:strCache>
                      <c:ptCount val="1"/>
                      <c:pt idx="0">
                        <c:v>Протяженность выделенных полос для общественного транспорта, км</c:v>
                      </c:pt>
                    </c:strCache>
                  </c:strRef>
                </c:tx>
                <c:spPr>
                  <a:solidFill>
                    <a:schemeClr val="accent2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2800" b="1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Лист3!$E$1:$F$1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2017</c:v>
                      </c:pt>
                      <c:pt idx="1">
                        <c:v>2030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Лист3!$E$21:$F$21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1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3-4F65-4EB8-87DC-ED089990AD56}"/>
                  </c:ext>
                </c:extLst>
              </c15:ser>
            </c15:filteredBarSeries>
            <c15:filteredBarSeries>
              <c15:ser>
                <c:idx val="20"/>
                <c:order val="2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Лист3!$D$22</c15:sqref>
                        </c15:formulaRef>
                      </c:ext>
                    </c:extLst>
                    <c:strCache>
                      <c:ptCount val="1"/>
                      <c:pt idx="0">
                        <c:v>Число погибших в дорожно-транспортных происшествиях, чел.</c:v>
                      </c:pt>
                    </c:strCache>
                  </c:strRef>
                </c:tx>
                <c:spPr>
                  <a:solidFill>
                    <a:schemeClr val="accent3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2800" b="1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Лист3!$E$1:$F$1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2017</c:v>
                      </c:pt>
                      <c:pt idx="1">
                        <c:v>2030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Лист3!$E$22:$F$22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34</c:v>
                      </c:pt>
                      <c:pt idx="1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4-4F65-4EB8-87DC-ED089990AD56}"/>
                  </c:ext>
                </c:extLst>
              </c15:ser>
            </c15:filteredBarSeries>
          </c:ext>
        </c:extLst>
      </c:barChart>
      <c:catAx>
        <c:axId val="647848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11331456"/>
        <c:crosses val="autoZero"/>
        <c:auto val="1"/>
        <c:lblAlgn val="ctr"/>
        <c:lblOffset val="100"/>
        <c:noMultiLvlLbl val="0"/>
      </c:catAx>
      <c:valAx>
        <c:axId val="61133145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6478489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2800" b="1">
          <a:solidFill>
            <a:schemeClr val="tx1"/>
          </a:solidFill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7"/>
          <c:order val="7"/>
          <c:tx>
            <c:strRef>
              <c:f>Лист3!$D$9</c:f>
              <c:strCache>
                <c:ptCount val="1"/>
                <c:pt idx="0">
                  <c:v>Объем бюджетных средств, выделяемых на основе конкурсных механизмов некоммерческим организациям Тольятти в реальном выражении, %</c:v>
                </c:pt>
              </c:strCache>
              <c:extLst xmlns:c15="http://schemas.microsoft.com/office/drawing/2012/chart"/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Лист3!$E$1:$F$1</c:f>
              <c:numCache>
                <c:formatCode>General</c:formatCode>
                <c:ptCount val="2"/>
                <c:pt idx="0">
                  <c:v>2017</c:v>
                </c:pt>
                <c:pt idx="1">
                  <c:v>2030</c:v>
                </c:pt>
              </c:numCache>
              <c:extLst xmlns:c15="http://schemas.microsoft.com/office/drawing/2012/chart"/>
            </c:numRef>
          </c:cat>
          <c:val>
            <c:numRef>
              <c:f>Лист3!$E$9:$F$9</c:f>
              <c:numCache>
                <c:formatCode>General</c:formatCode>
                <c:ptCount val="2"/>
                <c:pt idx="0">
                  <c:v>100</c:v>
                </c:pt>
                <c:pt idx="1">
                  <c:v>230</c:v>
                </c:pt>
              </c:numCache>
              <c:extLst xmlns:c15="http://schemas.microsoft.com/office/drawing/2012/chart"/>
            </c:numRef>
          </c:val>
          <c:extLst>
            <c:ext xmlns:c16="http://schemas.microsoft.com/office/drawing/2014/chart" uri="{C3380CC4-5D6E-409C-BE32-E72D297353CC}">
              <c16:uniqueId val="{00000000-A972-40FA-898F-6B09676266F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3"/>
        <c:overlap val="-27"/>
        <c:axId val="611531776"/>
        <c:axId val="611334912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Лист3!$D$2</c15:sqref>
                        </c15:formulaRef>
                      </c:ext>
                    </c:extLst>
                    <c:strCache>
                      <c:ptCount val="1"/>
                      <c:pt idx="0">
                        <c:v>Выброшено в атмосферу загрязняющих веществ, отходящих от стационарных источников – всего, тыс.тонн</c:v>
                      </c:pt>
                    </c:strCache>
                  </c:strRef>
                </c:tx>
                <c:spPr>
                  <a:solidFill>
                    <a:srgbClr val="68C1B9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200" b="0" i="0" u="none" strike="noStrike" kern="1200" baseline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>
                      <c:ext uri="{02D57815-91ED-43cb-92C2-25804820EDAC}">
                        <c15:formulaRef>
                          <c15:sqref>Лист3!$E$1:$F$1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2017</c:v>
                      </c:pt>
                      <c:pt idx="1">
                        <c:v>2030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Лист3!$E$2:$F$2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31.5</c:v>
                      </c:pt>
                      <c:pt idx="1">
                        <c:v>25.9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A972-40FA-898F-6B09676266F7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Лист3!$D$3</c15:sqref>
                        </c15:formulaRef>
                      </c:ext>
                    </c:extLst>
                    <c:strCache>
                      <c:ptCount val="1"/>
                      <c:pt idx="0">
                        <c:v>Число выявленных несанкционированных свалок в границах города в отчетном периоде по отношению к числу несанкционированных свалок в границах города, выявленных на 1 января 2018 г., %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20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Лист3!$E$1:$F$1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2017</c:v>
                      </c:pt>
                      <c:pt idx="1">
                        <c:v>2030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Лист3!$E$3:$F$3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0</c:v>
                      </c:pt>
                      <c:pt idx="1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A972-40FA-898F-6B09676266F7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Лист3!$D$4</c15:sqref>
                        </c15:formulaRef>
                      </c:ext>
                    </c:extLst>
                    <c:strCache>
                      <c:ptCount val="1"/>
                      <c:pt idx="0">
                        <c:v>Обеспеченность дошкольными образовательными учреждениями для детей в возрасте до 3-х лет, %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20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Лист3!$E$1:$F$1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2017</c:v>
                      </c:pt>
                      <c:pt idx="1">
                        <c:v>2030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Лист3!$E$4:$F$4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1">
                        <c:v>100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A972-40FA-898F-6B09676266F7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Лист3!$D$5</c15:sqref>
                        </c15:formulaRef>
                      </c:ext>
                    </c:extLst>
                    <c:strCache>
                      <c:ptCount val="1"/>
                      <c:pt idx="0">
                        <c:v>Охват дополнительным образованием детей в возрасте от 5 до 18 лет, %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20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Лист3!$E$1:$F$1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2017</c:v>
                      </c:pt>
                      <c:pt idx="1">
                        <c:v>2030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Лист3!$E$5:$F$5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80.7</c:v>
                      </c:pt>
                      <c:pt idx="1">
                        <c:v>89.6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A972-40FA-898F-6B09676266F7}"/>
                  </c:ext>
                </c:extLst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Лист3!$D$6</c15:sqref>
                        </c15:formulaRef>
                      </c:ext>
                    </c:extLst>
                    <c:strCache>
                      <c:ptCount val="1"/>
                      <c:pt idx="0">
                        <c:v>Доля населения, систематически занимающегося физической культурой и спортом, %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20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Лист3!$E$1:$F$1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2017</c:v>
                      </c:pt>
                      <c:pt idx="1">
                        <c:v>2030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Лист3!$E$6:$F$6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35.4</c:v>
                      </c:pt>
                      <c:pt idx="1">
                        <c:v>53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A972-40FA-898F-6B09676266F7}"/>
                  </c:ext>
                </c:extLst>
              </c15:ser>
            </c15:filteredBarSeries>
            <c15:filteredB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Лист3!$D$7</c15:sqref>
                        </c15:formulaRef>
                      </c:ext>
                    </c:extLst>
                    <c:strCache>
                      <c:ptCount val="1"/>
                      <c:pt idx="0">
                        <c:v>Доля численности приведенного контингента студентов в вузах и филиалах вузов Тольятти по отраслям наук математика и естественные науки, инженерное дело и технологии в численности приведенного контингента студентов Тольятти, %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20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Лист3!$E$1:$F$1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2017</c:v>
                      </c:pt>
                      <c:pt idx="1">
                        <c:v>2030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Лист3!$E$7:$F$7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41.1</c:v>
                      </c:pt>
                      <c:pt idx="1">
                        <c:v>50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A972-40FA-898F-6B09676266F7}"/>
                  </c:ext>
                </c:extLst>
              </c15:ser>
            </c15:filteredBarSeries>
            <c15:filteredBar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Лист3!$D$8</c15:sqref>
                        </c15:formulaRef>
                      </c:ext>
                    </c:extLst>
                    <c:strCache>
                      <c:ptCount val="1"/>
                      <c:pt idx="0">
                        <c:v>Численность врачей на 10 000 человек населения, чел.</c:v>
                      </c:pt>
                    </c:strCache>
                  </c:strRef>
                </c:tx>
                <c:spPr>
                  <a:solidFill>
                    <a:schemeClr val="accent1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20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Лист3!$E$1:$F$1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2017</c:v>
                      </c:pt>
                      <c:pt idx="1">
                        <c:v>2030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Лист3!$E$8:$F$8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0</c:v>
                      </c:pt>
                      <c:pt idx="1">
                        <c:v>45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A972-40FA-898F-6B09676266F7}"/>
                  </c:ext>
                </c:extLst>
              </c15:ser>
            </c15:filteredBarSeries>
            <c15:filteredBar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Лист3!$D$10</c15:sqref>
                        </c15:formulaRef>
                      </c:ext>
                    </c:extLst>
                    <c:strCache>
                      <c:ptCount val="1"/>
                      <c:pt idx="0">
                        <c:v>Ввод в эксплуатацию жилых домов за счет всех источников финансирования (квартир), тыс.кв.м общей площади </c:v>
                      </c:pt>
                    </c:strCache>
                  </c:strRef>
                </c:tx>
                <c:spPr>
                  <a:solidFill>
                    <a:schemeClr val="accent3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20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Лист3!$E$1:$F$1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2017</c:v>
                      </c:pt>
                      <c:pt idx="1">
                        <c:v>2030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Лист3!$E$10:$F$10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101.7</c:v>
                      </c:pt>
                      <c:pt idx="1">
                        <c:v>400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A972-40FA-898F-6B09676266F7}"/>
                  </c:ext>
                </c:extLst>
              </c15:ser>
            </c15:filteredBarSeries>
            <c15:filteredBar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Лист3!$D$11</c15:sqref>
                        </c15:formulaRef>
                      </c:ext>
                    </c:extLst>
                    <c:strCache>
                      <c:ptCount val="1"/>
                      <c:pt idx="0">
                        <c:v>Число парков культуры и отдыха (городских садов), ед.</c:v>
                      </c:pt>
                    </c:strCache>
                  </c:strRef>
                </c:tx>
                <c:spPr>
                  <a:solidFill>
                    <a:schemeClr val="accent4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20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Лист3!$E$1:$F$1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2017</c:v>
                      </c:pt>
                      <c:pt idx="1">
                        <c:v>2030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Лист3!$E$11:$F$11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1">
                        <c:v>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A972-40FA-898F-6B09676266F7}"/>
                  </c:ext>
                </c:extLst>
              </c15:ser>
            </c15:filteredBarSeries>
            <c15:filteredBarSeries>
              <c15:ser>
                <c:idx val="1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Лист3!$D$12</c15:sqref>
                        </c15:formulaRef>
                      </c:ext>
                    </c:extLst>
                    <c:strCache>
                      <c:ptCount val="1"/>
                      <c:pt idx="0">
                        <c:v>Индекс производства по обрабатывающей промышленности (раздел C), в процентах к предыдущему году</c:v>
                      </c:pt>
                    </c:strCache>
                  </c:strRef>
                </c:tx>
                <c:spPr>
                  <a:solidFill>
                    <a:schemeClr val="accent5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20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Лист3!$E$1:$F$1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2017</c:v>
                      </c:pt>
                      <c:pt idx="1">
                        <c:v>2030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Лист3!$E$12:$F$12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107.5</c:v>
                      </c:pt>
                      <c:pt idx="1">
                        <c:v>103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A972-40FA-898F-6B09676266F7}"/>
                  </c:ext>
                </c:extLst>
              </c15:ser>
            </c15:filteredBarSeries>
            <c15:filteredBarSeries>
              <c15:ser>
                <c:idx val="11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Лист3!$D$13</c15:sqref>
                        </c15:formulaRef>
                      </c:ext>
                    </c:extLst>
                    <c:strCache>
                      <c:ptCount val="1"/>
                      <c:pt idx="0">
                        <c:v>Количество субъектов малого и среднего предпринимательства, тыс. ед.</c:v>
                      </c:pt>
                    </c:strCache>
                  </c:strRef>
                </c:tx>
                <c:spPr>
                  <a:solidFill>
                    <a:schemeClr val="accent6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20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Лист3!$E$1:$F$1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2017</c:v>
                      </c:pt>
                      <c:pt idx="1">
                        <c:v>2030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Лист3!$E$13:$F$13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26.5</c:v>
                      </c:pt>
                      <c:pt idx="1">
                        <c:v>38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A972-40FA-898F-6B09676266F7}"/>
                  </c:ext>
                </c:extLst>
              </c15:ser>
            </c15:filteredBarSeries>
            <c15:filteredBarSeries>
              <c15:ser>
                <c:idx val="12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Лист3!$D$14</c15:sqref>
                        </c15:formulaRef>
                      </c:ext>
                    </c:extLst>
                    <c:strCache>
                      <c:ptCount val="1"/>
                      <c:pt idx="0">
                        <c:v>Количество торговых мест на розничных  рынках, включая сельскохозяйственные (на 1 января), ед.</c:v>
                      </c:pt>
                    </c:strCache>
                  </c:strRef>
                </c:tx>
                <c:spPr>
                  <a:solidFill>
                    <a:schemeClr val="accent1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20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Лист3!$E$1:$F$1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2017</c:v>
                      </c:pt>
                      <c:pt idx="1">
                        <c:v>2030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Лист3!$E$14:$F$14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1870</c:v>
                      </c:pt>
                      <c:pt idx="1">
                        <c:v>2000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A972-40FA-898F-6B09676266F7}"/>
                  </c:ext>
                </c:extLst>
              </c15:ser>
            </c15:filteredBarSeries>
            <c15:filteredBarSeries>
              <c15:ser>
                <c:idx val="13"/>
                <c:order val="1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Лист3!$D$15</c15:sqref>
                        </c15:formulaRef>
                      </c:ext>
                    </c:extLst>
                    <c:strCache>
                      <c:ptCount val="1"/>
                      <c:pt idx="0">
                        <c:v>Объем инвестиций в основной капитал организаций за счет всех источников финансирования (в ценах соответствующих лет) - всего, млн. руб.</c:v>
                      </c:pt>
                    </c:strCache>
                  </c:strRef>
                </c:tx>
                <c:spPr>
                  <a:solidFill>
                    <a:schemeClr val="accent2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20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Лист3!$E$1:$F$1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2017</c:v>
                      </c:pt>
                      <c:pt idx="1">
                        <c:v>2030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Лист3!$E$15:$F$15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 formatCode="#,##0.00">
                        <c:v>23918.5</c:v>
                      </c:pt>
                      <c:pt idx="1">
                        <c:v>85000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D-A972-40FA-898F-6B09676266F7}"/>
                  </c:ext>
                </c:extLst>
              </c15:ser>
            </c15:filteredBarSeries>
            <c15:filteredBarSeries>
              <c15:ser>
                <c:idx val="14"/>
                <c:order val="1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Лист3!$D$16</c15:sqref>
                        </c15:formulaRef>
                      </c:ext>
                    </c:extLst>
                    <c:strCache>
                      <c:ptCount val="1"/>
                      <c:pt idx="0">
                        <c:v>Уровень производительности труда относительно 2017 года, %</c:v>
                      </c:pt>
                    </c:strCache>
                  </c:strRef>
                </c:tx>
                <c:spPr>
                  <a:solidFill>
                    <a:schemeClr val="accent3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20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Лист3!$E$1:$F$1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2017</c:v>
                      </c:pt>
                      <c:pt idx="1">
                        <c:v>2030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Лист3!$E$16:$F$16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100</c:v>
                      </c:pt>
                      <c:pt idx="1">
                        <c:v>130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E-A972-40FA-898F-6B09676266F7}"/>
                  </c:ext>
                </c:extLst>
              </c15:ser>
            </c15:filteredBarSeries>
            <c15:filteredBarSeries>
              <c15:ser>
                <c:idx val="15"/>
                <c:order val="1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Лист3!$D$17</c15:sqref>
                        </c15:formulaRef>
                      </c:ext>
                    </c:extLst>
                    <c:strCache>
                      <c:ptCount val="1"/>
                      <c:pt idx="0">
                        <c:v>Удельный вес организаций, осуществлявших технологические, организационные, маркетинговые инновации в отчетном году, в общем числе обследованных организаций, %</c:v>
                      </c:pt>
                    </c:strCache>
                  </c:strRef>
                </c:tx>
                <c:spPr>
                  <a:solidFill>
                    <a:schemeClr val="accent4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20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Лист3!$E$1:$F$1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2017</c:v>
                      </c:pt>
                      <c:pt idx="1">
                        <c:v>2030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Лист3!$E$17:$F$17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4.3</c:v>
                      </c:pt>
                      <c:pt idx="1">
                        <c:v>15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F-A972-40FA-898F-6B09676266F7}"/>
                  </c:ext>
                </c:extLst>
              </c15:ser>
            </c15:filteredBarSeries>
            <c15:filteredBarSeries>
              <c15:ser>
                <c:idx val="16"/>
                <c:order val="1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Лист3!$D$18</c15:sqref>
                        </c15:formulaRef>
                      </c:ext>
                    </c:extLst>
                    <c:strCache>
                      <c:ptCount val="1"/>
                      <c:pt idx="0">
                        <c:v>Количество национальных проектов с участием городского округа Тольятти, шт.</c:v>
                      </c:pt>
                    </c:strCache>
                  </c:strRef>
                </c:tx>
                <c:spPr>
                  <a:solidFill>
                    <a:schemeClr val="accent5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20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Лист3!$E$1:$F$1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2017</c:v>
                      </c:pt>
                      <c:pt idx="1">
                        <c:v>2030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Лист3!$E$18:$F$18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0</c:v>
                      </c:pt>
                      <c:pt idx="1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0-A972-40FA-898F-6B09676266F7}"/>
                  </c:ext>
                </c:extLst>
              </c15:ser>
            </c15:filteredBarSeries>
            <c15:filteredBarSeries>
              <c15:ser>
                <c:idx val="17"/>
                <c:order val="1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Лист3!$D$19</c15:sqref>
                        </c15:formulaRef>
                      </c:ext>
                    </c:extLst>
                    <c:strCache>
                      <c:ptCount val="1"/>
                      <c:pt idx="0">
                        <c:v>Пассажирооборот  транспорта общего пользования , млн. пассажиро-километров</c:v>
                      </c:pt>
                    </c:strCache>
                  </c:strRef>
                </c:tx>
                <c:spPr>
                  <a:solidFill>
                    <a:schemeClr val="accent6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20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Лист3!$E$1:$F$1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2017</c:v>
                      </c:pt>
                      <c:pt idx="1">
                        <c:v>2030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Лист3!$E$19:$F$19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1073.5999999999999</c:v>
                      </c:pt>
                      <c:pt idx="1">
                        <c:v>2000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1-A972-40FA-898F-6B09676266F7}"/>
                  </c:ext>
                </c:extLst>
              </c15:ser>
            </c15:filteredBarSeries>
            <c15:filteredBarSeries>
              <c15:ser>
                <c:idx val="18"/>
                <c:order val="1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Лист3!$D$20</c15:sqref>
                        </c15:formulaRef>
                      </c:ext>
                    </c:extLst>
                    <c:strCache>
                      <c:ptCount val="1"/>
                      <c:pt idx="0">
                        <c:v>Протяженность велодорожек, отвечающих современных требованиям безопасности, км</c:v>
                      </c:pt>
                    </c:strCache>
                  </c:strRef>
                </c:tx>
                <c:spPr>
                  <a:solidFill>
                    <a:schemeClr val="accent1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20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Лист3!$E$1:$F$1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2017</c:v>
                      </c:pt>
                      <c:pt idx="1">
                        <c:v>2030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Лист3!$E$20:$F$20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0</c:v>
                      </c:pt>
                      <c:pt idx="1">
                        <c:v>90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2-A972-40FA-898F-6B09676266F7}"/>
                  </c:ext>
                </c:extLst>
              </c15:ser>
            </c15:filteredBarSeries>
            <c15:filteredBarSeries>
              <c15:ser>
                <c:idx val="19"/>
                <c:order val="1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Лист3!$D$21</c15:sqref>
                        </c15:formulaRef>
                      </c:ext>
                    </c:extLst>
                    <c:strCache>
                      <c:ptCount val="1"/>
                      <c:pt idx="0">
                        <c:v>Протяженность выделенных полос для общественного транспорта, км</c:v>
                      </c:pt>
                    </c:strCache>
                  </c:strRef>
                </c:tx>
                <c:spPr>
                  <a:solidFill>
                    <a:schemeClr val="accent2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20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Лист3!$E$1:$F$1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2017</c:v>
                      </c:pt>
                      <c:pt idx="1">
                        <c:v>2030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Лист3!$E$21:$F$21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1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3-A972-40FA-898F-6B09676266F7}"/>
                  </c:ext>
                </c:extLst>
              </c15:ser>
            </c15:filteredBarSeries>
            <c15:filteredBarSeries>
              <c15:ser>
                <c:idx val="20"/>
                <c:order val="2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Лист3!$D$22</c15:sqref>
                        </c15:formulaRef>
                      </c:ext>
                    </c:extLst>
                    <c:strCache>
                      <c:ptCount val="1"/>
                      <c:pt idx="0">
                        <c:v>Число погибших в дорожно-транспортных происшествиях, чел.</c:v>
                      </c:pt>
                    </c:strCache>
                  </c:strRef>
                </c:tx>
                <c:spPr>
                  <a:solidFill>
                    <a:schemeClr val="accent3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20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Лист3!$E$1:$F$1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2017</c:v>
                      </c:pt>
                      <c:pt idx="1">
                        <c:v>2030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Лист3!$E$22:$F$22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34</c:v>
                      </c:pt>
                      <c:pt idx="1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4-A972-40FA-898F-6B09676266F7}"/>
                  </c:ext>
                </c:extLst>
              </c15:ser>
            </c15:filteredBarSeries>
          </c:ext>
        </c:extLst>
      </c:barChart>
      <c:catAx>
        <c:axId val="611531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11334912"/>
        <c:crosses val="autoZero"/>
        <c:auto val="1"/>
        <c:lblAlgn val="ctr"/>
        <c:lblOffset val="100"/>
        <c:noMultiLvlLbl val="0"/>
      </c:catAx>
      <c:valAx>
        <c:axId val="61133491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6115317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20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8"/>
          <c:order val="8"/>
          <c:tx>
            <c:strRef>
              <c:f>Лист3!$D$10</c:f>
              <c:strCache>
                <c:ptCount val="1"/>
                <c:pt idx="0">
                  <c:v>Ввод в эксплуатацию жилых домов за счет всех источников финансирования (квартир), тыс.кв.м общей площади </c:v>
                </c:pt>
              </c:strCache>
              <c:extLst xmlns:c15="http://schemas.microsoft.com/office/drawing/2012/chart"/>
            </c:strRef>
          </c:tx>
          <c:spPr>
            <a:solidFill>
              <a:srgbClr val="DEB825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22,3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301-45CF-A16A-F8351FB9F8A2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34,0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301-45CF-A16A-F8351FB9F8A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Лист3!$E$1:$F$1</c:f>
              <c:numCache>
                <c:formatCode>General</c:formatCode>
                <c:ptCount val="2"/>
                <c:pt idx="0">
                  <c:v>2017</c:v>
                </c:pt>
                <c:pt idx="1">
                  <c:v>2030</c:v>
                </c:pt>
              </c:numCache>
              <c:extLst xmlns:c15="http://schemas.microsoft.com/office/drawing/2012/chart"/>
            </c:numRef>
          </c:cat>
          <c:val>
            <c:numRef>
              <c:f>Лист3!$E$10:$F$10</c:f>
              <c:numCache>
                <c:formatCode>General</c:formatCode>
                <c:ptCount val="2"/>
                <c:pt idx="0">
                  <c:v>101.7</c:v>
                </c:pt>
                <c:pt idx="1">
                  <c:v>400</c:v>
                </c:pt>
              </c:numCache>
              <c:extLst xmlns:c15="http://schemas.microsoft.com/office/drawing/2012/chart"/>
            </c:numRef>
          </c:val>
          <c:extLst>
            <c:ext xmlns:c16="http://schemas.microsoft.com/office/drawing/2014/chart" uri="{C3380CC4-5D6E-409C-BE32-E72D297353CC}">
              <c16:uniqueId val="{00000000-69F8-4FDC-9CED-04E494D22EB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3"/>
        <c:overlap val="-27"/>
        <c:axId val="611530752"/>
        <c:axId val="611370112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Лист3!$D$2</c15:sqref>
                        </c15:formulaRef>
                      </c:ext>
                    </c:extLst>
                    <c:strCache>
                      <c:ptCount val="1"/>
                      <c:pt idx="0">
                        <c:v>Выброшено в атмосферу загрязняющих веществ, отходящих от стационарных источников – всего, тыс.тонн</c:v>
                      </c:pt>
                    </c:strCache>
                  </c:strRef>
                </c:tx>
                <c:spPr>
                  <a:solidFill>
                    <a:srgbClr val="68C1B9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200" b="0" i="0" u="none" strike="noStrike" kern="1200" baseline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>
                      <c:ext uri="{02D57815-91ED-43cb-92C2-25804820EDAC}">
                        <c15:formulaRef>
                          <c15:sqref>Лист3!$E$1:$F$1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2017</c:v>
                      </c:pt>
                      <c:pt idx="1">
                        <c:v>2030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Лист3!$E$2:$F$2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31.5</c:v>
                      </c:pt>
                      <c:pt idx="1">
                        <c:v>25.9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69F8-4FDC-9CED-04E494D22EB5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Лист3!$D$3</c15:sqref>
                        </c15:formulaRef>
                      </c:ext>
                    </c:extLst>
                    <c:strCache>
                      <c:ptCount val="1"/>
                      <c:pt idx="0">
                        <c:v>Число выявленных несанкционированных свалок в границах города в отчетном периоде по отношению к числу несанкционированных свалок в границах города, выявленных на 1 января 2018 г., %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8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Лист3!$E$1:$F$1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2017</c:v>
                      </c:pt>
                      <c:pt idx="1">
                        <c:v>2030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Лист3!$E$3:$F$3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0</c:v>
                      </c:pt>
                      <c:pt idx="1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69F8-4FDC-9CED-04E494D22EB5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Лист3!$D$4</c15:sqref>
                        </c15:formulaRef>
                      </c:ext>
                    </c:extLst>
                    <c:strCache>
                      <c:ptCount val="1"/>
                      <c:pt idx="0">
                        <c:v>Обеспеченность дошкольными образовательными учреждениями для детей в возрасте до 3-х лет, %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8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Лист3!$E$1:$F$1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2017</c:v>
                      </c:pt>
                      <c:pt idx="1">
                        <c:v>2030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Лист3!$E$4:$F$4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1">
                        <c:v>100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69F8-4FDC-9CED-04E494D22EB5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Лист3!$D$5</c15:sqref>
                        </c15:formulaRef>
                      </c:ext>
                    </c:extLst>
                    <c:strCache>
                      <c:ptCount val="1"/>
                      <c:pt idx="0">
                        <c:v>Охват дополнительным образованием детей в возрасте от 5 до 18 лет, %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8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Лист3!$E$1:$F$1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2017</c:v>
                      </c:pt>
                      <c:pt idx="1">
                        <c:v>2030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Лист3!$E$5:$F$5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80.7</c:v>
                      </c:pt>
                      <c:pt idx="1">
                        <c:v>89.6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69F8-4FDC-9CED-04E494D22EB5}"/>
                  </c:ext>
                </c:extLst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Лист3!$D$6</c15:sqref>
                        </c15:formulaRef>
                      </c:ext>
                    </c:extLst>
                    <c:strCache>
                      <c:ptCount val="1"/>
                      <c:pt idx="0">
                        <c:v>Доля населения, систематически занимающегося физической культурой и спортом, %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8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Лист3!$E$1:$F$1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2017</c:v>
                      </c:pt>
                      <c:pt idx="1">
                        <c:v>2030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Лист3!$E$6:$F$6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35.4</c:v>
                      </c:pt>
                      <c:pt idx="1">
                        <c:v>53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69F8-4FDC-9CED-04E494D22EB5}"/>
                  </c:ext>
                </c:extLst>
              </c15:ser>
            </c15:filteredBarSeries>
            <c15:filteredB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Лист3!$D$7</c15:sqref>
                        </c15:formulaRef>
                      </c:ext>
                    </c:extLst>
                    <c:strCache>
                      <c:ptCount val="1"/>
                      <c:pt idx="0">
                        <c:v>Доля численности приведенного контингента студентов в вузах и филиалах вузов Тольятти по отраслям наук математика и естественные науки, инженерное дело и технологии в численности приведенного контингента студентов Тольятти, %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8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Лист3!$E$1:$F$1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2017</c:v>
                      </c:pt>
                      <c:pt idx="1">
                        <c:v>2030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Лист3!$E$7:$F$7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41.1</c:v>
                      </c:pt>
                      <c:pt idx="1">
                        <c:v>50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69F8-4FDC-9CED-04E494D22EB5}"/>
                  </c:ext>
                </c:extLst>
              </c15:ser>
            </c15:filteredBarSeries>
            <c15:filteredBar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Лист3!$D$8</c15:sqref>
                        </c15:formulaRef>
                      </c:ext>
                    </c:extLst>
                    <c:strCache>
                      <c:ptCount val="1"/>
                      <c:pt idx="0">
                        <c:v>Численность врачей на 10 000 человек населения, чел.</c:v>
                      </c:pt>
                    </c:strCache>
                  </c:strRef>
                </c:tx>
                <c:spPr>
                  <a:solidFill>
                    <a:schemeClr val="accent1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8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Лист3!$E$1:$F$1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2017</c:v>
                      </c:pt>
                      <c:pt idx="1">
                        <c:v>2030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Лист3!$E$8:$F$8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0</c:v>
                      </c:pt>
                      <c:pt idx="1">
                        <c:v>45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69F8-4FDC-9CED-04E494D22EB5}"/>
                  </c:ext>
                </c:extLst>
              </c15:ser>
            </c15:filteredBarSeries>
            <c15:filteredBar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Лист3!$D$9</c15:sqref>
                        </c15:formulaRef>
                      </c:ext>
                    </c:extLst>
                    <c:strCache>
                      <c:ptCount val="1"/>
                      <c:pt idx="0">
                        <c:v>Объем бюджетных средств, выделяемых на основе конкурсных механизмов некоммерческим организациям Тольятти в реальном выражении, %</c:v>
                      </c:pt>
                    </c:strCache>
                  </c:strRef>
                </c:tx>
                <c:spPr>
                  <a:solidFill>
                    <a:schemeClr val="accent2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8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Лист3!$E$1:$F$1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2017</c:v>
                      </c:pt>
                      <c:pt idx="1">
                        <c:v>2030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Лист3!$E$9:$F$9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100</c:v>
                      </c:pt>
                      <c:pt idx="1">
                        <c:v>230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69F8-4FDC-9CED-04E494D22EB5}"/>
                  </c:ext>
                </c:extLst>
              </c15:ser>
            </c15:filteredBarSeries>
            <c15:filteredBar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Лист3!$D$11</c15:sqref>
                        </c15:formulaRef>
                      </c:ext>
                    </c:extLst>
                    <c:strCache>
                      <c:ptCount val="1"/>
                      <c:pt idx="0">
                        <c:v>Число парков культуры и отдыха (городских садов), ед.</c:v>
                      </c:pt>
                    </c:strCache>
                  </c:strRef>
                </c:tx>
                <c:spPr>
                  <a:solidFill>
                    <a:schemeClr val="accent4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8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Лист3!$E$1:$F$1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2017</c:v>
                      </c:pt>
                      <c:pt idx="1">
                        <c:v>2030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Лист3!$E$11:$F$11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1">
                        <c:v>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69F8-4FDC-9CED-04E494D22EB5}"/>
                  </c:ext>
                </c:extLst>
              </c15:ser>
            </c15:filteredBarSeries>
            <c15:filteredBarSeries>
              <c15:ser>
                <c:idx val="1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Лист3!$D$12</c15:sqref>
                        </c15:formulaRef>
                      </c:ext>
                    </c:extLst>
                    <c:strCache>
                      <c:ptCount val="1"/>
                      <c:pt idx="0">
                        <c:v>Индекс производства по обрабатывающей промышленности (раздел C), в процентах к предыдущему году</c:v>
                      </c:pt>
                    </c:strCache>
                  </c:strRef>
                </c:tx>
                <c:spPr>
                  <a:solidFill>
                    <a:schemeClr val="accent5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8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Лист3!$E$1:$F$1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2017</c:v>
                      </c:pt>
                      <c:pt idx="1">
                        <c:v>2030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Лист3!$E$12:$F$12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107.5</c:v>
                      </c:pt>
                      <c:pt idx="1">
                        <c:v>103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69F8-4FDC-9CED-04E494D22EB5}"/>
                  </c:ext>
                </c:extLst>
              </c15:ser>
            </c15:filteredBarSeries>
            <c15:filteredBarSeries>
              <c15:ser>
                <c:idx val="11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Лист3!$D$13</c15:sqref>
                        </c15:formulaRef>
                      </c:ext>
                    </c:extLst>
                    <c:strCache>
                      <c:ptCount val="1"/>
                      <c:pt idx="0">
                        <c:v>Количество субъектов малого и среднего предпринимательства, тыс. ед.</c:v>
                      </c:pt>
                    </c:strCache>
                  </c:strRef>
                </c:tx>
                <c:spPr>
                  <a:solidFill>
                    <a:schemeClr val="accent6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8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Лист3!$E$1:$F$1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2017</c:v>
                      </c:pt>
                      <c:pt idx="1">
                        <c:v>2030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Лист3!$E$13:$F$13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26.5</c:v>
                      </c:pt>
                      <c:pt idx="1">
                        <c:v>38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69F8-4FDC-9CED-04E494D22EB5}"/>
                  </c:ext>
                </c:extLst>
              </c15:ser>
            </c15:filteredBarSeries>
            <c15:filteredBarSeries>
              <c15:ser>
                <c:idx val="12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Лист3!$D$14</c15:sqref>
                        </c15:formulaRef>
                      </c:ext>
                    </c:extLst>
                    <c:strCache>
                      <c:ptCount val="1"/>
                      <c:pt idx="0">
                        <c:v>Количество торговых мест на розничных  рынках, включая сельскохозяйственные (на 1 января), ед.</c:v>
                      </c:pt>
                    </c:strCache>
                  </c:strRef>
                </c:tx>
                <c:spPr>
                  <a:solidFill>
                    <a:schemeClr val="accent1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8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Лист3!$E$1:$F$1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2017</c:v>
                      </c:pt>
                      <c:pt idx="1">
                        <c:v>2030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Лист3!$E$14:$F$14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1870</c:v>
                      </c:pt>
                      <c:pt idx="1">
                        <c:v>2000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69F8-4FDC-9CED-04E494D22EB5}"/>
                  </c:ext>
                </c:extLst>
              </c15:ser>
            </c15:filteredBarSeries>
            <c15:filteredBarSeries>
              <c15:ser>
                <c:idx val="13"/>
                <c:order val="1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Лист3!$D$15</c15:sqref>
                        </c15:formulaRef>
                      </c:ext>
                    </c:extLst>
                    <c:strCache>
                      <c:ptCount val="1"/>
                      <c:pt idx="0">
                        <c:v>Объем инвестиций в основной капитал организаций за счет всех источников финансирования (в ценах соответствующих лет) - всего, млн. руб.</c:v>
                      </c:pt>
                    </c:strCache>
                  </c:strRef>
                </c:tx>
                <c:spPr>
                  <a:solidFill>
                    <a:schemeClr val="accent2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8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Лист3!$E$1:$F$1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2017</c:v>
                      </c:pt>
                      <c:pt idx="1">
                        <c:v>2030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Лист3!$E$15:$F$15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 formatCode="#,##0.00">
                        <c:v>23918.5</c:v>
                      </c:pt>
                      <c:pt idx="1">
                        <c:v>85000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D-69F8-4FDC-9CED-04E494D22EB5}"/>
                  </c:ext>
                </c:extLst>
              </c15:ser>
            </c15:filteredBarSeries>
            <c15:filteredBarSeries>
              <c15:ser>
                <c:idx val="14"/>
                <c:order val="1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Лист3!$D$16</c15:sqref>
                        </c15:formulaRef>
                      </c:ext>
                    </c:extLst>
                    <c:strCache>
                      <c:ptCount val="1"/>
                      <c:pt idx="0">
                        <c:v>Уровень производительности труда относительно 2017 года, %</c:v>
                      </c:pt>
                    </c:strCache>
                  </c:strRef>
                </c:tx>
                <c:spPr>
                  <a:solidFill>
                    <a:schemeClr val="accent3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8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Лист3!$E$1:$F$1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2017</c:v>
                      </c:pt>
                      <c:pt idx="1">
                        <c:v>2030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Лист3!$E$16:$F$16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100</c:v>
                      </c:pt>
                      <c:pt idx="1">
                        <c:v>130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E-69F8-4FDC-9CED-04E494D22EB5}"/>
                  </c:ext>
                </c:extLst>
              </c15:ser>
            </c15:filteredBarSeries>
            <c15:filteredBarSeries>
              <c15:ser>
                <c:idx val="15"/>
                <c:order val="1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Лист3!$D$17</c15:sqref>
                        </c15:formulaRef>
                      </c:ext>
                    </c:extLst>
                    <c:strCache>
                      <c:ptCount val="1"/>
                      <c:pt idx="0">
                        <c:v>Удельный вес организаций, осуществлявших технологические, организационные, маркетинговые инновации в отчетном году, в общем числе обследованных организаций, %</c:v>
                      </c:pt>
                    </c:strCache>
                  </c:strRef>
                </c:tx>
                <c:spPr>
                  <a:solidFill>
                    <a:schemeClr val="accent4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8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Лист3!$E$1:$F$1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2017</c:v>
                      </c:pt>
                      <c:pt idx="1">
                        <c:v>2030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Лист3!$E$17:$F$17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4.3</c:v>
                      </c:pt>
                      <c:pt idx="1">
                        <c:v>15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F-69F8-4FDC-9CED-04E494D22EB5}"/>
                  </c:ext>
                </c:extLst>
              </c15:ser>
            </c15:filteredBarSeries>
            <c15:filteredBarSeries>
              <c15:ser>
                <c:idx val="16"/>
                <c:order val="1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Лист3!$D$18</c15:sqref>
                        </c15:formulaRef>
                      </c:ext>
                    </c:extLst>
                    <c:strCache>
                      <c:ptCount val="1"/>
                      <c:pt idx="0">
                        <c:v>Количество национальных проектов с участием городского округа Тольятти, шт.</c:v>
                      </c:pt>
                    </c:strCache>
                  </c:strRef>
                </c:tx>
                <c:spPr>
                  <a:solidFill>
                    <a:schemeClr val="accent5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8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Лист3!$E$1:$F$1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2017</c:v>
                      </c:pt>
                      <c:pt idx="1">
                        <c:v>2030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Лист3!$E$18:$F$18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0</c:v>
                      </c:pt>
                      <c:pt idx="1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0-69F8-4FDC-9CED-04E494D22EB5}"/>
                  </c:ext>
                </c:extLst>
              </c15:ser>
            </c15:filteredBarSeries>
            <c15:filteredBarSeries>
              <c15:ser>
                <c:idx val="17"/>
                <c:order val="1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Лист3!$D$19</c15:sqref>
                        </c15:formulaRef>
                      </c:ext>
                    </c:extLst>
                    <c:strCache>
                      <c:ptCount val="1"/>
                      <c:pt idx="0">
                        <c:v>Пассажирооборот  транспорта общего пользования , млн. пассажиро-километров</c:v>
                      </c:pt>
                    </c:strCache>
                  </c:strRef>
                </c:tx>
                <c:spPr>
                  <a:solidFill>
                    <a:schemeClr val="accent6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8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Лист3!$E$1:$F$1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2017</c:v>
                      </c:pt>
                      <c:pt idx="1">
                        <c:v>2030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Лист3!$E$19:$F$19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1073.5999999999999</c:v>
                      </c:pt>
                      <c:pt idx="1">
                        <c:v>2000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1-69F8-4FDC-9CED-04E494D22EB5}"/>
                  </c:ext>
                </c:extLst>
              </c15:ser>
            </c15:filteredBarSeries>
            <c15:filteredBarSeries>
              <c15:ser>
                <c:idx val="18"/>
                <c:order val="1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Лист3!$D$20</c15:sqref>
                        </c15:formulaRef>
                      </c:ext>
                    </c:extLst>
                    <c:strCache>
                      <c:ptCount val="1"/>
                      <c:pt idx="0">
                        <c:v>Протяженность велодорожек, отвечающих современных требованиям безопасности, км</c:v>
                      </c:pt>
                    </c:strCache>
                  </c:strRef>
                </c:tx>
                <c:spPr>
                  <a:solidFill>
                    <a:schemeClr val="accent1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8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Лист3!$E$1:$F$1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2017</c:v>
                      </c:pt>
                      <c:pt idx="1">
                        <c:v>2030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Лист3!$E$20:$F$20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0</c:v>
                      </c:pt>
                      <c:pt idx="1">
                        <c:v>90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2-69F8-4FDC-9CED-04E494D22EB5}"/>
                  </c:ext>
                </c:extLst>
              </c15:ser>
            </c15:filteredBarSeries>
            <c15:filteredBarSeries>
              <c15:ser>
                <c:idx val="19"/>
                <c:order val="1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Лист3!$D$21</c15:sqref>
                        </c15:formulaRef>
                      </c:ext>
                    </c:extLst>
                    <c:strCache>
                      <c:ptCount val="1"/>
                      <c:pt idx="0">
                        <c:v>Протяженность выделенных полос для общественного транспорта, км</c:v>
                      </c:pt>
                    </c:strCache>
                  </c:strRef>
                </c:tx>
                <c:spPr>
                  <a:solidFill>
                    <a:schemeClr val="accent2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8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Лист3!$E$1:$F$1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2017</c:v>
                      </c:pt>
                      <c:pt idx="1">
                        <c:v>2030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Лист3!$E$21:$F$21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1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3-69F8-4FDC-9CED-04E494D22EB5}"/>
                  </c:ext>
                </c:extLst>
              </c15:ser>
            </c15:filteredBarSeries>
            <c15:filteredBarSeries>
              <c15:ser>
                <c:idx val="20"/>
                <c:order val="2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Лист3!$D$22</c15:sqref>
                        </c15:formulaRef>
                      </c:ext>
                    </c:extLst>
                    <c:strCache>
                      <c:ptCount val="1"/>
                      <c:pt idx="0">
                        <c:v>Число погибших в дорожно-транспортных происшествиях, чел.</c:v>
                      </c:pt>
                    </c:strCache>
                  </c:strRef>
                </c:tx>
                <c:spPr>
                  <a:solidFill>
                    <a:schemeClr val="accent3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8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Лист3!$E$1:$F$1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2017</c:v>
                      </c:pt>
                      <c:pt idx="1">
                        <c:v>2030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Лист3!$E$22:$F$22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34</c:v>
                      </c:pt>
                      <c:pt idx="1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4-69F8-4FDC-9CED-04E494D22EB5}"/>
                  </c:ext>
                </c:extLst>
              </c15:ser>
            </c15:filteredBarSeries>
          </c:ext>
        </c:extLst>
      </c:barChart>
      <c:catAx>
        <c:axId val="611530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11370112"/>
        <c:crosses val="autoZero"/>
        <c:auto val="1"/>
        <c:lblAlgn val="ctr"/>
        <c:lblOffset val="100"/>
        <c:noMultiLvlLbl val="0"/>
      </c:catAx>
      <c:valAx>
        <c:axId val="61137011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6115307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9"/>
          <c:order val="9"/>
          <c:tx>
            <c:strRef>
              <c:f>Лист3!$D$11</c:f>
              <c:strCache>
                <c:ptCount val="1"/>
                <c:pt idx="0">
                  <c:v>Число парков культуры и отдыха (городских садов), ед.</c:v>
                </c:pt>
              </c:strCache>
              <c:extLst xmlns:c15="http://schemas.microsoft.com/office/drawing/2012/chart"/>
            </c:strRef>
          </c:tx>
          <c:spPr>
            <a:solidFill>
              <a:srgbClr val="00999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Лист3!$E$1:$F$1</c:f>
              <c:numCache>
                <c:formatCode>General</c:formatCode>
                <c:ptCount val="2"/>
                <c:pt idx="0">
                  <c:v>2017</c:v>
                </c:pt>
                <c:pt idx="1">
                  <c:v>2030</c:v>
                </c:pt>
              </c:numCache>
              <c:extLst xmlns:c15="http://schemas.microsoft.com/office/drawing/2012/chart"/>
            </c:numRef>
          </c:cat>
          <c:val>
            <c:numRef>
              <c:f>Лист3!$E$11:$F$11</c:f>
              <c:numCache>
                <c:formatCode>General</c:formatCode>
                <c:ptCount val="2"/>
                <c:pt idx="1">
                  <c:v>9</c:v>
                </c:pt>
              </c:numCache>
              <c:extLst xmlns:c15="http://schemas.microsoft.com/office/drawing/2012/chart"/>
            </c:numRef>
          </c:val>
          <c:extLst>
            <c:ext xmlns:c16="http://schemas.microsoft.com/office/drawing/2014/chart" uri="{C3380CC4-5D6E-409C-BE32-E72D297353CC}">
              <c16:uniqueId val="{00000000-2A35-4FB2-BFF9-8B347A33959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3"/>
        <c:overlap val="-27"/>
        <c:axId val="647849984"/>
        <c:axId val="611372416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Лист3!$D$2</c15:sqref>
                        </c15:formulaRef>
                      </c:ext>
                    </c:extLst>
                    <c:strCache>
                      <c:ptCount val="1"/>
                      <c:pt idx="0">
                        <c:v>Выброшено в атмосферу загрязняющих веществ, отходящих от стационарных источников – всего, тыс.тонн</c:v>
                      </c:pt>
                    </c:strCache>
                  </c:strRef>
                </c:tx>
                <c:spPr>
                  <a:solidFill>
                    <a:srgbClr val="68C1B9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200" b="0" i="0" u="none" strike="noStrike" kern="1200" baseline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>
                      <c:ext uri="{02D57815-91ED-43cb-92C2-25804820EDAC}">
                        <c15:formulaRef>
                          <c15:sqref>Лист3!$E$1:$F$1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2017</c:v>
                      </c:pt>
                      <c:pt idx="1">
                        <c:v>2030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Лист3!$E$2:$F$2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31.5</c:v>
                      </c:pt>
                      <c:pt idx="1">
                        <c:v>25.9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2A35-4FB2-BFF9-8B347A33959F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Лист3!$D$3</c15:sqref>
                        </c15:formulaRef>
                      </c:ext>
                    </c:extLst>
                    <c:strCache>
                      <c:ptCount val="1"/>
                      <c:pt idx="0">
                        <c:v>Число выявленных несанкционированных свалок в границах города в отчетном периоде по отношению к числу несанкционированных свалок в границах города, выявленных на 1 января 2018 г., %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8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Лист3!$E$1:$F$1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2017</c:v>
                      </c:pt>
                      <c:pt idx="1">
                        <c:v>2030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Лист3!$E$3:$F$3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0</c:v>
                      </c:pt>
                      <c:pt idx="1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2A35-4FB2-BFF9-8B347A33959F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Лист3!$D$4</c15:sqref>
                        </c15:formulaRef>
                      </c:ext>
                    </c:extLst>
                    <c:strCache>
                      <c:ptCount val="1"/>
                      <c:pt idx="0">
                        <c:v>Обеспеченность дошкольными образовательными учреждениями для детей в возрасте до 3-х лет, %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8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Лист3!$E$1:$F$1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2017</c:v>
                      </c:pt>
                      <c:pt idx="1">
                        <c:v>2030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Лист3!$E$4:$F$4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1">
                        <c:v>100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2A35-4FB2-BFF9-8B347A33959F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Лист3!$D$5</c15:sqref>
                        </c15:formulaRef>
                      </c:ext>
                    </c:extLst>
                    <c:strCache>
                      <c:ptCount val="1"/>
                      <c:pt idx="0">
                        <c:v>Охват дополнительным образованием детей в возрасте от 5 до 18 лет, %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8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Лист3!$E$1:$F$1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2017</c:v>
                      </c:pt>
                      <c:pt idx="1">
                        <c:v>2030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Лист3!$E$5:$F$5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80.7</c:v>
                      </c:pt>
                      <c:pt idx="1">
                        <c:v>89.6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2A35-4FB2-BFF9-8B347A33959F}"/>
                  </c:ext>
                </c:extLst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Лист3!$D$6</c15:sqref>
                        </c15:formulaRef>
                      </c:ext>
                    </c:extLst>
                    <c:strCache>
                      <c:ptCount val="1"/>
                      <c:pt idx="0">
                        <c:v>Доля населения, систематически занимающегося физической культурой и спортом, %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8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Лист3!$E$1:$F$1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2017</c:v>
                      </c:pt>
                      <c:pt idx="1">
                        <c:v>2030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Лист3!$E$6:$F$6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35.4</c:v>
                      </c:pt>
                      <c:pt idx="1">
                        <c:v>53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2A35-4FB2-BFF9-8B347A33959F}"/>
                  </c:ext>
                </c:extLst>
              </c15:ser>
            </c15:filteredBarSeries>
            <c15:filteredB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Лист3!$D$7</c15:sqref>
                        </c15:formulaRef>
                      </c:ext>
                    </c:extLst>
                    <c:strCache>
                      <c:ptCount val="1"/>
                      <c:pt idx="0">
                        <c:v>Доля численности приведенного контингента студентов в вузах и филиалах вузов Тольятти по отраслям наук математика и естественные науки, инженерное дело и технологии в численности приведенного контингента студентов Тольятти, %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8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Лист3!$E$1:$F$1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2017</c:v>
                      </c:pt>
                      <c:pt idx="1">
                        <c:v>2030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Лист3!$E$7:$F$7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41.1</c:v>
                      </c:pt>
                      <c:pt idx="1">
                        <c:v>50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2A35-4FB2-BFF9-8B347A33959F}"/>
                  </c:ext>
                </c:extLst>
              </c15:ser>
            </c15:filteredBarSeries>
            <c15:filteredBar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Лист3!$D$8</c15:sqref>
                        </c15:formulaRef>
                      </c:ext>
                    </c:extLst>
                    <c:strCache>
                      <c:ptCount val="1"/>
                      <c:pt idx="0">
                        <c:v>Численность врачей на 10 000 человек населения, чел.</c:v>
                      </c:pt>
                    </c:strCache>
                  </c:strRef>
                </c:tx>
                <c:spPr>
                  <a:solidFill>
                    <a:schemeClr val="accent1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8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Лист3!$E$1:$F$1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2017</c:v>
                      </c:pt>
                      <c:pt idx="1">
                        <c:v>2030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Лист3!$E$8:$F$8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0</c:v>
                      </c:pt>
                      <c:pt idx="1">
                        <c:v>45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2A35-4FB2-BFF9-8B347A33959F}"/>
                  </c:ext>
                </c:extLst>
              </c15:ser>
            </c15:filteredBarSeries>
            <c15:filteredBar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Лист3!$D$9</c15:sqref>
                        </c15:formulaRef>
                      </c:ext>
                    </c:extLst>
                    <c:strCache>
                      <c:ptCount val="1"/>
                      <c:pt idx="0">
                        <c:v>Объем бюджетных средств, выделяемых на основе конкурсных механизмов некоммерческим организациям Тольятти в реальном выражении, %</c:v>
                      </c:pt>
                    </c:strCache>
                  </c:strRef>
                </c:tx>
                <c:spPr>
                  <a:solidFill>
                    <a:schemeClr val="accent2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8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Лист3!$E$1:$F$1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2017</c:v>
                      </c:pt>
                      <c:pt idx="1">
                        <c:v>2030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Лист3!$E$9:$F$9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100</c:v>
                      </c:pt>
                      <c:pt idx="1">
                        <c:v>230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2A35-4FB2-BFF9-8B347A33959F}"/>
                  </c:ext>
                </c:extLst>
              </c15:ser>
            </c15:filteredBarSeries>
            <c15:filteredBar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Лист3!$D$10</c15:sqref>
                        </c15:formulaRef>
                      </c:ext>
                    </c:extLst>
                    <c:strCache>
                      <c:ptCount val="1"/>
                      <c:pt idx="0">
                        <c:v>Ввод в эксплуатацию жилых домов за счет всех источников финансирования (квартир), тыс.кв.м общей площади </c:v>
                      </c:pt>
                    </c:strCache>
                  </c:strRef>
                </c:tx>
                <c:spPr>
                  <a:solidFill>
                    <a:schemeClr val="accent3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8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Лист3!$E$1:$F$1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2017</c:v>
                      </c:pt>
                      <c:pt idx="1">
                        <c:v>2030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Лист3!$E$10:$F$10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101.7</c:v>
                      </c:pt>
                      <c:pt idx="1">
                        <c:v>400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2A35-4FB2-BFF9-8B347A33959F}"/>
                  </c:ext>
                </c:extLst>
              </c15:ser>
            </c15:filteredBarSeries>
            <c15:filteredBarSeries>
              <c15:ser>
                <c:idx val="1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Лист3!$D$12</c15:sqref>
                        </c15:formulaRef>
                      </c:ext>
                    </c:extLst>
                    <c:strCache>
                      <c:ptCount val="1"/>
                      <c:pt idx="0">
                        <c:v>Индекс производства по обрабатывающей промышленности (раздел C), в процентах к предыдущему году</c:v>
                      </c:pt>
                    </c:strCache>
                  </c:strRef>
                </c:tx>
                <c:spPr>
                  <a:solidFill>
                    <a:schemeClr val="accent5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8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Лист3!$E$1:$F$1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2017</c:v>
                      </c:pt>
                      <c:pt idx="1">
                        <c:v>2030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Лист3!$E$12:$F$12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107.5</c:v>
                      </c:pt>
                      <c:pt idx="1">
                        <c:v>103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2A35-4FB2-BFF9-8B347A33959F}"/>
                  </c:ext>
                </c:extLst>
              </c15:ser>
            </c15:filteredBarSeries>
            <c15:filteredBarSeries>
              <c15:ser>
                <c:idx val="11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Лист3!$D$13</c15:sqref>
                        </c15:formulaRef>
                      </c:ext>
                    </c:extLst>
                    <c:strCache>
                      <c:ptCount val="1"/>
                      <c:pt idx="0">
                        <c:v>Количество субъектов малого и среднего предпринимательства, тыс. ед.</c:v>
                      </c:pt>
                    </c:strCache>
                  </c:strRef>
                </c:tx>
                <c:spPr>
                  <a:solidFill>
                    <a:schemeClr val="accent6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8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Лист3!$E$1:$F$1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2017</c:v>
                      </c:pt>
                      <c:pt idx="1">
                        <c:v>2030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Лист3!$E$13:$F$13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26.5</c:v>
                      </c:pt>
                      <c:pt idx="1">
                        <c:v>38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2A35-4FB2-BFF9-8B347A33959F}"/>
                  </c:ext>
                </c:extLst>
              </c15:ser>
            </c15:filteredBarSeries>
            <c15:filteredBarSeries>
              <c15:ser>
                <c:idx val="12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Лист3!$D$14</c15:sqref>
                        </c15:formulaRef>
                      </c:ext>
                    </c:extLst>
                    <c:strCache>
                      <c:ptCount val="1"/>
                      <c:pt idx="0">
                        <c:v>Количество торговых мест на розничных  рынках, включая сельскохозяйственные (на 1 января), ед.</c:v>
                      </c:pt>
                    </c:strCache>
                  </c:strRef>
                </c:tx>
                <c:spPr>
                  <a:solidFill>
                    <a:schemeClr val="accent1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8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Лист3!$E$1:$F$1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2017</c:v>
                      </c:pt>
                      <c:pt idx="1">
                        <c:v>2030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Лист3!$E$14:$F$14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1870</c:v>
                      </c:pt>
                      <c:pt idx="1">
                        <c:v>2000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2A35-4FB2-BFF9-8B347A33959F}"/>
                  </c:ext>
                </c:extLst>
              </c15:ser>
            </c15:filteredBarSeries>
            <c15:filteredBarSeries>
              <c15:ser>
                <c:idx val="13"/>
                <c:order val="1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Лист3!$D$15</c15:sqref>
                        </c15:formulaRef>
                      </c:ext>
                    </c:extLst>
                    <c:strCache>
                      <c:ptCount val="1"/>
                      <c:pt idx="0">
                        <c:v>Объем инвестиций в основной капитал организаций за счет всех источников финансирования (в ценах соответствующих лет) - всего, млн. руб.</c:v>
                      </c:pt>
                    </c:strCache>
                  </c:strRef>
                </c:tx>
                <c:spPr>
                  <a:solidFill>
                    <a:schemeClr val="accent2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8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Лист3!$E$1:$F$1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2017</c:v>
                      </c:pt>
                      <c:pt idx="1">
                        <c:v>2030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Лист3!$E$15:$F$15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 formatCode="#,##0.00">
                        <c:v>23918.5</c:v>
                      </c:pt>
                      <c:pt idx="1">
                        <c:v>85000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D-2A35-4FB2-BFF9-8B347A33959F}"/>
                  </c:ext>
                </c:extLst>
              </c15:ser>
            </c15:filteredBarSeries>
            <c15:filteredBarSeries>
              <c15:ser>
                <c:idx val="14"/>
                <c:order val="1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Лист3!$D$16</c15:sqref>
                        </c15:formulaRef>
                      </c:ext>
                    </c:extLst>
                    <c:strCache>
                      <c:ptCount val="1"/>
                      <c:pt idx="0">
                        <c:v>Уровень производительности труда относительно 2017 года, %</c:v>
                      </c:pt>
                    </c:strCache>
                  </c:strRef>
                </c:tx>
                <c:spPr>
                  <a:solidFill>
                    <a:schemeClr val="accent3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8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Лист3!$E$1:$F$1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2017</c:v>
                      </c:pt>
                      <c:pt idx="1">
                        <c:v>2030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Лист3!$E$16:$F$16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100</c:v>
                      </c:pt>
                      <c:pt idx="1">
                        <c:v>130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E-2A35-4FB2-BFF9-8B347A33959F}"/>
                  </c:ext>
                </c:extLst>
              </c15:ser>
            </c15:filteredBarSeries>
            <c15:filteredBarSeries>
              <c15:ser>
                <c:idx val="15"/>
                <c:order val="1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Лист3!$D$17</c15:sqref>
                        </c15:formulaRef>
                      </c:ext>
                    </c:extLst>
                    <c:strCache>
                      <c:ptCount val="1"/>
                      <c:pt idx="0">
                        <c:v>Удельный вес организаций, осуществлявших технологические, организационные, маркетинговые инновации в отчетном году, в общем числе обследованных организаций, %</c:v>
                      </c:pt>
                    </c:strCache>
                  </c:strRef>
                </c:tx>
                <c:spPr>
                  <a:solidFill>
                    <a:schemeClr val="accent4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8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Лист3!$E$1:$F$1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2017</c:v>
                      </c:pt>
                      <c:pt idx="1">
                        <c:v>2030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Лист3!$E$17:$F$17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4.3</c:v>
                      </c:pt>
                      <c:pt idx="1">
                        <c:v>15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F-2A35-4FB2-BFF9-8B347A33959F}"/>
                  </c:ext>
                </c:extLst>
              </c15:ser>
            </c15:filteredBarSeries>
            <c15:filteredBarSeries>
              <c15:ser>
                <c:idx val="16"/>
                <c:order val="1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Лист3!$D$18</c15:sqref>
                        </c15:formulaRef>
                      </c:ext>
                    </c:extLst>
                    <c:strCache>
                      <c:ptCount val="1"/>
                      <c:pt idx="0">
                        <c:v>Количество национальных проектов с участием городского округа Тольятти, шт.</c:v>
                      </c:pt>
                    </c:strCache>
                  </c:strRef>
                </c:tx>
                <c:spPr>
                  <a:solidFill>
                    <a:schemeClr val="accent5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8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Лист3!$E$1:$F$1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2017</c:v>
                      </c:pt>
                      <c:pt idx="1">
                        <c:v>2030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Лист3!$E$18:$F$18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0</c:v>
                      </c:pt>
                      <c:pt idx="1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0-2A35-4FB2-BFF9-8B347A33959F}"/>
                  </c:ext>
                </c:extLst>
              </c15:ser>
            </c15:filteredBarSeries>
            <c15:filteredBarSeries>
              <c15:ser>
                <c:idx val="17"/>
                <c:order val="1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Лист3!$D$19</c15:sqref>
                        </c15:formulaRef>
                      </c:ext>
                    </c:extLst>
                    <c:strCache>
                      <c:ptCount val="1"/>
                      <c:pt idx="0">
                        <c:v>Пассажирооборот  транспорта общего пользования , млн. пассажиро-километров</c:v>
                      </c:pt>
                    </c:strCache>
                  </c:strRef>
                </c:tx>
                <c:spPr>
                  <a:solidFill>
                    <a:schemeClr val="accent6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8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Лист3!$E$1:$F$1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2017</c:v>
                      </c:pt>
                      <c:pt idx="1">
                        <c:v>2030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Лист3!$E$19:$F$19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1073.5999999999999</c:v>
                      </c:pt>
                      <c:pt idx="1">
                        <c:v>2000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1-2A35-4FB2-BFF9-8B347A33959F}"/>
                  </c:ext>
                </c:extLst>
              </c15:ser>
            </c15:filteredBarSeries>
            <c15:filteredBarSeries>
              <c15:ser>
                <c:idx val="18"/>
                <c:order val="1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Лист3!$D$20</c15:sqref>
                        </c15:formulaRef>
                      </c:ext>
                    </c:extLst>
                    <c:strCache>
                      <c:ptCount val="1"/>
                      <c:pt idx="0">
                        <c:v>Протяженность велодорожек, отвечающих современных требованиям безопасности, км</c:v>
                      </c:pt>
                    </c:strCache>
                  </c:strRef>
                </c:tx>
                <c:spPr>
                  <a:solidFill>
                    <a:schemeClr val="accent1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8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Лист3!$E$1:$F$1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2017</c:v>
                      </c:pt>
                      <c:pt idx="1">
                        <c:v>2030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Лист3!$E$20:$F$20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0</c:v>
                      </c:pt>
                      <c:pt idx="1">
                        <c:v>90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2-2A35-4FB2-BFF9-8B347A33959F}"/>
                  </c:ext>
                </c:extLst>
              </c15:ser>
            </c15:filteredBarSeries>
            <c15:filteredBarSeries>
              <c15:ser>
                <c:idx val="19"/>
                <c:order val="1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Лист3!$D$21</c15:sqref>
                        </c15:formulaRef>
                      </c:ext>
                    </c:extLst>
                    <c:strCache>
                      <c:ptCount val="1"/>
                      <c:pt idx="0">
                        <c:v>Протяженность выделенных полос для общественного транспорта, км</c:v>
                      </c:pt>
                    </c:strCache>
                  </c:strRef>
                </c:tx>
                <c:spPr>
                  <a:solidFill>
                    <a:schemeClr val="accent2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8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Лист3!$E$1:$F$1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2017</c:v>
                      </c:pt>
                      <c:pt idx="1">
                        <c:v>2030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Лист3!$E$21:$F$21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1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3-2A35-4FB2-BFF9-8B347A33959F}"/>
                  </c:ext>
                </c:extLst>
              </c15:ser>
            </c15:filteredBarSeries>
            <c15:filteredBarSeries>
              <c15:ser>
                <c:idx val="20"/>
                <c:order val="2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Лист3!$D$22</c15:sqref>
                        </c15:formulaRef>
                      </c:ext>
                    </c:extLst>
                    <c:strCache>
                      <c:ptCount val="1"/>
                      <c:pt idx="0">
                        <c:v>Число погибших в дорожно-транспортных происшествиях, чел.</c:v>
                      </c:pt>
                    </c:strCache>
                  </c:strRef>
                </c:tx>
                <c:spPr>
                  <a:solidFill>
                    <a:schemeClr val="accent3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8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Лист3!$E$1:$F$1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2017</c:v>
                      </c:pt>
                      <c:pt idx="1">
                        <c:v>2030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Лист3!$E$22:$F$22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34</c:v>
                      </c:pt>
                      <c:pt idx="1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4-2A35-4FB2-BFF9-8B347A33959F}"/>
                  </c:ext>
                </c:extLst>
              </c15:ser>
            </c15:filteredBarSeries>
          </c:ext>
        </c:extLst>
      </c:barChart>
      <c:catAx>
        <c:axId val="647849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11372416"/>
        <c:crosses val="autoZero"/>
        <c:auto val="1"/>
        <c:lblAlgn val="ctr"/>
        <c:lblOffset val="100"/>
        <c:noMultiLvlLbl val="0"/>
      </c:catAx>
      <c:valAx>
        <c:axId val="61137241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6478499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3"/>
          <c:order val="3"/>
          <c:tx>
            <c:strRef>
              <c:f>Лист3!$D$5</c:f>
              <c:strCache>
                <c:ptCount val="1"/>
                <c:pt idx="0">
                  <c:v>Охват дополнительным образованием детей в возрасте от 5 до 18 лет, %</c:v>
                </c:pt>
              </c:strCache>
              <c:extLst xmlns:c15="http://schemas.microsoft.com/office/drawing/2012/chart"/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Лист3!$E$1:$F$1</c:f>
              <c:numCache>
                <c:formatCode>General</c:formatCode>
                <c:ptCount val="2"/>
                <c:pt idx="0">
                  <c:v>2017</c:v>
                </c:pt>
                <c:pt idx="1">
                  <c:v>2030</c:v>
                </c:pt>
              </c:numCache>
              <c:extLst xmlns:c15="http://schemas.microsoft.com/office/drawing/2012/chart"/>
            </c:numRef>
          </c:cat>
          <c:val>
            <c:numRef>
              <c:f>Лист3!$E$5:$F$5</c:f>
              <c:numCache>
                <c:formatCode>General</c:formatCode>
                <c:ptCount val="2"/>
                <c:pt idx="0">
                  <c:v>80.7</c:v>
                </c:pt>
                <c:pt idx="1">
                  <c:v>89.6</c:v>
                </c:pt>
              </c:numCache>
              <c:extLst xmlns:c15="http://schemas.microsoft.com/office/drawing/2012/chart"/>
            </c:numRef>
          </c:val>
          <c:extLst>
            <c:ext xmlns:c16="http://schemas.microsoft.com/office/drawing/2014/chart" uri="{C3380CC4-5D6E-409C-BE32-E72D297353CC}">
              <c16:uniqueId val="{00000000-DF69-4EA9-B88A-58A81367B0A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3"/>
        <c:overlap val="-27"/>
        <c:axId val="612010496"/>
        <c:axId val="611375296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Лист3!$D$2</c15:sqref>
                        </c15:formulaRef>
                      </c:ext>
                    </c:extLst>
                    <c:strCache>
                      <c:ptCount val="1"/>
                      <c:pt idx="0">
                        <c:v>Выброшено в атмосферу загрязняющих веществ, отходящих от стационарных источников – всего, тыс.тонн</c:v>
                      </c:pt>
                    </c:strCache>
                  </c:strRef>
                </c:tx>
                <c:spPr>
                  <a:solidFill>
                    <a:srgbClr val="68C1B9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200" b="0" i="0" u="none" strike="noStrike" kern="1200" baseline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>
                      <c:ext uri="{02D57815-91ED-43cb-92C2-25804820EDAC}">
                        <c15:formulaRef>
                          <c15:sqref>Лист3!$E$1:$F$1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2017</c:v>
                      </c:pt>
                      <c:pt idx="1">
                        <c:v>2030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Лист3!$E$2:$F$2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31.5</c:v>
                      </c:pt>
                      <c:pt idx="1">
                        <c:v>25.9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DF69-4EA9-B88A-58A81367B0A8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Лист3!$D$3</c15:sqref>
                        </c15:formulaRef>
                      </c:ext>
                    </c:extLst>
                    <c:strCache>
                      <c:ptCount val="1"/>
                      <c:pt idx="0">
                        <c:v>Число выявленных несанкционированных свалок в границах города в отчетном периоде по отношению к числу несанкционированных свалок в границах города, выявленных на 1 января 2018 г., %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8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Лист3!$E$1:$F$1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2017</c:v>
                      </c:pt>
                      <c:pt idx="1">
                        <c:v>2030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Лист3!$E$3:$F$3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0</c:v>
                      </c:pt>
                      <c:pt idx="1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DF69-4EA9-B88A-58A81367B0A8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Лист3!$D$4</c15:sqref>
                        </c15:formulaRef>
                      </c:ext>
                    </c:extLst>
                    <c:strCache>
                      <c:ptCount val="1"/>
                      <c:pt idx="0">
                        <c:v>Обеспеченность дошкольными образовательными учреждениями для детей в возрасте до 3-х лет, %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8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Лист3!$E$1:$F$1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2017</c:v>
                      </c:pt>
                      <c:pt idx="1">
                        <c:v>2030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Лист3!$E$4:$F$4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1">
                        <c:v>100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DF69-4EA9-B88A-58A81367B0A8}"/>
                  </c:ext>
                </c:extLst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Лист3!$D$6</c15:sqref>
                        </c15:formulaRef>
                      </c:ext>
                    </c:extLst>
                    <c:strCache>
                      <c:ptCount val="1"/>
                      <c:pt idx="0">
                        <c:v>Доля населения, систематически занимающегося физической культурой и спортом, %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8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Лист3!$E$1:$F$1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2017</c:v>
                      </c:pt>
                      <c:pt idx="1">
                        <c:v>2030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Лист3!$E$6:$F$6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35.4</c:v>
                      </c:pt>
                      <c:pt idx="1">
                        <c:v>53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DF69-4EA9-B88A-58A81367B0A8}"/>
                  </c:ext>
                </c:extLst>
              </c15:ser>
            </c15:filteredBarSeries>
            <c15:filteredB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Лист3!$D$7</c15:sqref>
                        </c15:formulaRef>
                      </c:ext>
                    </c:extLst>
                    <c:strCache>
                      <c:ptCount val="1"/>
                      <c:pt idx="0">
                        <c:v>Доля численности приведенного контингента студентов в вузах и филиалах вузов Тольятти по отраслям наук математика и естественные науки, инженерное дело и технологии в численности приведенного контингента студентов Тольятти, %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8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Лист3!$E$1:$F$1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2017</c:v>
                      </c:pt>
                      <c:pt idx="1">
                        <c:v>2030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Лист3!$E$7:$F$7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41.1</c:v>
                      </c:pt>
                      <c:pt idx="1">
                        <c:v>50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DF69-4EA9-B88A-58A81367B0A8}"/>
                  </c:ext>
                </c:extLst>
              </c15:ser>
            </c15:filteredBarSeries>
            <c15:filteredBar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Лист3!$D$8</c15:sqref>
                        </c15:formulaRef>
                      </c:ext>
                    </c:extLst>
                    <c:strCache>
                      <c:ptCount val="1"/>
                      <c:pt idx="0">
                        <c:v>Численность врачей на 10 000 человек населения, чел.</c:v>
                      </c:pt>
                    </c:strCache>
                  </c:strRef>
                </c:tx>
                <c:spPr>
                  <a:solidFill>
                    <a:schemeClr val="accent1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8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Лист3!$E$1:$F$1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2017</c:v>
                      </c:pt>
                      <c:pt idx="1">
                        <c:v>2030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Лист3!$E$8:$F$8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0</c:v>
                      </c:pt>
                      <c:pt idx="1">
                        <c:v>45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DF69-4EA9-B88A-58A81367B0A8}"/>
                  </c:ext>
                </c:extLst>
              </c15:ser>
            </c15:filteredBarSeries>
            <c15:filteredBar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Лист3!$D$9</c15:sqref>
                        </c15:formulaRef>
                      </c:ext>
                    </c:extLst>
                    <c:strCache>
                      <c:ptCount val="1"/>
                      <c:pt idx="0">
                        <c:v>Объем бюджетных средств, выделяемых на основе конкурсных механизмов некоммерческим организациям Тольятти в реальном выражении, %</c:v>
                      </c:pt>
                    </c:strCache>
                  </c:strRef>
                </c:tx>
                <c:spPr>
                  <a:solidFill>
                    <a:schemeClr val="accent2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8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Лист3!$E$1:$F$1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2017</c:v>
                      </c:pt>
                      <c:pt idx="1">
                        <c:v>2030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Лист3!$E$9:$F$9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100</c:v>
                      </c:pt>
                      <c:pt idx="1">
                        <c:v>230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DF69-4EA9-B88A-58A81367B0A8}"/>
                  </c:ext>
                </c:extLst>
              </c15:ser>
            </c15:filteredBarSeries>
            <c15:filteredBar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Лист3!$D$10</c15:sqref>
                        </c15:formulaRef>
                      </c:ext>
                    </c:extLst>
                    <c:strCache>
                      <c:ptCount val="1"/>
                      <c:pt idx="0">
                        <c:v>Ввод в эксплуатацию жилых домов за счет всех источников финансирования (квартир), тыс.кв.м общей площади </c:v>
                      </c:pt>
                    </c:strCache>
                  </c:strRef>
                </c:tx>
                <c:spPr>
                  <a:solidFill>
                    <a:schemeClr val="accent3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8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Лист3!$E$1:$F$1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2017</c:v>
                      </c:pt>
                      <c:pt idx="1">
                        <c:v>2030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Лист3!$E$10:$F$10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101.7</c:v>
                      </c:pt>
                      <c:pt idx="1">
                        <c:v>400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DF69-4EA9-B88A-58A81367B0A8}"/>
                  </c:ext>
                </c:extLst>
              </c15:ser>
            </c15:filteredBarSeries>
            <c15:filteredBar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Лист3!$D$11</c15:sqref>
                        </c15:formulaRef>
                      </c:ext>
                    </c:extLst>
                    <c:strCache>
                      <c:ptCount val="1"/>
                      <c:pt idx="0">
                        <c:v>Число парков культуры и отдыха (городских садов), ед.</c:v>
                      </c:pt>
                    </c:strCache>
                  </c:strRef>
                </c:tx>
                <c:spPr>
                  <a:solidFill>
                    <a:schemeClr val="accent4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8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Лист3!$E$1:$F$1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2017</c:v>
                      </c:pt>
                      <c:pt idx="1">
                        <c:v>2030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Лист3!$E$11:$F$11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1">
                        <c:v>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DF69-4EA9-B88A-58A81367B0A8}"/>
                  </c:ext>
                </c:extLst>
              </c15:ser>
            </c15:filteredBarSeries>
            <c15:filteredBarSeries>
              <c15:ser>
                <c:idx val="1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Лист3!$D$12</c15:sqref>
                        </c15:formulaRef>
                      </c:ext>
                    </c:extLst>
                    <c:strCache>
                      <c:ptCount val="1"/>
                      <c:pt idx="0">
                        <c:v>Индекс производства по обрабатывающей промышленности (раздел C), в процентах к предыдущему году</c:v>
                      </c:pt>
                    </c:strCache>
                  </c:strRef>
                </c:tx>
                <c:spPr>
                  <a:solidFill>
                    <a:schemeClr val="accent5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8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Лист3!$E$1:$F$1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2017</c:v>
                      </c:pt>
                      <c:pt idx="1">
                        <c:v>2030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Лист3!$E$12:$F$12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107.5</c:v>
                      </c:pt>
                      <c:pt idx="1">
                        <c:v>103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DF69-4EA9-B88A-58A81367B0A8}"/>
                  </c:ext>
                </c:extLst>
              </c15:ser>
            </c15:filteredBarSeries>
            <c15:filteredBarSeries>
              <c15:ser>
                <c:idx val="11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Лист3!$D$13</c15:sqref>
                        </c15:formulaRef>
                      </c:ext>
                    </c:extLst>
                    <c:strCache>
                      <c:ptCount val="1"/>
                      <c:pt idx="0">
                        <c:v>Количество субъектов малого и среднего предпринимательства, тыс. ед.</c:v>
                      </c:pt>
                    </c:strCache>
                  </c:strRef>
                </c:tx>
                <c:spPr>
                  <a:solidFill>
                    <a:schemeClr val="accent6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8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Лист3!$E$1:$F$1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2017</c:v>
                      </c:pt>
                      <c:pt idx="1">
                        <c:v>2030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Лист3!$E$13:$F$13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26.5</c:v>
                      </c:pt>
                      <c:pt idx="1">
                        <c:v>38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DF69-4EA9-B88A-58A81367B0A8}"/>
                  </c:ext>
                </c:extLst>
              </c15:ser>
            </c15:filteredBarSeries>
            <c15:filteredBarSeries>
              <c15:ser>
                <c:idx val="12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Лист3!$D$14</c15:sqref>
                        </c15:formulaRef>
                      </c:ext>
                    </c:extLst>
                    <c:strCache>
                      <c:ptCount val="1"/>
                      <c:pt idx="0">
                        <c:v>Количество торговых мест на розничных  рынках, включая сельскохозяйственные (на 1 января), ед.</c:v>
                      </c:pt>
                    </c:strCache>
                  </c:strRef>
                </c:tx>
                <c:spPr>
                  <a:solidFill>
                    <a:schemeClr val="accent1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8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Лист3!$E$1:$F$1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2017</c:v>
                      </c:pt>
                      <c:pt idx="1">
                        <c:v>2030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Лист3!$E$14:$F$14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1870</c:v>
                      </c:pt>
                      <c:pt idx="1">
                        <c:v>2000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DF69-4EA9-B88A-58A81367B0A8}"/>
                  </c:ext>
                </c:extLst>
              </c15:ser>
            </c15:filteredBarSeries>
            <c15:filteredBarSeries>
              <c15:ser>
                <c:idx val="13"/>
                <c:order val="1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Лист3!$D$15</c15:sqref>
                        </c15:formulaRef>
                      </c:ext>
                    </c:extLst>
                    <c:strCache>
                      <c:ptCount val="1"/>
                      <c:pt idx="0">
                        <c:v>Объем инвестиций в основной капитал организаций за счет всех источников финансирования (в ценах соответствующих лет) - всего, млн. руб.</c:v>
                      </c:pt>
                    </c:strCache>
                  </c:strRef>
                </c:tx>
                <c:spPr>
                  <a:solidFill>
                    <a:schemeClr val="accent2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8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Лист3!$E$1:$F$1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2017</c:v>
                      </c:pt>
                      <c:pt idx="1">
                        <c:v>2030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Лист3!$E$15:$F$15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 formatCode="#,##0.00">
                        <c:v>23918.5</c:v>
                      </c:pt>
                      <c:pt idx="1">
                        <c:v>85000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D-DF69-4EA9-B88A-58A81367B0A8}"/>
                  </c:ext>
                </c:extLst>
              </c15:ser>
            </c15:filteredBarSeries>
            <c15:filteredBarSeries>
              <c15:ser>
                <c:idx val="14"/>
                <c:order val="1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Лист3!$D$16</c15:sqref>
                        </c15:formulaRef>
                      </c:ext>
                    </c:extLst>
                    <c:strCache>
                      <c:ptCount val="1"/>
                      <c:pt idx="0">
                        <c:v>Уровень производительности труда относительно 2017 года, %</c:v>
                      </c:pt>
                    </c:strCache>
                  </c:strRef>
                </c:tx>
                <c:spPr>
                  <a:solidFill>
                    <a:schemeClr val="accent3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8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Лист3!$E$1:$F$1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2017</c:v>
                      </c:pt>
                      <c:pt idx="1">
                        <c:v>2030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Лист3!$E$16:$F$16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100</c:v>
                      </c:pt>
                      <c:pt idx="1">
                        <c:v>130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E-DF69-4EA9-B88A-58A81367B0A8}"/>
                  </c:ext>
                </c:extLst>
              </c15:ser>
            </c15:filteredBarSeries>
            <c15:filteredBarSeries>
              <c15:ser>
                <c:idx val="15"/>
                <c:order val="1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Лист3!$D$17</c15:sqref>
                        </c15:formulaRef>
                      </c:ext>
                    </c:extLst>
                    <c:strCache>
                      <c:ptCount val="1"/>
                      <c:pt idx="0">
                        <c:v>Удельный вес организаций, осуществлявших технологические, организационные, маркетинговые инновации в отчетном году, в общем числе обследованных организаций, %</c:v>
                      </c:pt>
                    </c:strCache>
                  </c:strRef>
                </c:tx>
                <c:spPr>
                  <a:solidFill>
                    <a:schemeClr val="accent4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8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Лист3!$E$1:$F$1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2017</c:v>
                      </c:pt>
                      <c:pt idx="1">
                        <c:v>2030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Лист3!$E$17:$F$17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4.3</c:v>
                      </c:pt>
                      <c:pt idx="1">
                        <c:v>15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F-DF69-4EA9-B88A-58A81367B0A8}"/>
                  </c:ext>
                </c:extLst>
              </c15:ser>
            </c15:filteredBarSeries>
            <c15:filteredBarSeries>
              <c15:ser>
                <c:idx val="16"/>
                <c:order val="1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Лист3!$D$18</c15:sqref>
                        </c15:formulaRef>
                      </c:ext>
                    </c:extLst>
                    <c:strCache>
                      <c:ptCount val="1"/>
                      <c:pt idx="0">
                        <c:v>Количество национальных проектов с участием городского округа Тольятти, шт.</c:v>
                      </c:pt>
                    </c:strCache>
                  </c:strRef>
                </c:tx>
                <c:spPr>
                  <a:solidFill>
                    <a:schemeClr val="accent5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8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Лист3!$E$1:$F$1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2017</c:v>
                      </c:pt>
                      <c:pt idx="1">
                        <c:v>2030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Лист3!$E$18:$F$18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0</c:v>
                      </c:pt>
                      <c:pt idx="1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0-DF69-4EA9-B88A-58A81367B0A8}"/>
                  </c:ext>
                </c:extLst>
              </c15:ser>
            </c15:filteredBarSeries>
            <c15:filteredBarSeries>
              <c15:ser>
                <c:idx val="17"/>
                <c:order val="1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Лист3!$D$19</c15:sqref>
                        </c15:formulaRef>
                      </c:ext>
                    </c:extLst>
                    <c:strCache>
                      <c:ptCount val="1"/>
                      <c:pt idx="0">
                        <c:v>Пассажирооборот  транспорта общего пользования , млн. пассажиро-километров</c:v>
                      </c:pt>
                    </c:strCache>
                  </c:strRef>
                </c:tx>
                <c:spPr>
                  <a:solidFill>
                    <a:schemeClr val="accent6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8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Лист3!$E$1:$F$1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2017</c:v>
                      </c:pt>
                      <c:pt idx="1">
                        <c:v>2030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Лист3!$E$19:$F$19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1073.5999999999999</c:v>
                      </c:pt>
                      <c:pt idx="1">
                        <c:v>2000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1-DF69-4EA9-B88A-58A81367B0A8}"/>
                  </c:ext>
                </c:extLst>
              </c15:ser>
            </c15:filteredBarSeries>
            <c15:filteredBarSeries>
              <c15:ser>
                <c:idx val="18"/>
                <c:order val="1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Лист3!$D$20</c15:sqref>
                        </c15:formulaRef>
                      </c:ext>
                    </c:extLst>
                    <c:strCache>
                      <c:ptCount val="1"/>
                      <c:pt idx="0">
                        <c:v>Протяженность велодорожек, отвечающих современных требованиям безопасности, км</c:v>
                      </c:pt>
                    </c:strCache>
                  </c:strRef>
                </c:tx>
                <c:spPr>
                  <a:solidFill>
                    <a:schemeClr val="accent1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8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Лист3!$E$1:$F$1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2017</c:v>
                      </c:pt>
                      <c:pt idx="1">
                        <c:v>2030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Лист3!$E$20:$F$20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0</c:v>
                      </c:pt>
                      <c:pt idx="1">
                        <c:v>90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2-DF69-4EA9-B88A-58A81367B0A8}"/>
                  </c:ext>
                </c:extLst>
              </c15:ser>
            </c15:filteredBarSeries>
            <c15:filteredBarSeries>
              <c15:ser>
                <c:idx val="19"/>
                <c:order val="1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Лист3!$D$21</c15:sqref>
                        </c15:formulaRef>
                      </c:ext>
                    </c:extLst>
                    <c:strCache>
                      <c:ptCount val="1"/>
                      <c:pt idx="0">
                        <c:v>Протяженность выделенных полос для общественного транспорта, км</c:v>
                      </c:pt>
                    </c:strCache>
                  </c:strRef>
                </c:tx>
                <c:spPr>
                  <a:solidFill>
                    <a:schemeClr val="accent2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8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Лист3!$E$1:$F$1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2017</c:v>
                      </c:pt>
                      <c:pt idx="1">
                        <c:v>2030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Лист3!$E$21:$F$21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1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3-DF69-4EA9-B88A-58A81367B0A8}"/>
                  </c:ext>
                </c:extLst>
              </c15:ser>
            </c15:filteredBarSeries>
            <c15:filteredBarSeries>
              <c15:ser>
                <c:idx val="20"/>
                <c:order val="2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Лист3!$D$22</c15:sqref>
                        </c15:formulaRef>
                      </c:ext>
                    </c:extLst>
                    <c:strCache>
                      <c:ptCount val="1"/>
                      <c:pt idx="0">
                        <c:v>Число погибших в дорожно-транспортных происшествиях, чел.</c:v>
                      </c:pt>
                    </c:strCache>
                  </c:strRef>
                </c:tx>
                <c:spPr>
                  <a:solidFill>
                    <a:schemeClr val="accent3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8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Лист3!$E$1:$F$1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2017</c:v>
                      </c:pt>
                      <c:pt idx="1">
                        <c:v>2030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Лист3!$E$22:$F$22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34</c:v>
                      </c:pt>
                      <c:pt idx="1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4-DF69-4EA9-B88A-58A81367B0A8}"/>
                  </c:ext>
                </c:extLst>
              </c15:ser>
            </c15:filteredBarSeries>
          </c:ext>
        </c:extLst>
      </c:barChart>
      <c:catAx>
        <c:axId val="612010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11375296"/>
        <c:crosses val="autoZero"/>
        <c:auto val="1"/>
        <c:lblAlgn val="ctr"/>
        <c:lblOffset val="100"/>
        <c:noMultiLvlLbl val="0"/>
      </c:catAx>
      <c:valAx>
        <c:axId val="61137529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6120104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4"/>
          <c:order val="4"/>
          <c:tx>
            <c:strRef>
              <c:f>Лист3!$D$6</c:f>
              <c:strCache>
                <c:ptCount val="1"/>
                <c:pt idx="0">
                  <c:v>Доля населения, систематически занимающегося физической культурой и спортом, %</c:v>
                </c:pt>
              </c:strCache>
              <c:extLst xmlns:c15="http://schemas.microsoft.com/office/drawing/2012/chart"/>
            </c:strRef>
          </c:tx>
          <c:spPr>
            <a:solidFill>
              <a:srgbClr val="DEB825"/>
            </a:solidFill>
            <a:ln>
              <a:noFill/>
            </a:ln>
            <a:effectLst/>
          </c:spPr>
          <c:invertIfNegative val="0"/>
          <c:dLbls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55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8A0-4864-9841-294E76E6244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Лист3!$E$1:$F$1</c:f>
              <c:numCache>
                <c:formatCode>General</c:formatCode>
                <c:ptCount val="2"/>
                <c:pt idx="0">
                  <c:v>2017</c:v>
                </c:pt>
                <c:pt idx="1">
                  <c:v>2030</c:v>
                </c:pt>
              </c:numCache>
              <c:extLst xmlns:c15="http://schemas.microsoft.com/office/drawing/2012/chart"/>
            </c:numRef>
          </c:cat>
          <c:val>
            <c:numRef>
              <c:f>Лист3!$E$6:$F$6</c:f>
              <c:numCache>
                <c:formatCode>General</c:formatCode>
                <c:ptCount val="2"/>
                <c:pt idx="0">
                  <c:v>35.4</c:v>
                </c:pt>
                <c:pt idx="1">
                  <c:v>53</c:v>
                </c:pt>
              </c:numCache>
              <c:extLst xmlns:c15="http://schemas.microsoft.com/office/drawing/2012/chart"/>
            </c:numRef>
          </c:val>
          <c:extLst>
            <c:ext xmlns:c16="http://schemas.microsoft.com/office/drawing/2014/chart" uri="{C3380CC4-5D6E-409C-BE32-E72D297353CC}">
              <c16:uniqueId val="{00000000-2FD7-4432-83D6-73883ECC5E6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3"/>
        <c:overlap val="-27"/>
        <c:axId val="608052736"/>
        <c:axId val="611492416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Лист3!$D$2</c15:sqref>
                        </c15:formulaRef>
                      </c:ext>
                    </c:extLst>
                    <c:strCache>
                      <c:ptCount val="1"/>
                      <c:pt idx="0">
                        <c:v>Выброшено в атмосферу загрязняющих веществ, отходящих от стационарных источников – всего, тыс.тонн</c:v>
                      </c:pt>
                    </c:strCache>
                  </c:strRef>
                </c:tx>
                <c:spPr>
                  <a:solidFill>
                    <a:srgbClr val="68C1B9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200" b="0" i="0" u="none" strike="noStrike" kern="1200" baseline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>
                      <c:ext uri="{02D57815-91ED-43cb-92C2-25804820EDAC}">
                        <c15:formulaRef>
                          <c15:sqref>Лист3!$E$1:$F$1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2017</c:v>
                      </c:pt>
                      <c:pt idx="1">
                        <c:v>2030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Лист3!$E$2:$F$2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31.5</c:v>
                      </c:pt>
                      <c:pt idx="1">
                        <c:v>25.9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2FD7-4432-83D6-73883ECC5E63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Лист3!$D$3</c15:sqref>
                        </c15:formulaRef>
                      </c:ext>
                    </c:extLst>
                    <c:strCache>
                      <c:ptCount val="1"/>
                      <c:pt idx="0">
                        <c:v>Число выявленных несанкционированных свалок в границах города в отчетном периоде по отношению к числу несанкционированных свалок в границах города, выявленных на 1 января 2018 г., %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8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Лист3!$E$1:$F$1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2017</c:v>
                      </c:pt>
                      <c:pt idx="1">
                        <c:v>2030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Лист3!$E$3:$F$3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0</c:v>
                      </c:pt>
                      <c:pt idx="1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2FD7-4432-83D6-73883ECC5E63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Лист3!$D$4</c15:sqref>
                        </c15:formulaRef>
                      </c:ext>
                    </c:extLst>
                    <c:strCache>
                      <c:ptCount val="1"/>
                      <c:pt idx="0">
                        <c:v>Обеспеченность дошкольными образовательными учреждениями для детей в возрасте до 3-х лет, %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8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Лист3!$E$1:$F$1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2017</c:v>
                      </c:pt>
                      <c:pt idx="1">
                        <c:v>2030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Лист3!$E$4:$F$4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1">
                        <c:v>100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2FD7-4432-83D6-73883ECC5E63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Лист3!$D$5</c15:sqref>
                        </c15:formulaRef>
                      </c:ext>
                    </c:extLst>
                    <c:strCache>
                      <c:ptCount val="1"/>
                      <c:pt idx="0">
                        <c:v>Охват дополнительным образованием детей в возрасте от 5 до 18 лет, %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8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Лист3!$E$1:$F$1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2017</c:v>
                      </c:pt>
                      <c:pt idx="1">
                        <c:v>2030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Лист3!$E$5:$F$5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80.7</c:v>
                      </c:pt>
                      <c:pt idx="1">
                        <c:v>89.6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2FD7-4432-83D6-73883ECC5E63}"/>
                  </c:ext>
                </c:extLst>
              </c15:ser>
            </c15:filteredBarSeries>
            <c15:filteredB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Лист3!$D$7</c15:sqref>
                        </c15:formulaRef>
                      </c:ext>
                    </c:extLst>
                    <c:strCache>
                      <c:ptCount val="1"/>
                      <c:pt idx="0">
                        <c:v>Доля численности приведенного контингента студентов в вузах и филиалах вузов Тольятти по отраслям наук математика и естественные науки, инженерное дело и технологии в численности приведенного контингента студентов Тольятти, %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8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Лист3!$E$1:$F$1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2017</c:v>
                      </c:pt>
                      <c:pt idx="1">
                        <c:v>2030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Лист3!$E$7:$F$7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41.1</c:v>
                      </c:pt>
                      <c:pt idx="1">
                        <c:v>50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2FD7-4432-83D6-73883ECC5E63}"/>
                  </c:ext>
                </c:extLst>
              </c15:ser>
            </c15:filteredBarSeries>
            <c15:filteredBar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Лист3!$D$8</c15:sqref>
                        </c15:formulaRef>
                      </c:ext>
                    </c:extLst>
                    <c:strCache>
                      <c:ptCount val="1"/>
                      <c:pt idx="0">
                        <c:v>Численность врачей на 10 000 человек населения, чел.</c:v>
                      </c:pt>
                    </c:strCache>
                  </c:strRef>
                </c:tx>
                <c:spPr>
                  <a:solidFill>
                    <a:schemeClr val="accent1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8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Лист3!$E$1:$F$1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2017</c:v>
                      </c:pt>
                      <c:pt idx="1">
                        <c:v>2030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Лист3!$E$8:$F$8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0</c:v>
                      </c:pt>
                      <c:pt idx="1">
                        <c:v>45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2FD7-4432-83D6-73883ECC5E63}"/>
                  </c:ext>
                </c:extLst>
              </c15:ser>
            </c15:filteredBarSeries>
            <c15:filteredBar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Лист3!$D$9</c15:sqref>
                        </c15:formulaRef>
                      </c:ext>
                    </c:extLst>
                    <c:strCache>
                      <c:ptCount val="1"/>
                      <c:pt idx="0">
                        <c:v>Объем бюджетных средств, выделяемых на основе конкурсных механизмов некоммерческим организациям Тольятти в реальном выражении, %</c:v>
                      </c:pt>
                    </c:strCache>
                  </c:strRef>
                </c:tx>
                <c:spPr>
                  <a:solidFill>
                    <a:schemeClr val="accent2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8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Лист3!$E$1:$F$1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2017</c:v>
                      </c:pt>
                      <c:pt idx="1">
                        <c:v>2030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Лист3!$E$9:$F$9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100</c:v>
                      </c:pt>
                      <c:pt idx="1">
                        <c:v>230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2FD7-4432-83D6-73883ECC5E63}"/>
                  </c:ext>
                </c:extLst>
              </c15:ser>
            </c15:filteredBarSeries>
            <c15:filteredBar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Лист3!$D$10</c15:sqref>
                        </c15:formulaRef>
                      </c:ext>
                    </c:extLst>
                    <c:strCache>
                      <c:ptCount val="1"/>
                      <c:pt idx="0">
                        <c:v>Ввод в эксплуатацию жилых домов за счет всех источников финансирования (квартир), тыс.кв.м общей площади </c:v>
                      </c:pt>
                    </c:strCache>
                  </c:strRef>
                </c:tx>
                <c:spPr>
                  <a:solidFill>
                    <a:schemeClr val="accent3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8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Лист3!$E$1:$F$1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2017</c:v>
                      </c:pt>
                      <c:pt idx="1">
                        <c:v>2030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Лист3!$E$10:$F$10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101.7</c:v>
                      </c:pt>
                      <c:pt idx="1">
                        <c:v>400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2FD7-4432-83D6-73883ECC5E63}"/>
                  </c:ext>
                </c:extLst>
              </c15:ser>
            </c15:filteredBarSeries>
            <c15:filteredBar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Лист3!$D$11</c15:sqref>
                        </c15:formulaRef>
                      </c:ext>
                    </c:extLst>
                    <c:strCache>
                      <c:ptCount val="1"/>
                      <c:pt idx="0">
                        <c:v>Число парков культуры и отдыха (городских садов), ед.</c:v>
                      </c:pt>
                    </c:strCache>
                  </c:strRef>
                </c:tx>
                <c:spPr>
                  <a:solidFill>
                    <a:schemeClr val="accent4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8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Лист3!$E$1:$F$1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2017</c:v>
                      </c:pt>
                      <c:pt idx="1">
                        <c:v>2030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Лист3!$E$11:$F$11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1">
                        <c:v>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2FD7-4432-83D6-73883ECC5E63}"/>
                  </c:ext>
                </c:extLst>
              </c15:ser>
            </c15:filteredBarSeries>
            <c15:filteredBarSeries>
              <c15:ser>
                <c:idx val="1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Лист3!$D$12</c15:sqref>
                        </c15:formulaRef>
                      </c:ext>
                    </c:extLst>
                    <c:strCache>
                      <c:ptCount val="1"/>
                      <c:pt idx="0">
                        <c:v>Индекс производства по обрабатывающей промышленности (раздел C), в процентах к предыдущему году</c:v>
                      </c:pt>
                    </c:strCache>
                  </c:strRef>
                </c:tx>
                <c:spPr>
                  <a:solidFill>
                    <a:schemeClr val="accent5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8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Лист3!$E$1:$F$1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2017</c:v>
                      </c:pt>
                      <c:pt idx="1">
                        <c:v>2030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Лист3!$E$12:$F$12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107.5</c:v>
                      </c:pt>
                      <c:pt idx="1">
                        <c:v>103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2FD7-4432-83D6-73883ECC5E63}"/>
                  </c:ext>
                </c:extLst>
              </c15:ser>
            </c15:filteredBarSeries>
            <c15:filteredBarSeries>
              <c15:ser>
                <c:idx val="11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Лист3!$D$13</c15:sqref>
                        </c15:formulaRef>
                      </c:ext>
                    </c:extLst>
                    <c:strCache>
                      <c:ptCount val="1"/>
                      <c:pt idx="0">
                        <c:v>Количество субъектов малого и среднего предпринимательства, тыс. ед.</c:v>
                      </c:pt>
                    </c:strCache>
                  </c:strRef>
                </c:tx>
                <c:spPr>
                  <a:solidFill>
                    <a:schemeClr val="accent6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8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Лист3!$E$1:$F$1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2017</c:v>
                      </c:pt>
                      <c:pt idx="1">
                        <c:v>2030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Лист3!$E$13:$F$13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26.5</c:v>
                      </c:pt>
                      <c:pt idx="1">
                        <c:v>38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2FD7-4432-83D6-73883ECC5E63}"/>
                  </c:ext>
                </c:extLst>
              </c15:ser>
            </c15:filteredBarSeries>
            <c15:filteredBarSeries>
              <c15:ser>
                <c:idx val="12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Лист3!$D$14</c15:sqref>
                        </c15:formulaRef>
                      </c:ext>
                    </c:extLst>
                    <c:strCache>
                      <c:ptCount val="1"/>
                      <c:pt idx="0">
                        <c:v>Количество торговых мест на розничных  рынках, включая сельскохозяйственные (на 1 января), ед.</c:v>
                      </c:pt>
                    </c:strCache>
                  </c:strRef>
                </c:tx>
                <c:spPr>
                  <a:solidFill>
                    <a:schemeClr val="accent1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8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Лист3!$E$1:$F$1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2017</c:v>
                      </c:pt>
                      <c:pt idx="1">
                        <c:v>2030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Лист3!$E$14:$F$14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1870</c:v>
                      </c:pt>
                      <c:pt idx="1">
                        <c:v>2000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2FD7-4432-83D6-73883ECC5E63}"/>
                  </c:ext>
                </c:extLst>
              </c15:ser>
            </c15:filteredBarSeries>
            <c15:filteredBarSeries>
              <c15:ser>
                <c:idx val="13"/>
                <c:order val="1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Лист3!$D$15</c15:sqref>
                        </c15:formulaRef>
                      </c:ext>
                    </c:extLst>
                    <c:strCache>
                      <c:ptCount val="1"/>
                      <c:pt idx="0">
                        <c:v>Объем инвестиций в основной капитал организаций за счет всех источников финансирования (в ценах соответствующих лет) - всего, млн. руб.</c:v>
                      </c:pt>
                    </c:strCache>
                  </c:strRef>
                </c:tx>
                <c:spPr>
                  <a:solidFill>
                    <a:schemeClr val="accent2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8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Лист3!$E$1:$F$1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2017</c:v>
                      </c:pt>
                      <c:pt idx="1">
                        <c:v>2030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Лист3!$E$15:$F$15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 formatCode="#,##0.00">
                        <c:v>23918.5</c:v>
                      </c:pt>
                      <c:pt idx="1">
                        <c:v>85000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D-2FD7-4432-83D6-73883ECC5E63}"/>
                  </c:ext>
                </c:extLst>
              </c15:ser>
            </c15:filteredBarSeries>
            <c15:filteredBarSeries>
              <c15:ser>
                <c:idx val="14"/>
                <c:order val="1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Лист3!$D$16</c15:sqref>
                        </c15:formulaRef>
                      </c:ext>
                    </c:extLst>
                    <c:strCache>
                      <c:ptCount val="1"/>
                      <c:pt idx="0">
                        <c:v>Уровень производительности труда относительно 2017 года, %</c:v>
                      </c:pt>
                    </c:strCache>
                  </c:strRef>
                </c:tx>
                <c:spPr>
                  <a:solidFill>
                    <a:schemeClr val="accent3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8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Лист3!$E$1:$F$1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2017</c:v>
                      </c:pt>
                      <c:pt idx="1">
                        <c:v>2030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Лист3!$E$16:$F$16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100</c:v>
                      </c:pt>
                      <c:pt idx="1">
                        <c:v>130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E-2FD7-4432-83D6-73883ECC5E63}"/>
                  </c:ext>
                </c:extLst>
              </c15:ser>
            </c15:filteredBarSeries>
            <c15:filteredBarSeries>
              <c15:ser>
                <c:idx val="15"/>
                <c:order val="1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Лист3!$D$17</c15:sqref>
                        </c15:formulaRef>
                      </c:ext>
                    </c:extLst>
                    <c:strCache>
                      <c:ptCount val="1"/>
                      <c:pt idx="0">
                        <c:v>Удельный вес организаций, осуществлявших технологические, организационные, маркетинговые инновации в отчетном году, в общем числе обследованных организаций, %</c:v>
                      </c:pt>
                    </c:strCache>
                  </c:strRef>
                </c:tx>
                <c:spPr>
                  <a:solidFill>
                    <a:schemeClr val="accent4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8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Лист3!$E$1:$F$1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2017</c:v>
                      </c:pt>
                      <c:pt idx="1">
                        <c:v>2030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Лист3!$E$17:$F$17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4.3</c:v>
                      </c:pt>
                      <c:pt idx="1">
                        <c:v>15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F-2FD7-4432-83D6-73883ECC5E63}"/>
                  </c:ext>
                </c:extLst>
              </c15:ser>
            </c15:filteredBarSeries>
            <c15:filteredBarSeries>
              <c15:ser>
                <c:idx val="16"/>
                <c:order val="1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Лист3!$D$18</c15:sqref>
                        </c15:formulaRef>
                      </c:ext>
                    </c:extLst>
                    <c:strCache>
                      <c:ptCount val="1"/>
                      <c:pt idx="0">
                        <c:v>Количество национальных проектов с участием городского округа Тольятти, шт.</c:v>
                      </c:pt>
                    </c:strCache>
                  </c:strRef>
                </c:tx>
                <c:spPr>
                  <a:solidFill>
                    <a:schemeClr val="accent5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8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Лист3!$E$1:$F$1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2017</c:v>
                      </c:pt>
                      <c:pt idx="1">
                        <c:v>2030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Лист3!$E$18:$F$18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0</c:v>
                      </c:pt>
                      <c:pt idx="1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0-2FD7-4432-83D6-73883ECC5E63}"/>
                  </c:ext>
                </c:extLst>
              </c15:ser>
            </c15:filteredBarSeries>
            <c15:filteredBarSeries>
              <c15:ser>
                <c:idx val="17"/>
                <c:order val="1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Лист3!$D$19</c15:sqref>
                        </c15:formulaRef>
                      </c:ext>
                    </c:extLst>
                    <c:strCache>
                      <c:ptCount val="1"/>
                      <c:pt idx="0">
                        <c:v>Пассажирооборот  транспорта общего пользования , млн. пассажиро-километров</c:v>
                      </c:pt>
                    </c:strCache>
                  </c:strRef>
                </c:tx>
                <c:spPr>
                  <a:solidFill>
                    <a:schemeClr val="accent6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8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Лист3!$E$1:$F$1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2017</c:v>
                      </c:pt>
                      <c:pt idx="1">
                        <c:v>2030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Лист3!$E$19:$F$19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1073.5999999999999</c:v>
                      </c:pt>
                      <c:pt idx="1">
                        <c:v>2000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1-2FD7-4432-83D6-73883ECC5E63}"/>
                  </c:ext>
                </c:extLst>
              </c15:ser>
            </c15:filteredBarSeries>
            <c15:filteredBarSeries>
              <c15:ser>
                <c:idx val="18"/>
                <c:order val="1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Лист3!$D$20</c15:sqref>
                        </c15:formulaRef>
                      </c:ext>
                    </c:extLst>
                    <c:strCache>
                      <c:ptCount val="1"/>
                      <c:pt idx="0">
                        <c:v>Протяженность велодорожек, отвечающих современных требованиям безопасности, км</c:v>
                      </c:pt>
                    </c:strCache>
                  </c:strRef>
                </c:tx>
                <c:spPr>
                  <a:solidFill>
                    <a:schemeClr val="accent1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8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Лист3!$E$1:$F$1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2017</c:v>
                      </c:pt>
                      <c:pt idx="1">
                        <c:v>2030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Лист3!$E$20:$F$20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0</c:v>
                      </c:pt>
                      <c:pt idx="1">
                        <c:v>90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2-2FD7-4432-83D6-73883ECC5E63}"/>
                  </c:ext>
                </c:extLst>
              </c15:ser>
            </c15:filteredBarSeries>
            <c15:filteredBarSeries>
              <c15:ser>
                <c:idx val="19"/>
                <c:order val="1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Лист3!$D$21</c15:sqref>
                        </c15:formulaRef>
                      </c:ext>
                    </c:extLst>
                    <c:strCache>
                      <c:ptCount val="1"/>
                      <c:pt idx="0">
                        <c:v>Протяженность выделенных полос для общественного транспорта, км</c:v>
                      </c:pt>
                    </c:strCache>
                  </c:strRef>
                </c:tx>
                <c:spPr>
                  <a:solidFill>
                    <a:schemeClr val="accent2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8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Лист3!$E$1:$F$1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2017</c:v>
                      </c:pt>
                      <c:pt idx="1">
                        <c:v>2030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Лист3!$E$21:$F$21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1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3-2FD7-4432-83D6-73883ECC5E63}"/>
                  </c:ext>
                </c:extLst>
              </c15:ser>
            </c15:filteredBarSeries>
            <c15:filteredBarSeries>
              <c15:ser>
                <c:idx val="20"/>
                <c:order val="2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Лист3!$D$22</c15:sqref>
                        </c15:formulaRef>
                      </c:ext>
                    </c:extLst>
                    <c:strCache>
                      <c:ptCount val="1"/>
                      <c:pt idx="0">
                        <c:v>Число погибших в дорожно-транспортных происшествиях, чел.</c:v>
                      </c:pt>
                    </c:strCache>
                  </c:strRef>
                </c:tx>
                <c:spPr>
                  <a:solidFill>
                    <a:schemeClr val="accent3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8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Лист3!$E$1:$F$1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2017</c:v>
                      </c:pt>
                      <c:pt idx="1">
                        <c:v>2030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Лист3!$E$22:$F$22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34</c:v>
                      </c:pt>
                      <c:pt idx="1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4-2FD7-4432-83D6-73883ECC5E63}"/>
                  </c:ext>
                </c:extLst>
              </c15:ser>
            </c15:filteredBarSeries>
          </c:ext>
        </c:extLst>
      </c:barChart>
      <c:catAx>
        <c:axId val="608052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11492416"/>
        <c:crosses val="autoZero"/>
        <c:auto val="1"/>
        <c:lblAlgn val="ctr"/>
        <c:lblOffset val="100"/>
        <c:noMultiLvlLbl val="0"/>
      </c:catAx>
      <c:valAx>
        <c:axId val="61149241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6080527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5"/>
          <c:order val="5"/>
          <c:tx>
            <c:strRef>
              <c:f>Лист3!$D$7</c:f>
              <c:strCache>
                <c:ptCount val="1"/>
                <c:pt idx="0">
                  <c:v>Доля численности приведенного контингента студентов в вузах и филиалах вузов Тольятти по отраслям наук математика и естественные науки, инженерное дело и технологии в численности приведенного контингента студентов Тольятти, %</c:v>
                </c:pt>
              </c:strCache>
              <c:extLst xmlns:c15="http://schemas.microsoft.com/office/drawing/2012/chart"/>
            </c:strRef>
          </c:tx>
          <c:spPr>
            <a:solidFill>
              <a:srgbClr val="00999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Лист3!$E$1:$F$1</c:f>
              <c:numCache>
                <c:formatCode>General</c:formatCode>
                <c:ptCount val="2"/>
                <c:pt idx="0">
                  <c:v>2017</c:v>
                </c:pt>
                <c:pt idx="1">
                  <c:v>2030</c:v>
                </c:pt>
              </c:numCache>
              <c:extLst xmlns:c15="http://schemas.microsoft.com/office/drawing/2012/chart"/>
            </c:numRef>
          </c:cat>
          <c:val>
            <c:numRef>
              <c:f>Лист3!$E$7:$F$7</c:f>
              <c:numCache>
                <c:formatCode>General</c:formatCode>
                <c:ptCount val="2"/>
                <c:pt idx="0">
                  <c:v>41.1</c:v>
                </c:pt>
                <c:pt idx="1">
                  <c:v>50</c:v>
                </c:pt>
              </c:numCache>
              <c:extLst xmlns:c15="http://schemas.microsoft.com/office/drawing/2012/chart"/>
            </c:numRef>
          </c:val>
          <c:extLst>
            <c:ext xmlns:c16="http://schemas.microsoft.com/office/drawing/2014/chart" uri="{C3380CC4-5D6E-409C-BE32-E72D297353CC}">
              <c16:uniqueId val="{00000000-D39C-44F6-9316-AB6F8360F92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3"/>
        <c:overlap val="-27"/>
        <c:axId val="612007936"/>
        <c:axId val="611494720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Лист3!$D$2</c15:sqref>
                        </c15:formulaRef>
                      </c:ext>
                    </c:extLst>
                    <c:strCache>
                      <c:ptCount val="1"/>
                      <c:pt idx="0">
                        <c:v>Выброшено в атмосферу загрязняющих веществ, отходящих от стационарных источников – всего, тыс.тонн</c:v>
                      </c:pt>
                    </c:strCache>
                  </c:strRef>
                </c:tx>
                <c:spPr>
                  <a:solidFill>
                    <a:srgbClr val="68C1B9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200" b="0" i="0" u="none" strike="noStrike" kern="1200" baseline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>
                      <c:ext uri="{02D57815-91ED-43cb-92C2-25804820EDAC}">
                        <c15:formulaRef>
                          <c15:sqref>Лист3!$E$1:$F$1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2017</c:v>
                      </c:pt>
                      <c:pt idx="1">
                        <c:v>2030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Лист3!$E$2:$F$2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31.5</c:v>
                      </c:pt>
                      <c:pt idx="1">
                        <c:v>25.9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D39C-44F6-9316-AB6F8360F92A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Лист3!$D$3</c15:sqref>
                        </c15:formulaRef>
                      </c:ext>
                    </c:extLst>
                    <c:strCache>
                      <c:ptCount val="1"/>
                      <c:pt idx="0">
                        <c:v>Число выявленных несанкционированных свалок в границах города в отчетном периоде по отношению к числу несанкционированных свалок в границах города, выявленных на 1 января 2018 г., %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8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Лист3!$E$1:$F$1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2017</c:v>
                      </c:pt>
                      <c:pt idx="1">
                        <c:v>2030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Лист3!$E$3:$F$3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0</c:v>
                      </c:pt>
                      <c:pt idx="1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D39C-44F6-9316-AB6F8360F92A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Лист3!$D$4</c15:sqref>
                        </c15:formulaRef>
                      </c:ext>
                    </c:extLst>
                    <c:strCache>
                      <c:ptCount val="1"/>
                      <c:pt idx="0">
                        <c:v>Обеспеченность дошкольными образовательными учреждениями для детей в возрасте до 3-х лет, %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8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Лист3!$E$1:$F$1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2017</c:v>
                      </c:pt>
                      <c:pt idx="1">
                        <c:v>2030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Лист3!$E$4:$F$4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1">
                        <c:v>100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D39C-44F6-9316-AB6F8360F92A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Лист3!$D$5</c15:sqref>
                        </c15:formulaRef>
                      </c:ext>
                    </c:extLst>
                    <c:strCache>
                      <c:ptCount val="1"/>
                      <c:pt idx="0">
                        <c:v>Охват дополнительным образованием детей в возрасте от 5 до 18 лет, %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8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Лист3!$E$1:$F$1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2017</c:v>
                      </c:pt>
                      <c:pt idx="1">
                        <c:v>2030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Лист3!$E$5:$F$5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80.7</c:v>
                      </c:pt>
                      <c:pt idx="1">
                        <c:v>89.6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D39C-44F6-9316-AB6F8360F92A}"/>
                  </c:ext>
                </c:extLst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Лист3!$D$6</c15:sqref>
                        </c15:formulaRef>
                      </c:ext>
                    </c:extLst>
                    <c:strCache>
                      <c:ptCount val="1"/>
                      <c:pt idx="0">
                        <c:v>Доля населения, систематически занимающегося физической культурой и спортом, %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8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Лист3!$E$1:$F$1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2017</c:v>
                      </c:pt>
                      <c:pt idx="1">
                        <c:v>2030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Лист3!$E$6:$F$6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35.4</c:v>
                      </c:pt>
                      <c:pt idx="1">
                        <c:v>53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D39C-44F6-9316-AB6F8360F92A}"/>
                  </c:ext>
                </c:extLst>
              </c15:ser>
            </c15:filteredBarSeries>
            <c15:filteredBar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Лист3!$D$8</c15:sqref>
                        </c15:formulaRef>
                      </c:ext>
                    </c:extLst>
                    <c:strCache>
                      <c:ptCount val="1"/>
                      <c:pt idx="0">
                        <c:v>Численность врачей на 10 000 человек населения, чел.</c:v>
                      </c:pt>
                    </c:strCache>
                  </c:strRef>
                </c:tx>
                <c:spPr>
                  <a:solidFill>
                    <a:schemeClr val="accent1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8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Лист3!$E$1:$F$1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2017</c:v>
                      </c:pt>
                      <c:pt idx="1">
                        <c:v>2030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Лист3!$E$8:$F$8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0</c:v>
                      </c:pt>
                      <c:pt idx="1">
                        <c:v>45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D39C-44F6-9316-AB6F8360F92A}"/>
                  </c:ext>
                </c:extLst>
              </c15:ser>
            </c15:filteredBarSeries>
            <c15:filteredBar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Лист3!$D$9</c15:sqref>
                        </c15:formulaRef>
                      </c:ext>
                    </c:extLst>
                    <c:strCache>
                      <c:ptCount val="1"/>
                      <c:pt idx="0">
                        <c:v>Объем бюджетных средств, выделяемых на основе конкурсных механизмов некоммерческим организациям Тольятти в реальном выражении, %</c:v>
                      </c:pt>
                    </c:strCache>
                  </c:strRef>
                </c:tx>
                <c:spPr>
                  <a:solidFill>
                    <a:schemeClr val="accent2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8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Лист3!$E$1:$F$1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2017</c:v>
                      </c:pt>
                      <c:pt idx="1">
                        <c:v>2030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Лист3!$E$9:$F$9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100</c:v>
                      </c:pt>
                      <c:pt idx="1">
                        <c:v>230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D39C-44F6-9316-AB6F8360F92A}"/>
                  </c:ext>
                </c:extLst>
              </c15:ser>
            </c15:filteredBarSeries>
            <c15:filteredBar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Лист3!$D$10</c15:sqref>
                        </c15:formulaRef>
                      </c:ext>
                    </c:extLst>
                    <c:strCache>
                      <c:ptCount val="1"/>
                      <c:pt idx="0">
                        <c:v>Ввод в эксплуатацию жилых домов за счет всех источников финансирования (квартир), тыс.кв.м общей площади </c:v>
                      </c:pt>
                    </c:strCache>
                  </c:strRef>
                </c:tx>
                <c:spPr>
                  <a:solidFill>
                    <a:schemeClr val="accent3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8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Лист3!$E$1:$F$1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2017</c:v>
                      </c:pt>
                      <c:pt idx="1">
                        <c:v>2030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Лист3!$E$10:$F$10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101.7</c:v>
                      </c:pt>
                      <c:pt idx="1">
                        <c:v>400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D39C-44F6-9316-AB6F8360F92A}"/>
                  </c:ext>
                </c:extLst>
              </c15:ser>
            </c15:filteredBarSeries>
            <c15:filteredBar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Лист3!$D$11</c15:sqref>
                        </c15:formulaRef>
                      </c:ext>
                    </c:extLst>
                    <c:strCache>
                      <c:ptCount val="1"/>
                      <c:pt idx="0">
                        <c:v>Число парков культуры и отдыха (городских садов), ед.</c:v>
                      </c:pt>
                    </c:strCache>
                  </c:strRef>
                </c:tx>
                <c:spPr>
                  <a:solidFill>
                    <a:schemeClr val="accent4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8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Лист3!$E$1:$F$1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2017</c:v>
                      </c:pt>
                      <c:pt idx="1">
                        <c:v>2030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Лист3!$E$11:$F$11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1">
                        <c:v>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D39C-44F6-9316-AB6F8360F92A}"/>
                  </c:ext>
                </c:extLst>
              </c15:ser>
            </c15:filteredBarSeries>
            <c15:filteredBarSeries>
              <c15:ser>
                <c:idx val="1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Лист3!$D$12</c15:sqref>
                        </c15:formulaRef>
                      </c:ext>
                    </c:extLst>
                    <c:strCache>
                      <c:ptCount val="1"/>
                      <c:pt idx="0">
                        <c:v>Индекс производства по обрабатывающей промышленности (раздел C), в процентах к предыдущему году</c:v>
                      </c:pt>
                    </c:strCache>
                  </c:strRef>
                </c:tx>
                <c:spPr>
                  <a:solidFill>
                    <a:schemeClr val="accent5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8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Лист3!$E$1:$F$1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2017</c:v>
                      </c:pt>
                      <c:pt idx="1">
                        <c:v>2030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Лист3!$E$12:$F$12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107.5</c:v>
                      </c:pt>
                      <c:pt idx="1">
                        <c:v>103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D39C-44F6-9316-AB6F8360F92A}"/>
                  </c:ext>
                </c:extLst>
              </c15:ser>
            </c15:filteredBarSeries>
            <c15:filteredBarSeries>
              <c15:ser>
                <c:idx val="11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Лист3!$D$13</c15:sqref>
                        </c15:formulaRef>
                      </c:ext>
                    </c:extLst>
                    <c:strCache>
                      <c:ptCount val="1"/>
                      <c:pt idx="0">
                        <c:v>Количество субъектов малого и среднего предпринимательства, тыс. ед.</c:v>
                      </c:pt>
                    </c:strCache>
                  </c:strRef>
                </c:tx>
                <c:spPr>
                  <a:solidFill>
                    <a:schemeClr val="accent6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8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Лист3!$E$1:$F$1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2017</c:v>
                      </c:pt>
                      <c:pt idx="1">
                        <c:v>2030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Лист3!$E$13:$F$13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26.5</c:v>
                      </c:pt>
                      <c:pt idx="1">
                        <c:v>38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D39C-44F6-9316-AB6F8360F92A}"/>
                  </c:ext>
                </c:extLst>
              </c15:ser>
            </c15:filteredBarSeries>
            <c15:filteredBarSeries>
              <c15:ser>
                <c:idx val="12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Лист3!$D$14</c15:sqref>
                        </c15:formulaRef>
                      </c:ext>
                    </c:extLst>
                    <c:strCache>
                      <c:ptCount val="1"/>
                      <c:pt idx="0">
                        <c:v>Количество торговых мест на розничных  рынках, включая сельскохозяйственные (на 1 января), ед.</c:v>
                      </c:pt>
                    </c:strCache>
                  </c:strRef>
                </c:tx>
                <c:spPr>
                  <a:solidFill>
                    <a:schemeClr val="accent1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8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Лист3!$E$1:$F$1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2017</c:v>
                      </c:pt>
                      <c:pt idx="1">
                        <c:v>2030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Лист3!$E$14:$F$14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1870</c:v>
                      </c:pt>
                      <c:pt idx="1">
                        <c:v>2000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D39C-44F6-9316-AB6F8360F92A}"/>
                  </c:ext>
                </c:extLst>
              </c15:ser>
            </c15:filteredBarSeries>
            <c15:filteredBarSeries>
              <c15:ser>
                <c:idx val="13"/>
                <c:order val="1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Лист3!$D$15</c15:sqref>
                        </c15:formulaRef>
                      </c:ext>
                    </c:extLst>
                    <c:strCache>
                      <c:ptCount val="1"/>
                      <c:pt idx="0">
                        <c:v>Объем инвестиций в основной капитал организаций за счет всех источников финансирования (в ценах соответствующих лет) - всего, млн. руб.</c:v>
                      </c:pt>
                    </c:strCache>
                  </c:strRef>
                </c:tx>
                <c:spPr>
                  <a:solidFill>
                    <a:schemeClr val="accent2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8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Лист3!$E$1:$F$1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2017</c:v>
                      </c:pt>
                      <c:pt idx="1">
                        <c:v>2030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Лист3!$E$15:$F$15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 formatCode="#,##0.00">
                        <c:v>23918.5</c:v>
                      </c:pt>
                      <c:pt idx="1">
                        <c:v>85000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D-D39C-44F6-9316-AB6F8360F92A}"/>
                  </c:ext>
                </c:extLst>
              </c15:ser>
            </c15:filteredBarSeries>
            <c15:filteredBarSeries>
              <c15:ser>
                <c:idx val="14"/>
                <c:order val="1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Лист3!$D$16</c15:sqref>
                        </c15:formulaRef>
                      </c:ext>
                    </c:extLst>
                    <c:strCache>
                      <c:ptCount val="1"/>
                      <c:pt idx="0">
                        <c:v>Уровень производительности труда относительно 2017 года, %</c:v>
                      </c:pt>
                    </c:strCache>
                  </c:strRef>
                </c:tx>
                <c:spPr>
                  <a:solidFill>
                    <a:schemeClr val="accent3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8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Лист3!$E$1:$F$1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2017</c:v>
                      </c:pt>
                      <c:pt idx="1">
                        <c:v>2030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Лист3!$E$16:$F$16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100</c:v>
                      </c:pt>
                      <c:pt idx="1">
                        <c:v>130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E-D39C-44F6-9316-AB6F8360F92A}"/>
                  </c:ext>
                </c:extLst>
              </c15:ser>
            </c15:filteredBarSeries>
            <c15:filteredBarSeries>
              <c15:ser>
                <c:idx val="15"/>
                <c:order val="1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Лист3!$D$17</c15:sqref>
                        </c15:formulaRef>
                      </c:ext>
                    </c:extLst>
                    <c:strCache>
                      <c:ptCount val="1"/>
                      <c:pt idx="0">
                        <c:v>Удельный вес организаций, осуществлявших технологические, организационные, маркетинговые инновации в отчетном году, в общем числе обследованных организаций, %</c:v>
                      </c:pt>
                    </c:strCache>
                  </c:strRef>
                </c:tx>
                <c:spPr>
                  <a:solidFill>
                    <a:schemeClr val="accent4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8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Лист3!$E$1:$F$1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2017</c:v>
                      </c:pt>
                      <c:pt idx="1">
                        <c:v>2030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Лист3!$E$17:$F$17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4.3</c:v>
                      </c:pt>
                      <c:pt idx="1">
                        <c:v>15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F-D39C-44F6-9316-AB6F8360F92A}"/>
                  </c:ext>
                </c:extLst>
              </c15:ser>
            </c15:filteredBarSeries>
            <c15:filteredBarSeries>
              <c15:ser>
                <c:idx val="16"/>
                <c:order val="1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Лист3!$D$18</c15:sqref>
                        </c15:formulaRef>
                      </c:ext>
                    </c:extLst>
                    <c:strCache>
                      <c:ptCount val="1"/>
                      <c:pt idx="0">
                        <c:v>Количество национальных проектов с участием городского округа Тольятти, шт.</c:v>
                      </c:pt>
                    </c:strCache>
                  </c:strRef>
                </c:tx>
                <c:spPr>
                  <a:solidFill>
                    <a:schemeClr val="accent5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8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Лист3!$E$1:$F$1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2017</c:v>
                      </c:pt>
                      <c:pt idx="1">
                        <c:v>2030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Лист3!$E$18:$F$18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0</c:v>
                      </c:pt>
                      <c:pt idx="1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0-D39C-44F6-9316-AB6F8360F92A}"/>
                  </c:ext>
                </c:extLst>
              </c15:ser>
            </c15:filteredBarSeries>
            <c15:filteredBarSeries>
              <c15:ser>
                <c:idx val="17"/>
                <c:order val="1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Лист3!$D$19</c15:sqref>
                        </c15:formulaRef>
                      </c:ext>
                    </c:extLst>
                    <c:strCache>
                      <c:ptCount val="1"/>
                      <c:pt idx="0">
                        <c:v>Пассажирооборот  транспорта общего пользования , млн. пассажиро-километров</c:v>
                      </c:pt>
                    </c:strCache>
                  </c:strRef>
                </c:tx>
                <c:spPr>
                  <a:solidFill>
                    <a:schemeClr val="accent6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8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Лист3!$E$1:$F$1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2017</c:v>
                      </c:pt>
                      <c:pt idx="1">
                        <c:v>2030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Лист3!$E$19:$F$19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1073.5999999999999</c:v>
                      </c:pt>
                      <c:pt idx="1">
                        <c:v>2000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1-D39C-44F6-9316-AB6F8360F92A}"/>
                  </c:ext>
                </c:extLst>
              </c15:ser>
            </c15:filteredBarSeries>
            <c15:filteredBarSeries>
              <c15:ser>
                <c:idx val="18"/>
                <c:order val="1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Лист3!$D$20</c15:sqref>
                        </c15:formulaRef>
                      </c:ext>
                    </c:extLst>
                    <c:strCache>
                      <c:ptCount val="1"/>
                      <c:pt idx="0">
                        <c:v>Протяженность велодорожек, отвечающих современных требованиям безопасности, км</c:v>
                      </c:pt>
                    </c:strCache>
                  </c:strRef>
                </c:tx>
                <c:spPr>
                  <a:solidFill>
                    <a:schemeClr val="accent1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8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Лист3!$E$1:$F$1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2017</c:v>
                      </c:pt>
                      <c:pt idx="1">
                        <c:v>2030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Лист3!$E$20:$F$20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0</c:v>
                      </c:pt>
                      <c:pt idx="1">
                        <c:v>90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2-D39C-44F6-9316-AB6F8360F92A}"/>
                  </c:ext>
                </c:extLst>
              </c15:ser>
            </c15:filteredBarSeries>
            <c15:filteredBarSeries>
              <c15:ser>
                <c:idx val="19"/>
                <c:order val="1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Лист3!$D$21</c15:sqref>
                        </c15:formulaRef>
                      </c:ext>
                    </c:extLst>
                    <c:strCache>
                      <c:ptCount val="1"/>
                      <c:pt idx="0">
                        <c:v>Протяженность выделенных полос для общественного транспорта, км</c:v>
                      </c:pt>
                    </c:strCache>
                  </c:strRef>
                </c:tx>
                <c:spPr>
                  <a:solidFill>
                    <a:schemeClr val="accent2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8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Лист3!$E$1:$F$1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2017</c:v>
                      </c:pt>
                      <c:pt idx="1">
                        <c:v>2030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Лист3!$E$21:$F$21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1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3-D39C-44F6-9316-AB6F8360F92A}"/>
                  </c:ext>
                </c:extLst>
              </c15:ser>
            </c15:filteredBarSeries>
            <c15:filteredBarSeries>
              <c15:ser>
                <c:idx val="20"/>
                <c:order val="2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Лист3!$D$22</c15:sqref>
                        </c15:formulaRef>
                      </c:ext>
                    </c:extLst>
                    <c:strCache>
                      <c:ptCount val="1"/>
                      <c:pt idx="0">
                        <c:v>Число погибших в дорожно-транспортных происшествиях, чел.</c:v>
                      </c:pt>
                    </c:strCache>
                  </c:strRef>
                </c:tx>
                <c:spPr>
                  <a:solidFill>
                    <a:schemeClr val="accent3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8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Лист3!$E$1:$F$1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2017</c:v>
                      </c:pt>
                      <c:pt idx="1">
                        <c:v>2030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Лист3!$E$22:$F$22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34</c:v>
                      </c:pt>
                      <c:pt idx="1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4-D39C-44F6-9316-AB6F8360F92A}"/>
                  </c:ext>
                </c:extLst>
              </c15:ser>
            </c15:filteredBarSeries>
          </c:ext>
        </c:extLst>
      </c:barChart>
      <c:catAx>
        <c:axId val="612007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11494720"/>
        <c:crosses val="autoZero"/>
        <c:auto val="1"/>
        <c:lblAlgn val="ctr"/>
        <c:lblOffset val="100"/>
        <c:noMultiLvlLbl val="0"/>
      </c:catAx>
      <c:valAx>
        <c:axId val="61149472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6120079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3"/>
          <c:order val="13"/>
          <c:tx>
            <c:strRef>
              <c:f>Лист3!$D$15</c:f>
              <c:strCache>
                <c:ptCount val="1"/>
                <c:pt idx="0">
                  <c:v>Объем инвестиций в основной капитал организаций за счет всех источников финансирования (в ценах соответствующих лет) - всего, млн. руб.</c:v>
                </c:pt>
              </c:strCache>
              <c:extLst xmlns:c15="http://schemas.microsoft.com/office/drawing/2012/chart"/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23,9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6E3-47CB-B3B0-B250BDE05492}"/>
                </c:ext>
              </c:extLst>
            </c:dLbl>
            <c:dLbl>
              <c:idx val="1"/>
              <c:layout>
                <c:manualLayout>
                  <c:x val="7.4801320037153288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85,0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6E3-47CB-B3B0-B250BDE0549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Лист3!$E$1:$F$1</c:f>
              <c:numCache>
                <c:formatCode>General</c:formatCode>
                <c:ptCount val="2"/>
                <c:pt idx="0">
                  <c:v>2017</c:v>
                </c:pt>
                <c:pt idx="1">
                  <c:v>2030</c:v>
                </c:pt>
              </c:numCache>
              <c:extLst xmlns:c15="http://schemas.microsoft.com/office/drawing/2012/chart"/>
            </c:numRef>
          </c:cat>
          <c:val>
            <c:numRef>
              <c:f>Лист3!$E$15:$F$15</c:f>
              <c:numCache>
                <c:formatCode>General</c:formatCode>
                <c:ptCount val="2"/>
                <c:pt idx="0" formatCode="#,##0.00">
                  <c:v>23918.5</c:v>
                </c:pt>
                <c:pt idx="1">
                  <c:v>85000</c:v>
                </c:pt>
              </c:numCache>
              <c:extLst xmlns:c15="http://schemas.microsoft.com/office/drawing/2012/chart"/>
            </c:numRef>
          </c:val>
          <c:extLst>
            <c:ext xmlns:c16="http://schemas.microsoft.com/office/drawing/2014/chart" uri="{C3380CC4-5D6E-409C-BE32-E72D297353CC}">
              <c16:uniqueId val="{00000000-2C1E-4640-BE86-7A86CCD469B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3"/>
        <c:overlap val="-27"/>
        <c:axId val="648286208"/>
        <c:axId val="611497600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Лист3!$D$2</c15:sqref>
                        </c15:formulaRef>
                      </c:ext>
                    </c:extLst>
                    <c:strCache>
                      <c:ptCount val="1"/>
                      <c:pt idx="0">
                        <c:v>Выброшено в атмосферу загрязняющих веществ, отходящих от стационарных источников – всего, тыс.тонн</c:v>
                      </c:pt>
                    </c:strCache>
                  </c:strRef>
                </c:tx>
                <c:spPr>
                  <a:solidFill>
                    <a:srgbClr val="68C1B9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200" b="0" i="0" u="none" strike="noStrike" kern="1200" baseline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>
                      <c:ext uri="{02D57815-91ED-43cb-92C2-25804820EDAC}">
                        <c15:formulaRef>
                          <c15:sqref>Лист3!$E$1:$F$1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2017</c:v>
                      </c:pt>
                      <c:pt idx="1">
                        <c:v>2030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Лист3!$E$2:$F$2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31.5</c:v>
                      </c:pt>
                      <c:pt idx="1">
                        <c:v>25.9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2C1E-4640-BE86-7A86CCD469B1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Лист3!$D$3</c15:sqref>
                        </c15:formulaRef>
                      </c:ext>
                    </c:extLst>
                    <c:strCache>
                      <c:ptCount val="1"/>
                      <c:pt idx="0">
                        <c:v>Число выявленных несанкционированных свалок в границах города в отчетном периоде по отношению к числу несанкционированных свалок в границах города, выявленных на 1 января 2018 г., %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8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Лист3!$E$1:$F$1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2017</c:v>
                      </c:pt>
                      <c:pt idx="1">
                        <c:v>2030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Лист3!$E$3:$F$3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0</c:v>
                      </c:pt>
                      <c:pt idx="1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2C1E-4640-BE86-7A86CCD469B1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Лист3!$D$4</c15:sqref>
                        </c15:formulaRef>
                      </c:ext>
                    </c:extLst>
                    <c:strCache>
                      <c:ptCount val="1"/>
                      <c:pt idx="0">
                        <c:v>Обеспеченность дошкольными образовательными учреждениями для детей в возрасте до 3-х лет, %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8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Лист3!$E$1:$F$1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2017</c:v>
                      </c:pt>
                      <c:pt idx="1">
                        <c:v>2030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Лист3!$E$4:$F$4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1">
                        <c:v>100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2C1E-4640-BE86-7A86CCD469B1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Лист3!$D$5</c15:sqref>
                        </c15:formulaRef>
                      </c:ext>
                    </c:extLst>
                    <c:strCache>
                      <c:ptCount val="1"/>
                      <c:pt idx="0">
                        <c:v>Охват дополнительным образованием детей в возрасте от 5 до 18 лет, %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8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Лист3!$E$1:$F$1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2017</c:v>
                      </c:pt>
                      <c:pt idx="1">
                        <c:v>2030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Лист3!$E$5:$F$5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80.7</c:v>
                      </c:pt>
                      <c:pt idx="1">
                        <c:v>89.6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2C1E-4640-BE86-7A86CCD469B1}"/>
                  </c:ext>
                </c:extLst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Лист3!$D$6</c15:sqref>
                        </c15:formulaRef>
                      </c:ext>
                    </c:extLst>
                    <c:strCache>
                      <c:ptCount val="1"/>
                      <c:pt idx="0">
                        <c:v>Доля населения, систематически занимающегося физической культурой и спортом, %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8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Лист3!$E$1:$F$1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2017</c:v>
                      </c:pt>
                      <c:pt idx="1">
                        <c:v>2030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Лист3!$E$6:$F$6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35.4</c:v>
                      </c:pt>
                      <c:pt idx="1">
                        <c:v>53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2C1E-4640-BE86-7A86CCD469B1}"/>
                  </c:ext>
                </c:extLst>
              </c15:ser>
            </c15:filteredBarSeries>
            <c15:filteredB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Лист3!$D$7</c15:sqref>
                        </c15:formulaRef>
                      </c:ext>
                    </c:extLst>
                    <c:strCache>
                      <c:ptCount val="1"/>
                      <c:pt idx="0">
                        <c:v>Доля численности приведенного контингента студентов в вузах и филиалах вузов Тольятти по отраслям наук математика и естественные науки, инженерное дело и технологии в численности приведенного контингента студентов Тольятти, %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8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Лист3!$E$1:$F$1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2017</c:v>
                      </c:pt>
                      <c:pt idx="1">
                        <c:v>2030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Лист3!$E$7:$F$7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41.1</c:v>
                      </c:pt>
                      <c:pt idx="1">
                        <c:v>50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2C1E-4640-BE86-7A86CCD469B1}"/>
                  </c:ext>
                </c:extLst>
              </c15:ser>
            </c15:filteredBarSeries>
            <c15:filteredBar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Лист3!$D$8</c15:sqref>
                        </c15:formulaRef>
                      </c:ext>
                    </c:extLst>
                    <c:strCache>
                      <c:ptCount val="1"/>
                      <c:pt idx="0">
                        <c:v>Численность врачей на 10 000 человек населения, чел.</c:v>
                      </c:pt>
                    </c:strCache>
                  </c:strRef>
                </c:tx>
                <c:spPr>
                  <a:solidFill>
                    <a:schemeClr val="accent1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8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Лист3!$E$1:$F$1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2017</c:v>
                      </c:pt>
                      <c:pt idx="1">
                        <c:v>2030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Лист3!$E$8:$F$8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0</c:v>
                      </c:pt>
                      <c:pt idx="1">
                        <c:v>45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2C1E-4640-BE86-7A86CCD469B1}"/>
                  </c:ext>
                </c:extLst>
              </c15:ser>
            </c15:filteredBarSeries>
            <c15:filteredBar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Лист3!$D$9</c15:sqref>
                        </c15:formulaRef>
                      </c:ext>
                    </c:extLst>
                    <c:strCache>
                      <c:ptCount val="1"/>
                      <c:pt idx="0">
                        <c:v>Объем бюджетных средств, выделяемых на основе конкурсных механизмов некоммерческим организациям Тольятти в реальном выражении, %</c:v>
                      </c:pt>
                    </c:strCache>
                  </c:strRef>
                </c:tx>
                <c:spPr>
                  <a:solidFill>
                    <a:schemeClr val="accent2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8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Лист3!$E$1:$F$1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2017</c:v>
                      </c:pt>
                      <c:pt idx="1">
                        <c:v>2030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Лист3!$E$9:$F$9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100</c:v>
                      </c:pt>
                      <c:pt idx="1">
                        <c:v>230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2C1E-4640-BE86-7A86CCD469B1}"/>
                  </c:ext>
                </c:extLst>
              </c15:ser>
            </c15:filteredBarSeries>
            <c15:filteredBar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Лист3!$D$10</c15:sqref>
                        </c15:formulaRef>
                      </c:ext>
                    </c:extLst>
                    <c:strCache>
                      <c:ptCount val="1"/>
                      <c:pt idx="0">
                        <c:v>Ввод в эксплуатацию жилых домов за счет всех источников финансирования (квартир), тыс.кв.м общей площади </c:v>
                      </c:pt>
                    </c:strCache>
                  </c:strRef>
                </c:tx>
                <c:spPr>
                  <a:solidFill>
                    <a:schemeClr val="accent3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8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Лист3!$E$1:$F$1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2017</c:v>
                      </c:pt>
                      <c:pt idx="1">
                        <c:v>2030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Лист3!$E$10:$F$10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101.7</c:v>
                      </c:pt>
                      <c:pt idx="1">
                        <c:v>400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2C1E-4640-BE86-7A86CCD469B1}"/>
                  </c:ext>
                </c:extLst>
              </c15:ser>
            </c15:filteredBarSeries>
            <c15:filteredBar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Лист3!$D$11</c15:sqref>
                        </c15:formulaRef>
                      </c:ext>
                    </c:extLst>
                    <c:strCache>
                      <c:ptCount val="1"/>
                      <c:pt idx="0">
                        <c:v>Число парков культуры и отдыха (городских садов), ед.</c:v>
                      </c:pt>
                    </c:strCache>
                  </c:strRef>
                </c:tx>
                <c:spPr>
                  <a:solidFill>
                    <a:schemeClr val="accent4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8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Лист3!$E$1:$F$1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2017</c:v>
                      </c:pt>
                      <c:pt idx="1">
                        <c:v>2030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Лист3!$E$11:$F$11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1">
                        <c:v>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2C1E-4640-BE86-7A86CCD469B1}"/>
                  </c:ext>
                </c:extLst>
              </c15:ser>
            </c15:filteredBarSeries>
            <c15:filteredBarSeries>
              <c15:ser>
                <c:idx val="1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Лист3!$D$12</c15:sqref>
                        </c15:formulaRef>
                      </c:ext>
                    </c:extLst>
                    <c:strCache>
                      <c:ptCount val="1"/>
                      <c:pt idx="0">
                        <c:v>Индекс производства по обрабатывающей промышленности (раздел C), в процентах к предыдущему году</c:v>
                      </c:pt>
                    </c:strCache>
                  </c:strRef>
                </c:tx>
                <c:spPr>
                  <a:solidFill>
                    <a:schemeClr val="accent5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8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Лист3!$E$1:$F$1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2017</c:v>
                      </c:pt>
                      <c:pt idx="1">
                        <c:v>2030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Лист3!$E$12:$F$12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107.5</c:v>
                      </c:pt>
                      <c:pt idx="1">
                        <c:v>103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2C1E-4640-BE86-7A86CCD469B1}"/>
                  </c:ext>
                </c:extLst>
              </c15:ser>
            </c15:filteredBarSeries>
            <c15:filteredBarSeries>
              <c15:ser>
                <c:idx val="11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Лист3!$D$13</c15:sqref>
                        </c15:formulaRef>
                      </c:ext>
                    </c:extLst>
                    <c:strCache>
                      <c:ptCount val="1"/>
                      <c:pt idx="0">
                        <c:v>Количество субъектов малого и среднего предпринимательства, тыс. ед.</c:v>
                      </c:pt>
                    </c:strCache>
                  </c:strRef>
                </c:tx>
                <c:spPr>
                  <a:solidFill>
                    <a:schemeClr val="accent6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8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Лист3!$E$1:$F$1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2017</c:v>
                      </c:pt>
                      <c:pt idx="1">
                        <c:v>2030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Лист3!$E$13:$F$13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26.5</c:v>
                      </c:pt>
                      <c:pt idx="1">
                        <c:v>38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2C1E-4640-BE86-7A86CCD469B1}"/>
                  </c:ext>
                </c:extLst>
              </c15:ser>
            </c15:filteredBarSeries>
            <c15:filteredBarSeries>
              <c15:ser>
                <c:idx val="12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Лист3!$D$14</c15:sqref>
                        </c15:formulaRef>
                      </c:ext>
                    </c:extLst>
                    <c:strCache>
                      <c:ptCount val="1"/>
                      <c:pt idx="0">
                        <c:v>Количество торговых мест на розничных  рынках, включая сельскохозяйственные (на 1 января), ед.</c:v>
                      </c:pt>
                    </c:strCache>
                  </c:strRef>
                </c:tx>
                <c:spPr>
                  <a:solidFill>
                    <a:schemeClr val="accent1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8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Лист3!$E$1:$F$1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2017</c:v>
                      </c:pt>
                      <c:pt idx="1">
                        <c:v>2030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Лист3!$E$14:$F$14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1870</c:v>
                      </c:pt>
                      <c:pt idx="1">
                        <c:v>2000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D-2C1E-4640-BE86-7A86CCD469B1}"/>
                  </c:ext>
                </c:extLst>
              </c15:ser>
            </c15:filteredBarSeries>
            <c15:filteredBarSeries>
              <c15:ser>
                <c:idx val="14"/>
                <c:order val="1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Лист3!$D$16</c15:sqref>
                        </c15:formulaRef>
                      </c:ext>
                    </c:extLst>
                    <c:strCache>
                      <c:ptCount val="1"/>
                      <c:pt idx="0">
                        <c:v>Уровень производительности труда относительно 2017 года, %</c:v>
                      </c:pt>
                    </c:strCache>
                  </c:strRef>
                </c:tx>
                <c:spPr>
                  <a:solidFill>
                    <a:schemeClr val="accent3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8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Лист3!$E$1:$F$1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2017</c:v>
                      </c:pt>
                      <c:pt idx="1">
                        <c:v>2030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Лист3!$E$16:$F$16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100</c:v>
                      </c:pt>
                      <c:pt idx="1">
                        <c:v>130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E-2C1E-4640-BE86-7A86CCD469B1}"/>
                  </c:ext>
                </c:extLst>
              </c15:ser>
            </c15:filteredBarSeries>
            <c15:filteredBarSeries>
              <c15:ser>
                <c:idx val="15"/>
                <c:order val="1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Лист3!$D$17</c15:sqref>
                        </c15:formulaRef>
                      </c:ext>
                    </c:extLst>
                    <c:strCache>
                      <c:ptCount val="1"/>
                      <c:pt idx="0">
                        <c:v>Удельный вес организаций, осуществлявших технологические, организационные, маркетинговые инновации в отчетном году, в общем числе обследованных организаций, %</c:v>
                      </c:pt>
                    </c:strCache>
                  </c:strRef>
                </c:tx>
                <c:spPr>
                  <a:solidFill>
                    <a:schemeClr val="accent4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8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Лист3!$E$1:$F$1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2017</c:v>
                      </c:pt>
                      <c:pt idx="1">
                        <c:v>2030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Лист3!$E$17:$F$17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4.3</c:v>
                      </c:pt>
                      <c:pt idx="1">
                        <c:v>15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F-2C1E-4640-BE86-7A86CCD469B1}"/>
                  </c:ext>
                </c:extLst>
              </c15:ser>
            </c15:filteredBarSeries>
            <c15:filteredBarSeries>
              <c15:ser>
                <c:idx val="16"/>
                <c:order val="1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Лист3!$D$18</c15:sqref>
                        </c15:formulaRef>
                      </c:ext>
                    </c:extLst>
                    <c:strCache>
                      <c:ptCount val="1"/>
                      <c:pt idx="0">
                        <c:v>Количество национальных проектов с участием городского округа Тольятти, шт.</c:v>
                      </c:pt>
                    </c:strCache>
                  </c:strRef>
                </c:tx>
                <c:spPr>
                  <a:solidFill>
                    <a:schemeClr val="accent5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8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Лист3!$E$1:$F$1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2017</c:v>
                      </c:pt>
                      <c:pt idx="1">
                        <c:v>2030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Лист3!$E$18:$F$18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0</c:v>
                      </c:pt>
                      <c:pt idx="1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0-2C1E-4640-BE86-7A86CCD469B1}"/>
                  </c:ext>
                </c:extLst>
              </c15:ser>
            </c15:filteredBarSeries>
            <c15:filteredBarSeries>
              <c15:ser>
                <c:idx val="17"/>
                <c:order val="1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Лист3!$D$19</c15:sqref>
                        </c15:formulaRef>
                      </c:ext>
                    </c:extLst>
                    <c:strCache>
                      <c:ptCount val="1"/>
                      <c:pt idx="0">
                        <c:v>Пассажирооборот  транспорта общего пользования , млн. пассажиро-километров</c:v>
                      </c:pt>
                    </c:strCache>
                  </c:strRef>
                </c:tx>
                <c:spPr>
                  <a:solidFill>
                    <a:schemeClr val="accent6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8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Лист3!$E$1:$F$1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2017</c:v>
                      </c:pt>
                      <c:pt idx="1">
                        <c:v>2030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Лист3!$E$19:$F$19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1073.5999999999999</c:v>
                      </c:pt>
                      <c:pt idx="1">
                        <c:v>2000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1-2C1E-4640-BE86-7A86CCD469B1}"/>
                  </c:ext>
                </c:extLst>
              </c15:ser>
            </c15:filteredBarSeries>
            <c15:filteredBarSeries>
              <c15:ser>
                <c:idx val="18"/>
                <c:order val="1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Лист3!$D$20</c15:sqref>
                        </c15:formulaRef>
                      </c:ext>
                    </c:extLst>
                    <c:strCache>
                      <c:ptCount val="1"/>
                      <c:pt idx="0">
                        <c:v>Протяженность велодорожек, отвечающих современных требованиям безопасности, км</c:v>
                      </c:pt>
                    </c:strCache>
                  </c:strRef>
                </c:tx>
                <c:spPr>
                  <a:solidFill>
                    <a:schemeClr val="accent1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8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Лист3!$E$1:$F$1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2017</c:v>
                      </c:pt>
                      <c:pt idx="1">
                        <c:v>2030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Лист3!$E$20:$F$20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0</c:v>
                      </c:pt>
                      <c:pt idx="1">
                        <c:v>90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2-2C1E-4640-BE86-7A86CCD469B1}"/>
                  </c:ext>
                </c:extLst>
              </c15:ser>
            </c15:filteredBarSeries>
            <c15:filteredBarSeries>
              <c15:ser>
                <c:idx val="19"/>
                <c:order val="1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Лист3!$D$21</c15:sqref>
                        </c15:formulaRef>
                      </c:ext>
                    </c:extLst>
                    <c:strCache>
                      <c:ptCount val="1"/>
                      <c:pt idx="0">
                        <c:v>Протяженность выделенных полос для общественного транспорта, км</c:v>
                      </c:pt>
                    </c:strCache>
                  </c:strRef>
                </c:tx>
                <c:spPr>
                  <a:solidFill>
                    <a:schemeClr val="accent2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8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Лист3!$E$1:$F$1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2017</c:v>
                      </c:pt>
                      <c:pt idx="1">
                        <c:v>2030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Лист3!$E$21:$F$21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1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3-2C1E-4640-BE86-7A86CCD469B1}"/>
                  </c:ext>
                </c:extLst>
              </c15:ser>
            </c15:filteredBarSeries>
            <c15:filteredBarSeries>
              <c15:ser>
                <c:idx val="20"/>
                <c:order val="2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Лист3!$D$22</c15:sqref>
                        </c15:formulaRef>
                      </c:ext>
                    </c:extLst>
                    <c:strCache>
                      <c:ptCount val="1"/>
                      <c:pt idx="0">
                        <c:v>Число погибших в дорожно-транспортных происшествиях, чел.</c:v>
                      </c:pt>
                    </c:strCache>
                  </c:strRef>
                </c:tx>
                <c:spPr>
                  <a:solidFill>
                    <a:schemeClr val="accent3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8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Лист3!$E$1:$F$1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2017</c:v>
                      </c:pt>
                      <c:pt idx="1">
                        <c:v>2030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Лист3!$E$22:$F$22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34</c:v>
                      </c:pt>
                      <c:pt idx="1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4-2C1E-4640-BE86-7A86CCD469B1}"/>
                  </c:ext>
                </c:extLst>
              </c15:ser>
            </c15:filteredBarSeries>
          </c:ext>
        </c:extLst>
      </c:barChart>
      <c:catAx>
        <c:axId val="648286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11497600"/>
        <c:crosses val="autoZero"/>
        <c:auto val="1"/>
        <c:lblAlgn val="ctr"/>
        <c:lblOffset val="100"/>
        <c:noMultiLvlLbl val="0"/>
      </c:catAx>
      <c:valAx>
        <c:axId val="611497600"/>
        <c:scaling>
          <c:orientation val="minMax"/>
        </c:scaling>
        <c:delete val="1"/>
        <c:axPos val="l"/>
        <c:numFmt formatCode="#,##0.00" sourceLinked="1"/>
        <c:majorTickMark val="none"/>
        <c:minorTickMark val="none"/>
        <c:tickLblPos val="none"/>
        <c:crossAx val="648286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67E688-1E93-4D97-AE15-547783E55DBA}" type="doc">
      <dgm:prSet loTypeId="urn:microsoft.com/office/officeart/2005/8/layout/chevron1" loCatId="process" qsTypeId="urn:microsoft.com/office/officeart/2005/8/quickstyle/simple1" qsCatId="simple" csTypeId="urn:microsoft.com/office/officeart/2005/8/colors/colorful2" csCatId="colorful" phldr="1"/>
      <dgm:spPr/>
    </dgm:pt>
    <dgm:pt modelId="{9E078DCD-7527-4671-ACAF-DA7D3CEC68A4}">
      <dgm:prSet phldrT="[Текст]"/>
      <dgm:spPr>
        <a:solidFill>
          <a:srgbClr val="B5941B"/>
        </a:solidFill>
      </dgm:spPr>
      <dgm:t>
        <a:bodyPr/>
        <a:lstStyle/>
        <a:p>
          <a:r>
            <a:rPr lang="ru-RU" dirty="0"/>
            <a:t>1966-1970 АВТОВАЗ</a:t>
          </a:r>
          <a:endParaRPr lang="de-DE" dirty="0"/>
        </a:p>
      </dgm:t>
    </dgm:pt>
    <dgm:pt modelId="{C409A083-9342-43CA-A0D3-EBF89DC0FFC0}" type="parTrans" cxnId="{2ADDCBEC-50D7-46FC-841F-59BA7AFEEF9E}">
      <dgm:prSet/>
      <dgm:spPr/>
      <dgm:t>
        <a:bodyPr/>
        <a:lstStyle/>
        <a:p>
          <a:endParaRPr lang="de-DE"/>
        </a:p>
      </dgm:t>
    </dgm:pt>
    <dgm:pt modelId="{C5CC4525-2649-49AB-9D26-A61BC8AEC85A}" type="sibTrans" cxnId="{2ADDCBEC-50D7-46FC-841F-59BA7AFEEF9E}">
      <dgm:prSet/>
      <dgm:spPr/>
      <dgm:t>
        <a:bodyPr/>
        <a:lstStyle/>
        <a:p>
          <a:endParaRPr lang="de-DE"/>
        </a:p>
      </dgm:t>
    </dgm:pt>
    <dgm:pt modelId="{A8D9A414-82CA-4C33-92D0-A289C941B224}" type="pres">
      <dgm:prSet presAssocID="{0367E688-1E93-4D97-AE15-547783E55DBA}" presName="Name0" presStyleCnt="0">
        <dgm:presLayoutVars>
          <dgm:dir/>
          <dgm:animLvl val="lvl"/>
          <dgm:resizeHandles val="exact"/>
        </dgm:presLayoutVars>
      </dgm:prSet>
      <dgm:spPr/>
    </dgm:pt>
    <dgm:pt modelId="{8BEB9110-335E-4D05-B7AF-BFFE8A1F56AC}" type="pres">
      <dgm:prSet presAssocID="{9E078DCD-7527-4671-ACAF-DA7D3CEC68A4}" presName="parTxOnly" presStyleLbl="node1" presStyleIdx="0" presStyleCnt="1">
        <dgm:presLayoutVars>
          <dgm:chMax val="0"/>
          <dgm:chPref val="0"/>
          <dgm:bulletEnabled val="1"/>
        </dgm:presLayoutVars>
      </dgm:prSet>
      <dgm:spPr/>
    </dgm:pt>
  </dgm:ptLst>
  <dgm:cxnLst>
    <dgm:cxn modelId="{3FF2F635-D6C9-4AC9-AE09-0DB83C4D239B}" type="presOf" srcId="{0367E688-1E93-4D97-AE15-547783E55DBA}" destId="{A8D9A414-82CA-4C33-92D0-A289C941B224}" srcOrd="0" destOrd="0" presId="urn:microsoft.com/office/officeart/2005/8/layout/chevron1"/>
    <dgm:cxn modelId="{2825813B-676D-4C86-A2AB-5C4882E7D817}" type="presOf" srcId="{9E078DCD-7527-4671-ACAF-DA7D3CEC68A4}" destId="{8BEB9110-335E-4D05-B7AF-BFFE8A1F56AC}" srcOrd="0" destOrd="0" presId="urn:microsoft.com/office/officeart/2005/8/layout/chevron1"/>
    <dgm:cxn modelId="{2ADDCBEC-50D7-46FC-841F-59BA7AFEEF9E}" srcId="{0367E688-1E93-4D97-AE15-547783E55DBA}" destId="{9E078DCD-7527-4671-ACAF-DA7D3CEC68A4}" srcOrd="0" destOrd="0" parTransId="{C409A083-9342-43CA-A0D3-EBF89DC0FFC0}" sibTransId="{C5CC4525-2649-49AB-9D26-A61BC8AEC85A}"/>
    <dgm:cxn modelId="{26035BFC-7C5F-4A9D-B52C-16D78E761445}" type="presParOf" srcId="{A8D9A414-82CA-4C33-92D0-A289C941B224}" destId="{8BEB9110-335E-4D05-B7AF-BFFE8A1F56AC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49A3298-8886-4BC1-9FB6-6D6F377F9CA2}" type="doc">
      <dgm:prSet loTypeId="urn:microsoft.com/office/officeart/2008/layout/VerticalCurvedList" loCatId="list" qsTypeId="urn:microsoft.com/office/officeart/2005/8/quickstyle/simple1" qsCatId="simple" csTypeId="urn:microsoft.com/office/officeart/2005/8/colors/accent3_1" csCatId="accent3" phldr="1"/>
      <dgm:spPr/>
    </dgm:pt>
    <dgm:pt modelId="{2D62CD13-2FC1-4360-A149-E5EACED7EC6C}">
      <dgm:prSet custT="1"/>
      <dgm:spPr/>
      <dgm:t>
        <a:bodyPr/>
        <a:lstStyle/>
        <a:p>
          <a:r>
            <a:rPr lang="ru-RU" sz="2500" dirty="0">
              <a:latin typeface="+mn-lt"/>
              <a:cs typeface="Arial" panose="020B0604020202020204" pitchFamily="34" charset="0"/>
            </a:rPr>
            <a:t>Транспортная инфраструктура</a:t>
          </a:r>
        </a:p>
      </dgm:t>
    </dgm:pt>
    <dgm:pt modelId="{F4358E17-C24E-4258-B0D9-22BBB5523DA7}" type="parTrans" cxnId="{94649B00-771A-4F6C-9864-B67BA03A1E61}">
      <dgm:prSet/>
      <dgm:spPr/>
      <dgm:t>
        <a:bodyPr/>
        <a:lstStyle/>
        <a:p>
          <a:endParaRPr lang="ru-RU"/>
        </a:p>
      </dgm:t>
    </dgm:pt>
    <dgm:pt modelId="{B2F3F0F0-DE29-4D7C-8E1C-8A8878BB9DEC}" type="sibTrans" cxnId="{94649B00-771A-4F6C-9864-B67BA03A1E61}">
      <dgm:prSet/>
      <dgm:spPr/>
      <dgm:t>
        <a:bodyPr/>
        <a:lstStyle/>
        <a:p>
          <a:endParaRPr lang="ru-RU"/>
        </a:p>
      </dgm:t>
    </dgm:pt>
    <dgm:pt modelId="{F44C2F7E-55BE-45D5-BF31-F980EB7DE04A}">
      <dgm:prSet custT="1"/>
      <dgm:spPr>
        <a:ln>
          <a:solidFill>
            <a:schemeClr val="accent3"/>
          </a:solidFill>
        </a:ln>
      </dgm:spPr>
      <dgm:t>
        <a:bodyPr/>
        <a:lstStyle/>
        <a:p>
          <a:r>
            <a:rPr lang="ru-RU" sz="2500" dirty="0">
              <a:latin typeface="+mn-lt"/>
              <a:cs typeface="Arial" panose="020B0604020202020204" pitchFamily="34" charset="0"/>
            </a:rPr>
            <a:t>Транзитно-ориентированное развитие</a:t>
          </a:r>
        </a:p>
      </dgm:t>
    </dgm:pt>
    <dgm:pt modelId="{C18EB10B-E30B-45D8-A672-392ECEDFFEBF}" type="parTrans" cxnId="{80B376D1-1506-4D11-BE78-CDF633952488}">
      <dgm:prSet/>
      <dgm:spPr/>
      <dgm:t>
        <a:bodyPr/>
        <a:lstStyle/>
        <a:p>
          <a:endParaRPr lang="ru-RU"/>
        </a:p>
      </dgm:t>
    </dgm:pt>
    <dgm:pt modelId="{3504E5FC-FCEB-436C-A727-80C8302A7445}" type="sibTrans" cxnId="{80B376D1-1506-4D11-BE78-CDF633952488}">
      <dgm:prSet/>
      <dgm:spPr/>
      <dgm:t>
        <a:bodyPr/>
        <a:lstStyle/>
        <a:p>
          <a:endParaRPr lang="ru-RU"/>
        </a:p>
      </dgm:t>
    </dgm:pt>
    <dgm:pt modelId="{A1C3ACEA-B116-4277-99C4-A0EAB8C70905}">
      <dgm:prSet custT="1"/>
      <dgm:spPr/>
      <dgm:t>
        <a:bodyPr/>
        <a:lstStyle/>
        <a:p>
          <a:r>
            <a:rPr lang="ru-RU" sz="2500" dirty="0">
              <a:latin typeface="+mn-lt"/>
              <a:cs typeface="Arial" panose="020B0604020202020204" pitchFamily="34" charset="0"/>
            </a:rPr>
            <a:t>Нулевая терпимость к ДТП</a:t>
          </a:r>
        </a:p>
      </dgm:t>
    </dgm:pt>
    <dgm:pt modelId="{E9DB9AF0-D06D-427D-91B1-E0E74004067E}" type="parTrans" cxnId="{DCC2FE3D-F9B2-4336-9342-E856BB1D1AFD}">
      <dgm:prSet/>
      <dgm:spPr/>
      <dgm:t>
        <a:bodyPr/>
        <a:lstStyle/>
        <a:p>
          <a:endParaRPr lang="ru-RU"/>
        </a:p>
      </dgm:t>
    </dgm:pt>
    <dgm:pt modelId="{F9E7CA11-8C63-46F1-A638-3258C54751E2}" type="sibTrans" cxnId="{DCC2FE3D-F9B2-4336-9342-E856BB1D1AFD}">
      <dgm:prSet/>
      <dgm:spPr/>
      <dgm:t>
        <a:bodyPr/>
        <a:lstStyle/>
        <a:p>
          <a:endParaRPr lang="ru-RU"/>
        </a:p>
      </dgm:t>
    </dgm:pt>
    <dgm:pt modelId="{96E8A2FB-410C-4FB8-A654-0655F7E83E0B}">
      <dgm:prSet custT="1"/>
      <dgm:spPr>
        <a:ln>
          <a:solidFill>
            <a:schemeClr val="accent3"/>
          </a:solidFill>
        </a:ln>
      </dgm:spPr>
      <dgm:t>
        <a:bodyPr/>
        <a:lstStyle/>
        <a:p>
          <a:r>
            <a:rPr lang="ru-RU" sz="2500" dirty="0">
              <a:latin typeface="+mn-lt"/>
              <a:cs typeface="Arial" panose="020B0604020202020204" pitchFamily="34" charset="0"/>
            </a:rPr>
            <a:t>Самарско-Тольяттинская агломерация</a:t>
          </a:r>
          <a:endParaRPr lang="ru-RU" sz="2500" dirty="0">
            <a:latin typeface="+mn-lt"/>
          </a:endParaRPr>
        </a:p>
      </dgm:t>
    </dgm:pt>
    <dgm:pt modelId="{0323D3E8-F206-4D87-810A-3B82F0302D2C}" type="parTrans" cxnId="{9F1A4CC1-E52F-4F3E-86F2-8612AF094BB7}">
      <dgm:prSet/>
      <dgm:spPr/>
      <dgm:t>
        <a:bodyPr/>
        <a:lstStyle/>
        <a:p>
          <a:endParaRPr lang="ru-RU"/>
        </a:p>
      </dgm:t>
    </dgm:pt>
    <dgm:pt modelId="{01BB5A08-01D2-46C6-A850-FA7BE9B7EDA6}" type="sibTrans" cxnId="{9F1A4CC1-E52F-4F3E-86F2-8612AF094BB7}">
      <dgm:prSet/>
      <dgm:spPr/>
      <dgm:t>
        <a:bodyPr/>
        <a:lstStyle/>
        <a:p>
          <a:endParaRPr lang="ru-RU"/>
        </a:p>
      </dgm:t>
    </dgm:pt>
    <dgm:pt modelId="{E15BF6D0-04BE-4D83-8A3D-54817A69902E}">
      <dgm:prSet custT="1"/>
      <dgm:spPr>
        <a:ln>
          <a:solidFill>
            <a:schemeClr val="accent3"/>
          </a:solidFill>
        </a:ln>
      </dgm:spPr>
      <dgm:t>
        <a:bodyPr/>
        <a:lstStyle/>
        <a:p>
          <a:r>
            <a:rPr lang="ru-RU" sz="2500" dirty="0">
              <a:latin typeface="+mn-lt"/>
              <a:cs typeface="Arial" panose="020B0604020202020204" pitchFamily="34" charset="0"/>
            </a:rPr>
            <a:t>Экологически чистый общественный транспорт</a:t>
          </a:r>
        </a:p>
      </dgm:t>
    </dgm:pt>
    <dgm:pt modelId="{2F4F91F9-7A7B-4588-8CE5-255CBAABC82F}" type="parTrans" cxnId="{581FA7D1-FC32-4DF8-AFB8-3641F65401A7}">
      <dgm:prSet/>
      <dgm:spPr/>
      <dgm:t>
        <a:bodyPr/>
        <a:lstStyle/>
        <a:p>
          <a:endParaRPr lang="ru-RU"/>
        </a:p>
      </dgm:t>
    </dgm:pt>
    <dgm:pt modelId="{FED8C46A-CBC7-426F-8153-FD6A8CCB8532}" type="sibTrans" cxnId="{581FA7D1-FC32-4DF8-AFB8-3641F65401A7}">
      <dgm:prSet/>
      <dgm:spPr/>
      <dgm:t>
        <a:bodyPr/>
        <a:lstStyle/>
        <a:p>
          <a:endParaRPr lang="ru-RU"/>
        </a:p>
      </dgm:t>
    </dgm:pt>
    <dgm:pt modelId="{27A1B6C7-46E5-4554-8D45-720BF8D21575}">
      <dgm:prSet custT="1"/>
      <dgm:spPr/>
      <dgm:t>
        <a:bodyPr/>
        <a:lstStyle/>
        <a:p>
          <a:r>
            <a:rPr lang="ru-RU" sz="2500" dirty="0">
              <a:latin typeface="+mn-lt"/>
              <a:cs typeface="Arial" panose="020B0604020202020204" pitchFamily="34" charset="0"/>
            </a:rPr>
            <a:t>Велодорожки</a:t>
          </a:r>
        </a:p>
      </dgm:t>
    </dgm:pt>
    <dgm:pt modelId="{A75E770A-C3E9-43AA-9035-3AF74063F26B}" type="parTrans" cxnId="{1C787D86-9256-4F69-BB69-12E647E0665C}">
      <dgm:prSet/>
      <dgm:spPr/>
      <dgm:t>
        <a:bodyPr/>
        <a:lstStyle/>
        <a:p>
          <a:endParaRPr lang="ru-RU"/>
        </a:p>
      </dgm:t>
    </dgm:pt>
    <dgm:pt modelId="{223BAF95-5F1E-447C-AB7F-92BBA0C908E9}" type="sibTrans" cxnId="{1C787D86-9256-4F69-BB69-12E647E0665C}">
      <dgm:prSet/>
      <dgm:spPr/>
      <dgm:t>
        <a:bodyPr/>
        <a:lstStyle/>
        <a:p>
          <a:endParaRPr lang="ru-RU"/>
        </a:p>
      </dgm:t>
    </dgm:pt>
    <dgm:pt modelId="{48A8AC15-14E3-4FAB-8380-3780FD32C971}" type="pres">
      <dgm:prSet presAssocID="{649A3298-8886-4BC1-9FB6-6D6F377F9CA2}" presName="Name0" presStyleCnt="0">
        <dgm:presLayoutVars>
          <dgm:chMax val="7"/>
          <dgm:chPref val="7"/>
          <dgm:dir/>
        </dgm:presLayoutVars>
      </dgm:prSet>
      <dgm:spPr/>
    </dgm:pt>
    <dgm:pt modelId="{0411D9CF-20CB-4CB8-A23F-D7A49111F4EE}" type="pres">
      <dgm:prSet presAssocID="{649A3298-8886-4BC1-9FB6-6D6F377F9CA2}" presName="Name1" presStyleCnt="0"/>
      <dgm:spPr/>
    </dgm:pt>
    <dgm:pt modelId="{088CD7E2-EEC6-4A1B-8C7C-F79852426409}" type="pres">
      <dgm:prSet presAssocID="{649A3298-8886-4BC1-9FB6-6D6F377F9CA2}" presName="cycle" presStyleCnt="0"/>
      <dgm:spPr/>
    </dgm:pt>
    <dgm:pt modelId="{2EB5EDC4-A248-4619-A77B-8F51689E1489}" type="pres">
      <dgm:prSet presAssocID="{649A3298-8886-4BC1-9FB6-6D6F377F9CA2}" presName="srcNode" presStyleLbl="node1" presStyleIdx="0" presStyleCnt="6"/>
      <dgm:spPr/>
    </dgm:pt>
    <dgm:pt modelId="{B6B5F8C4-1039-415C-B0F4-1E4634A980D7}" type="pres">
      <dgm:prSet presAssocID="{649A3298-8886-4BC1-9FB6-6D6F377F9CA2}" presName="conn" presStyleLbl="parChTrans1D2" presStyleIdx="0" presStyleCnt="1"/>
      <dgm:spPr/>
    </dgm:pt>
    <dgm:pt modelId="{F4543972-23B6-4B70-8289-537E38BD27F9}" type="pres">
      <dgm:prSet presAssocID="{649A3298-8886-4BC1-9FB6-6D6F377F9CA2}" presName="extraNode" presStyleLbl="node1" presStyleIdx="0" presStyleCnt="6"/>
      <dgm:spPr/>
    </dgm:pt>
    <dgm:pt modelId="{84C2594D-0ADD-4FDA-951F-02B6151476A0}" type="pres">
      <dgm:prSet presAssocID="{649A3298-8886-4BC1-9FB6-6D6F377F9CA2}" presName="dstNode" presStyleLbl="node1" presStyleIdx="0" presStyleCnt="6"/>
      <dgm:spPr/>
    </dgm:pt>
    <dgm:pt modelId="{68D380A4-937C-4A37-93A8-E6E20E2033B2}" type="pres">
      <dgm:prSet presAssocID="{96E8A2FB-410C-4FB8-A654-0655F7E83E0B}" presName="text_1" presStyleLbl="node1" presStyleIdx="0" presStyleCnt="6">
        <dgm:presLayoutVars>
          <dgm:bulletEnabled val="1"/>
        </dgm:presLayoutVars>
      </dgm:prSet>
      <dgm:spPr/>
    </dgm:pt>
    <dgm:pt modelId="{41DDFB88-AB53-4683-80BC-788A1C2E9D53}" type="pres">
      <dgm:prSet presAssocID="{96E8A2FB-410C-4FB8-A654-0655F7E83E0B}" presName="accent_1" presStyleCnt="0"/>
      <dgm:spPr/>
    </dgm:pt>
    <dgm:pt modelId="{79EC53C8-2DBE-4342-88E8-376291892156}" type="pres">
      <dgm:prSet presAssocID="{96E8A2FB-410C-4FB8-A654-0655F7E83E0B}" presName="accentRepeatNode" presStyleLbl="solidFgAcc1" presStyleIdx="0" presStyleCnt="6"/>
      <dgm:spPr/>
    </dgm:pt>
    <dgm:pt modelId="{F4467E69-1349-4092-9894-A0E748021E17}" type="pres">
      <dgm:prSet presAssocID="{2D62CD13-2FC1-4360-A149-E5EACED7EC6C}" presName="text_2" presStyleLbl="node1" presStyleIdx="1" presStyleCnt="6">
        <dgm:presLayoutVars>
          <dgm:bulletEnabled val="1"/>
        </dgm:presLayoutVars>
      </dgm:prSet>
      <dgm:spPr/>
    </dgm:pt>
    <dgm:pt modelId="{1B5C5B6E-820C-45A9-ABA0-9B2E1609284C}" type="pres">
      <dgm:prSet presAssocID="{2D62CD13-2FC1-4360-A149-E5EACED7EC6C}" presName="accent_2" presStyleCnt="0"/>
      <dgm:spPr/>
    </dgm:pt>
    <dgm:pt modelId="{54A8C9E0-2091-4114-AA01-F7A156C5086C}" type="pres">
      <dgm:prSet presAssocID="{2D62CD13-2FC1-4360-A149-E5EACED7EC6C}" presName="accentRepeatNode" presStyleLbl="solidFgAcc1" presStyleIdx="1" presStyleCnt="6"/>
      <dgm:spPr/>
    </dgm:pt>
    <dgm:pt modelId="{D59791A2-D020-42FC-BEBF-E5E4B1E7E2CD}" type="pres">
      <dgm:prSet presAssocID="{E15BF6D0-04BE-4D83-8A3D-54817A69902E}" presName="text_3" presStyleLbl="node1" presStyleIdx="2" presStyleCnt="6">
        <dgm:presLayoutVars>
          <dgm:bulletEnabled val="1"/>
        </dgm:presLayoutVars>
      </dgm:prSet>
      <dgm:spPr/>
    </dgm:pt>
    <dgm:pt modelId="{1922F325-0241-459C-B8FE-ABC692E8F229}" type="pres">
      <dgm:prSet presAssocID="{E15BF6D0-04BE-4D83-8A3D-54817A69902E}" presName="accent_3" presStyleCnt="0"/>
      <dgm:spPr/>
    </dgm:pt>
    <dgm:pt modelId="{D1E0FA08-4FA3-4D0C-A1C5-6EBFA5F47220}" type="pres">
      <dgm:prSet presAssocID="{E15BF6D0-04BE-4D83-8A3D-54817A69902E}" presName="accentRepeatNode" presStyleLbl="solidFgAcc1" presStyleIdx="2" presStyleCnt="6"/>
      <dgm:spPr/>
    </dgm:pt>
    <dgm:pt modelId="{DCF11350-C269-46B7-A122-EEEFCE9EF689}" type="pres">
      <dgm:prSet presAssocID="{F44C2F7E-55BE-45D5-BF31-F980EB7DE04A}" presName="text_4" presStyleLbl="node1" presStyleIdx="3" presStyleCnt="6">
        <dgm:presLayoutVars>
          <dgm:bulletEnabled val="1"/>
        </dgm:presLayoutVars>
      </dgm:prSet>
      <dgm:spPr/>
    </dgm:pt>
    <dgm:pt modelId="{0FC57AB3-DBA4-4F1F-84A3-0AAFE54E0BDC}" type="pres">
      <dgm:prSet presAssocID="{F44C2F7E-55BE-45D5-BF31-F980EB7DE04A}" presName="accent_4" presStyleCnt="0"/>
      <dgm:spPr/>
    </dgm:pt>
    <dgm:pt modelId="{515E51F1-6BCB-4900-82CB-74F5FBF3D0DD}" type="pres">
      <dgm:prSet presAssocID="{F44C2F7E-55BE-45D5-BF31-F980EB7DE04A}" presName="accentRepeatNode" presStyleLbl="solidFgAcc1" presStyleIdx="3" presStyleCnt="6"/>
      <dgm:spPr/>
    </dgm:pt>
    <dgm:pt modelId="{CAA056B3-900C-495B-805D-B42F77DD3D65}" type="pres">
      <dgm:prSet presAssocID="{A1C3ACEA-B116-4277-99C4-A0EAB8C70905}" presName="text_5" presStyleLbl="node1" presStyleIdx="4" presStyleCnt="6">
        <dgm:presLayoutVars>
          <dgm:bulletEnabled val="1"/>
        </dgm:presLayoutVars>
      </dgm:prSet>
      <dgm:spPr/>
    </dgm:pt>
    <dgm:pt modelId="{728FB10A-E997-4D10-A6EB-E3F7D482E182}" type="pres">
      <dgm:prSet presAssocID="{A1C3ACEA-B116-4277-99C4-A0EAB8C70905}" presName="accent_5" presStyleCnt="0"/>
      <dgm:spPr/>
    </dgm:pt>
    <dgm:pt modelId="{E0361A4F-C809-4C39-BA14-8AE58F8B7BC6}" type="pres">
      <dgm:prSet presAssocID="{A1C3ACEA-B116-4277-99C4-A0EAB8C70905}" presName="accentRepeatNode" presStyleLbl="solidFgAcc1" presStyleIdx="4" presStyleCnt="6"/>
      <dgm:spPr/>
    </dgm:pt>
    <dgm:pt modelId="{38191C84-7462-4E2D-B709-0824526A9BB3}" type="pres">
      <dgm:prSet presAssocID="{27A1B6C7-46E5-4554-8D45-720BF8D21575}" presName="text_6" presStyleLbl="node1" presStyleIdx="5" presStyleCnt="6">
        <dgm:presLayoutVars>
          <dgm:bulletEnabled val="1"/>
        </dgm:presLayoutVars>
      </dgm:prSet>
      <dgm:spPr/>
    </dgm:pt>
    <dgm:pt modelId="{851BBBC0-1FD7-4DAA-847C-C98261B88EB2}" type="pres">
      <dgm:prSet presAssocID="{27A1B6C7-46E5-4554-8D45-720BF8D21575}" presName="accent_6" presStyleCnt="0"/>
      <dgm:spPr/>
    </dgm:pt>
    <dgm:pt modelId="{AF38B810-AC89-4732-98F0-6A4241B422D1}" type="pres">
      <dgm:prSet presAssocID="{27A1B6C7-46E5-4554-8D45-720BF8D21575}" presName="accentRepeatNode" presStyleLbl="solidFgAcc1" presStyleIdx="5" presStyleCnt="6"/>
      <dgm:spPr/>
    </dgm:pt>
  </dgm:ptLst>
  <dgm:cxnLst>
    <dgm:cxn modelId="{94649B00-771A-4F6C-9864-B67BA03A1E61}" srcId="{649A3298-8886-4BC1-9FB6-6D6F377F9CA2}" destId="{2D62CD13-2FC1-4360-A149-E5EACED7EC6C}" srcOrd="1" destOrd="0" parTransId="{F4358E17-C24E-4258-B0D9-22BBB5523DA7}" sibTransId="{B2F3F0F0-DE29-4D7C-8E1C-8A8878BB9DEC}"/>
    <dgm:cxn modelId="{5302D124-93BD-40FB-99C2-5334768B33B0}" type="presOf" srcId="{96E8A2FB-410C-4FB8-A654-0655F7E83E0B}" destId="{68D380A4-937C-4A37-93A8-E6E20E2033B2}" srcOrd="0" destOrd="0" presId="urn:microsoft.com/office/officeart/2008/layout/VerticalCurvedList"/>
    <dgm:cxn modelId="{52B99627-47E8-4855-9010-EA54D9BD1BB1}" type="presOf" srcId="{649A3298-8886-4BC1-9FB6-6D6F377F9CA2}" destId="{48A8AC15-14E3-4FAB-8380-3780FD32C971}" srcOrd="0" destOrd="0" presId="urn:microsoft.com/office/officeart/2008/layout/VerticalCurvedList"/>
    <dgm:cxn modelId="{4E930228-CA99-4E36-A031-F008BDFC662F}" type="presOf" srcId="{27A1B6C7-46E5-4554-8D45-720BF8D21575}" destId="{38191C84-7462-4E2D-B709-0824526A9BB3}" srcOrd="0" destOrd="0" presId="urn:microsoft.com/office/officeart/2008/layout/VerticalCurvedList"/>
    <dgm:cxn modelId="{DCC2FE3D-F9B2-4336-9342-E856BB1D1AFD}" srcId="{649A3298-8886-4BC1-9FB6-6D6F377F9CA2}" destId="{A1C3ACEA-B116-4277-99C4-A0EAB8C70905}" srcOrd="4" destOrd="0" parTransId="{E9DB9AF0-D06D-427D-91B1-E0E74004067E}" sibTransId="{F9E7CA11-8C63-46F1-A638-3258C54751E2}"/>
    <dgm:cxn modelId="{2E97027D-A01D-4C9C-A718-845910AC4B2D}" type="presOf" srcId="{01BB5A08-01D2-46C6-A850-FA7BE9B7EDA6}" destId="{B6B5F8C4-1039-415C-B0F4-1E4634A980D7}" srcOrd="0" destOrd="0" presId="urn:microsoft.com/office/officeart/2008/layout/VerticalCurvedList"/>
    <dgm:cxn modelId="{1C787D86-9256-4F69-BB69-12E647E0665C}" srcId="{649A3298-8886-4BC1-9FB6-6D6F377F9CA2}" destId="{27A1B6C7-46E5-4554-8D45-720BF8D21575}" srcOrd="5" destOrd="0" parTransId="{A75E770A-C3E9-43AA-9035-3AF74063F26B}" sibTransId="{223BAF95-5F1E-447C-AB7F-92BBA0C908E9}"/>
    <dgm:cxn modelId="{4678D990-7657-449E-80AF-173FF98EE48F}" type="presOf" srcId="{E15BF6D0-04BE-4D83-8A3D-54817A69902E}" destId="{D59791A2-D020-42FC-BEBF-E5E4B1E7E2CD}" srcOrd="0" destOrd="0" presId="urn:microsoft.com/office/officeart/2008/layout/VerticalCurvedList"/>
    <dgm:cxn modelId="{D502F591-2344-4960-A067-9516E39E88F3}" type="presOf" srcId="{2D62CD13-2FC1-4360-A149-E5EACED7EC6C}" destId="{F4467E69-1349-4092-9894-A0E748021E17}" srcOrd="0" destOrd="0" presId="urn:microsoft.com/office/officeart/2008/layout/VerticalCurvedList"/>
    <dgm:cxn modelId="{768310A9-74B2-431D-B245-4D2F4BBCD0E0}" type="presOf" srcId="{F44C2F7E-55BE-45D5-BF31-F980EB7DE04A}" destId="{DCF11350-C269-46B7-A122-EEEFCE9EF689}" srcOrd="0" destOrd="0" presId="urn:microsoft.com/office/officeart/2008/layout/VerticalCurvedList"/>
    <dgm:cxn modelId="{9F1A4CC1-E52F-4F3E-86F2-8612AF094BB7}" srcId="{649A3298-8886-4BC1-9FB6-6D6F377F9CA2}" destId="{96E8A2FB-410C-4FB8-A654-0655F7E83E0B}" srcOrd="0" destOrd="0" parTransId="{0323D3E8-F206-4D87-810A-3B82F0302D2C}" sibTransId="{01BB5A08-01D2-46C6-A850-FA7BE9B7EDA6}"/>
    <dgm:cxn modelId="{80B376D1-1506-4D11-BE78-CDF633952488}" srcId="{649A3298-8886-4BC1-9FB6-6D6F377F9CA2}" destId="{F44C2F7E-55BE-45D5-BF31-F980EB7DE04A}" srcOrd="3" destOrd="0" parTransId="{C18EB10B-E30B-45D8-A672-392ECEDFFEBF}" sibTransId="{3504E5FC-FCEB-436C-A727-80C8302A7445}"/>
    <dgm:cxn modelId="{581FA7D1-FC32-4DF8-AFB8-3641F65401A7}" srcId="{649A3298-8886-4BC1-9FB6-6D6F377F9CA2}" destId="{E15BF6D0-04BE-4D83-8A3D-54817A69902E}" srcOrd="2" destOrd="0" parTransId="{2F4F91F9-7A7B-4588-8CE5-255CBAABC82F}" sibTransId="{FED8C46A-CBC7-426F-8153-FD6A8CCB8532}"/>
    <dgm:cxn modelId="{CC4A4DF6-B753-4897-BCA7-CE0DBF27330D}" type="presOf" srcId="{A1C3ACEA-B116-4277-99C4-A0EAB8C70905}" destId="{CAA056B3-900C-495B-805D-B42F77DD3D65}" srcOrd="0" destOrd="0" presId="urn:microsoft.com/office/officeart/2008/layout/VerticalCurvedList"/>
    <dgm:cxn modelId="{94626BC2-2EAE-4241-B918-978DC0A5C318}" type="presParOf" srcId="{48A8AC15-14E3-4FAB-8380-3780FD32C971}" destId="{0411D9CF-20CB-4CB8-A23F-D7A49111F4EE}" srcOrd="0" destOrd="0" presId="urn:microsoft.com/office/officeart/2008/layout/VerticalCurvedList"/>
    <dgm:cxn modelId="{1076D33A-B327-4AFA-945A-78AA3BB55786}" type="presParOf" srcId="{0411D9CF-20CB-4CB8-A23F-D7A49111F4EE}" destId="{088CD7E2-EEC6-4A1B-8C7C-F79852426409}" srcOrd="0" destOrd="0" presId="urn:microsoft.com/office/officeart/2008/layout/VerticalCurvedList"/>
    <dgm:cxn modelId="{183CF56C-870C-4762-A395-D8AF754CF058}" type="presParOf" srcId="{088CD7E2-EEC6-4A1B-8C7C-F79852426409}" destId="{2EB5EDC4-A248-4619-A77B-8F51689E1489}" srcOrd="0" destOrd="0" presId="urn:microsoft.com/office/officeart/2008/layout/VerticalCurvedList"/>
    <dgm:cxn modelId="{55F91104-171E-442E-B0EE-9646D2FCF3CA}" type="presParOf" srcId="{088CD7E2-EEC6-4A1B-8C7C-F79852426409}" destId="{B6B5F8C4-1039-415C-B0F4-1E4634A980D7}" srcOrd="1" destOrd="0" presId="urn:microsoft.com/office/officeart/2008/layout/VerticalCurvedList"/>
    <dgm:cxn modelId="{7E0A97EA-09EB-4090-933D-D56206B08363}" type="presParOf" srcId="{088CD7E2-EEC6-4A1B-8C7C-F79852426409}" destId="{F4543972-23B6-4B70-8289-537E38BD27F9}" srcOrd="2" destOrd="0" presId="urn:microsoft.com/office/officeart/2008/layout/VerticalCurvedList"/>
    <dgm:cxn modelId="{3DD6A37E-FEDE-4EFA-A8C0-AC9E9BC5134D}" type="presParOf" srcId="{088CD7E2-EEC6-4A1B-8C7C-F79852426409}" destId="{84C2594D-0ADD-4FDA-951F-02B6151476A0}" srcOrd="3" destOrd="0" presId="urn:microsoft.com/office/officeart/2008/layout/VerticalCurvedList"/>
    <dgm:cxn modelId="{35866CAC-6704-4592-B493-465F5E8457CC}" type="presParOf" srcId="{0411D9CF-20CB-4CB8-A23F-D7A49111F4EE}" destId="{68D380A4-937C-4A37-93A8-E6E20E2033B2}" srcOrd="1" destOrd="0" presId="urn:microsoft.com/office/officeart/2008/layout/VerticalCurvedList"/>
    <dgm:cxn modelId="{0DBC95F3-B0C0-4DCD-B0C3-C618C685BC2C}" type="presParOf" srcId="{0411D9CF-20CB-4CB8-A23F-D7A49111F4EE}" destId="{41DDFB88-AB53-4683-80BC-788A1C2E9D53}" srcOrd="2" destOrd="0" presId="urn:microsoft.com/office/officeart/2008/layout/VerticalCurvedList"/>
    <dgm:cxn modelId="{C77D958B-F593-44A1-B38A-59C5932846A2}" type="presParOf" srcId="{41DDFB88-AB53-4683-80BC-788A1C2E9D53}" destId="{79EC53C8-2DBE-4342-88E8-376291892156}" srcOrd="0" destOrd="0" presId="urn:microsoft.com/office/officeart/2008/layout/VerticalCurvedList"/>
    <dgm:cxn modelId="{73041460-89B2-4FA2-B66B-6120E3AA1CBF}" type="presParOf" srcId="{0411D9CF-20CB-4CB8-A23F-D7A49111F4EE}" destId="{F4467E69-1349-4092-9894-A0E748021E17}" srcOrd="3" destOrd="0" presId="urn:microsoft.com/office/officeart/2008/layout/VerticalCurvedList"/>
    <dgm:cxn modelId="{EF886702-53A9-481D-A03B-88F114827E96}" type="presParOf" srcId="{0411D9CF-20CB-4CB8-A23F-D7A49111F4EE}" destId="{1B5C5B6E-820C-45A9-ABA0-9B2E1609284C}" srcOrd="4" destOrd="0" presId="urn:microsoft.com/office/officeart/2008/layout/VerticalCurvedList"/>
    <dgm:cxn modelId="{B0477372-C7C3-47FE-9F5A-623FA091C225}" type="presParOf" srcId="{1B5C5B6E-820C-45A9-ABA0-9B2E1609284C}" destId="{54A8C9E0-2091-4114-AA01-F7A156C5086C}" srcOrd="0" destOrd="0" presId="urn:microsoft.com/office/officeart/2008/layout/VerticalCurvedList"/>
    <dgm:cxn modelId="{603BAE60-AC7B-438D-B396-3C7E19849E2F}" type="presParOf" srcId="{0411D9CF-20CB-4CB8-A23F-D7A49111F4EE}" destId="{D59791A2-D020-42FC-BEBF-E5E4B1E7E2CD}" srcOrd="5" destOrd="0" presId="urn:microsoft.com/office/officeart/2008/layout/VerticalCurvedList"/>
    <dgm:cxn modelId="{A089FB8B-F0CA-4A7E-97B7-7DF7FE160298}" type="presParOf" srcId="{0411D9CF-20CB-4CB8-A23F-D7A49111F4EE}" destId="{1922F325-0241-459C-B8FE-ABC692E8F229}" srcOrd="6" destOrd="0" presId="urn:microsoft.com/office/officeart/2008/layout/VerticalCurvedList"/>
    <dgm:cxn modelId="{7054D1EC-79B5-4009-B374-163CBEFBCFED}" type="presParOf" srcId="{1922F325-0241-459C-B8FE-ABC692E8F229}" destId="{D1E0FA08-4FA3-4D0C-A1C5-6EBFA5F47220}" srcOrd="0" destOrd="0" presId="urn:microsoft.com/office/officeart/2008/layout/VerticalCurvedList"/>
    <dgm:cxn modelId="{58DE154C-D893-45BA-9701-C94E1215D124}" type="presParOf" srcId="{0411D9CF-20CB-4CB8-A23F-D7A49111F4EE}" destId="{DCF11350-C269-46B7-A122-EEEFCE9EF689}" srcOrd="7" destOrd="0" presId="urn:microsoft.com/office/officeart/2008/layout/VerticalCurvedList"/>
    <dgm:cxn modelId="{5F6F09F7-3207-445C-98C9-CE1343EE4D19}" type="presParOf" srcId="{0411D9CF-20CB-4CB8-A23F-D7A49111F4EE}" destId="{0FC57AB3-DBA4-4F1F-84A3-0AAFE54E0BDC}" srcOrd="8" destOrd="0" presId="urn:microsoft.com/office/officeart/2008/layout/VerticalCurvedList"/>
    <dgm:cxn modelId="{52435A61-E16B-45F7-8970-E69CB54E6B00}" type="presParOf" srcId="{0FC57AB3-DBA4-4F1F-84A3-0AAFE54E0BDC}" destId="{515E51F1-6BCB-4900-82CB-74F5FBF3D0DD}" srcOrd="0" destOrd="0" presId="urn:microsoft.com/office/officeart/2008/layout/VerticalCurvedList"/>
    <dgm:cxn modelId="{175D0CD8-5E9F-4D82-84A3-680537D3F3C3}" type="presParOf" srcId="{0411D9CF-20CB-4CB8-A23F-D7A49111F4EE}" destId="{CAA056B3-900C-495B-805D-B42F77DD3D65}" srcOrd="9" destOrd="0" presId="urn:microsoft.com/office/officeart/2008/layout/VerticalCurvedList"/>
    <dgm:cxn modelId="{3EFB5F86-F53C-4865-94D7-251023BC0ED2}" type="presParOf" srcId="{0411D9CF-20CB-4CB8-A23F-D7A49111F4EE}" destId="{728FB10A-E997-4D10-A6EB-E3F7D482E182}" srcOrd="10" destOrd="0" presId="urn:microsoft.com/office/officeart/2008/layout/VerticalCurvedList"/>
    <dgm:cxn modelId="{F6E3F9B7-3FCC-4AE0-BB87-DCFEC1A67226}" type="presParOf" srcId="{728FB10A-E997-4D10-A6EB-E3F7D482E182}" destId="{E0361A4F-C809-4C39-BA14-8AE58F8B7BC6}" srcOrd="0" destOrd="0" presId="urn:microsoft.com/office/officeart/2008/layout/VerticalCurvedList"/>
    <dgm:cxn modelId="{7F07EC50-C3CF-44B4-BF50-E1407E1851C3}" type="presParOf" srcId="{0411D9CF-20CB-4CB8-A23F-D7A49111F4EE}" destId="{38191C84-7462-4E2D-B709-0824526A9BB3}" srcOrd="11" destOrd="0" presId="urn:microsoft.com/office/officeart/2008/layout/VerticalCurvedList"/>
    <dgm:cxn modelId="{56D1A3DC-7874-4247-8AEE-0831DBCEF3BB}" type="presParOf" srcId="{0411D9CF-20CB-4CB8-A23F-D7A49111F4EE}" destId="{851BBBC0-1FD7-4DAA-847C-C98261B88EB2}" srcOrd="12" destOrd="0" presId="urn:microsoft.com/office/officeart/2008/layout/VerticalCurvedList"/>
    <dgm:cxn modelId="{A83DBB05-DBA1-4FC0-B978-51BAB87BF2C0}" type="presParOf" srcId="{851BBBC0-1FD7-4DAA-847C-C98261B88EB2}" destId="{AF38B810-AC89-4732-98F0-6A4241B422D1}" srcOrd="0" destOrd="0" presId="urn:microsoft.com/office/officeart/2008/layout/VerticalCurvedLis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367E688-1E93-4D97-AE15-547783E55DBA}" type="doc">
      <dgm:prSet loTypeId="urn:microsoft.com/office/officeart/2005/8/layout/chevron1" loCatId="process" qsTypeId="urn:microsoft.com/office/officeart/2005/8/quickstyle/simple1" qsCatId="simple" csTypeId="urn:microsoft.com/office/officeart/2005/8/colors/colorful2" csCatId="colorful" phldr="1"/>
      <dgm:spPr/>
    </dgm:pt>
    <dgm:pt modelId="{3B0F6599-2FBF-49AA-85C5-888354865747}">
      <dgm:prSet phldrT="[Текст]"/>
      <dgm:spPr>
        <a:solidFill>
          <a:srgbClr val="C00000"/>
        </a:solidFill>
      </dgm:spPr>
      <dgm:t>
        <a:bodyPr/>
        <a:lstStyle/>
        <a:p>
          <a:r>
            <a:rPr lang="ru-RU" dirty="0"/>
            <a:t>1950-1957 ГЭС</a:t>
          </a:r>
          <a:endParaRPr lang="de-DE" dirty="0"/>
        </a:p>
      </dgm:t>
    </dgm:pt>
    <dgm:pt modelId="{93CA37E0-506C-4193-9662-C52461E90D10}" type="parTrans" cxnId="{F09B9DE4-8D52-4E07-A5A7-1C737E48149D}">
      <dgm:prSet/>
      <dgm:spPr/>
      <dgm:t>
        <a:bodyPr/>
        <a:lstStyle/>
        <a:p>
          <a:endParaRPr lang="de-DE"/>
        </a:p>
      </dgm:t>
    </dgm:pt>
    <dgm:pt modelId="{92DA15F0-FA43-450E-B676-635C3E9FC68E}" type="sibTrans" cxnId="{F09B9DE4-8D52-4E07-A5A7-1C737E48149D}">
      <dgm:prSet/>
      <dgm:spPr/>
      <dgm:t>
        <a:bodyPr/>
        <a:lstStyle/>
        <a:p>
          <a:endParaRPr lang="de-DE"/>
        </a:p>
      </dgm:t>
    </dgm:pt>
    <dgm:pt modelId="{A8D9A414-82CA-4C33-92D0-A289C941B224}" type="pres">
      <dgm:prSet presAssocID="{0367E688-1E93-4D97-AE15-547783E55DBA}" presName="Name0" presStyleCnt="0">
        <dgm:presLayoutVars>
          <dgm:dir/>
          <dgm:animLvl val="lvl"/>
          <dgm:resizeHandles val="exact"/>
        </dgm:presLayoutVars>
      </dgm:prSet>
      <dgm:spPr/>
    </dgm:pt>
    <dgm:pt modelId="{51667355-6BC0-4D96-A518-4A47042E4179}" type="pres">
      <dgm:prSet presAssocID="{3B0F6599-2FBF-49AA-85C5-888354865747}" presName="parTxOnly" presStyleLbl="node1" presStyleIdx="0" presStyleCnt="1" custScaleX="92082" custScaleY="79523" custLinFactNeighborX="-2091" custLinFactNeighborY="-1376">
        <dgm:presLayoutVars>
          <dgm:chMax val="0"/>
          <dgm:chPref val="0"/>
          <dgm:bulletEnabled val="1"/>
        </dgm:presLayoutVars>
      </dgm:prSet>
      <dgm:spPr/>
    </dgm:pt>
  </dgm:ptLst>
  <dgm:cxnLst>
    <dgm:cxn modelId="{2E555456-C22C-4415-930D-77A4ED9A05AB}" type="presOf" srcId="{3B0F6599-2FBF-49AA-85C5-888354865747}" destId="{51667355-6BC0-4D96-A518-4A47042E4179}" srcOrd="0" destOrd="0" presId="urn:microsoft.com/office/officeart/2005/8/layout/chevron1"/>
    <dgm:cxn modelId="{F09B9DE4-8D52-4E07-A5A7-1C737E48149D}" srcId="{0367E688-1E93-4D97-AE15-547783E55DBA}" destId="{3B0F6599-2FBF-49AA-85C5-888354865747}" srcOrd="0" destOrd="0" parTransId="{93CA37E0-506C-4193-9662-C52461E90D10}" sibTransId="{92DA15F0-FA43-450E-B676-635C3E9FC68E}"/>
    <dgm:cxn modelId="{5258A0E6-3C16-4E1B-B1D5-8D51D75BDD1E}" type="presOf" srcId="{0367E688-1E93-4D97-AE15-547783E55DBA}" destId="{A8D9A414-82CA-4C33-92D0-A289C941B224}" srcOrd="0" destOrd="0" presId="urn:microsoft.com/office/officeart/2005/8/layout/chevron1"/>
    <dgm:cxn modelId="{DAD32B09-CD62-40F6-A734-D95AAF87F3B7}" type="presParOf" srcId="{A8D9A414-82CA-4C33-92D0-A289C941B224}" destId="{51667355-6BC0-4D96-A518-4A47042E4179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367E688-1E93-4D97-AE15-547783E55DBA}" type="doc">
      <dgm:prSet loTypeId="urn:microsoft.com/office/officeart/2005/8/layout/chevron1" loCatId="process" qsTypeId="urn:microsoft.com/office/officeart/2005/8/quickstyle/simple1" qsCatId="simple" csTypeId="urn:microsoft.com/office/officeart/2005/8/colors/colorful2" csCatId="colorful" phldr="1"/>
      <dgm:spPr/>
    </dgm:pt>
    <dgm:pt modelId="{F168BC21-AA20-4DAA-97EE-DF51692B7FF7}">
      <dgm:prSet phldrT="[Текст]" custT="1"/>
      <dgm:spPr>
        <a:solidFill>
          <a:srgbClr val="DE8625"/>
        </a:solidFill>
      </dgm:spPr>
      <dgm:t>
        <a:bodyPr/>
        <a:lstStyle/>
        <a:p>
          <a:pPr marL="0" indent="0"/>
          <a:r>
            <a:rPr lang="ru-RU" sz="3000" dirty="0"/>
            <a:t>1958-1979 </a:t>
          </a:r>
          <a:r>
            <a:rPr lang="ru-RU" sz="2600" dirty="0"/>
            <a:t>Химический комплекс</a:t>
          </a:r>
          <a:endParaRPr lang="de-DE" sz="2600" dirty="0"/>
        </a:p>
      </dgm:t>
    </dgm:pt>
    <dgm:pt modelId="{BAA7C3EB-EB1E-4947-9372-17581D742C33}" type="sibTrans" cxnId="{0D0F644B-8279-443F-B05B-C20415F29756}">
      <dgm:prSet/>
      <dgm:spPr/>
      <dgm:t>
        <a:bodyPr/>
        <a:lstStyle/>
        <a:p>
          <a:endParaRPr lang="de-DE"/>
        </a:p>
      </dgm:t>
    </dgm:pt>
    <dgm:pt modelId="{25C92EC9-E82F-4DEB-AD98-A15CE7E19485}" type="parTrans" cxnId="{0D0F644B-8279-443F-B05B-C20415F29756}">
      <dgm:prSet/>
      <dgm:spPr/>
      <dgm:t>
        <a:bodyPr/>
        <a:lstStyle/>
        <a:p>
          <a:endParaRPr lang="de-DE"/>
        </a:p>
      </dgm:t>
    </dgm:pt>
    <dgm:pt modelId="{A8D9A414-82CA-4C33-92D0-A289C941B224}" type="pres">
      <dgm:prSet presAssocID="{0367E688-1E93-4D97-AE15-547783E55DBA}" presName="Name0" presStyleCnt="0">
        <dgm:presLayoutVars>
          <dgm:dir/>
          <dgm:animLvl val="lvl"/>
          <dgm:resizeHandles val="exact"/>
        </dgm:presLayoutVars>
      </dgm:prSet>
      <dgm:spPr/>
    </dgm:pt>
    <dgm:pt modelId="{93DF28DE-7B49-4CBC-BD7D-902C4304F7AE}" type="pres">
      <dgm:prSet presAssocID="{F168BC21-AA20-4DAA-97EE-DF51692B7FF7}" presName="parTxOnly" presStyleLbl="node1" presStyleIdx="0" presStyleCnt="1" custLinFactNeighborX="-14508" custLinFactNeighborY="3760">
        <dgm:presLayoutVars>
          <dgm:chMax val="0"/>
          <dgm:chPref val="0"/>
          <dgm:bulletEnabled val="1"/>
        </dgm:presLayoutVars>
      </dgm:prSet>
      <dgm:spPr/>
    </dgm:pt>
  </dgm:ptLst>
  <dgm:cxnLst>
    <dgm:cxn modelId="{34092723-6CD7-4AB0-91C4-A09F70B6A8D7}" type="presOf" srcId="{0367E688-1E93-4D97-AE15-547783E55DBA}" destId="{A8D9A414-82CA-4C33-92D0-A289C941B224}" srcOrd="0" destOrd="0" presId="urn:microsoft.com/office/officeart/2005/8/layout/chevron1"/>
    <dgm:cxn modelId="{0D0F644B-8279-443F-B05B-C20415F29756}" srcId="{0367E688-1E93-4D97-AE15-547783E55DBA}" destId="{F168BC21-AA20-4DAA-97EE-DF51692B7FF7}" srcOrd="0" destOrd="0" parTransId="{25C92EC9-E82F-4DEB-AD98-A15CE7E19485}" sibTransId="{BAA7C3EB-EB1E-4947-9372-17581D742C33}"/>
    <dgm:cxn modelId="{4F17FDDF-65C8-41CC-BFD3-7FEE24BF928B}" type="presOf" srcId="{F168BC21-AA20-4DAA-97EE-DF51692B7FF7}" destId="{93DF28DE-7B49-4CBC-BD7D-902C4304F7AE}" srcOrd="0" destOrd="0" presId="urn:microsoft.com/office/officeart/2005/8/layout/chevron1"/>
    <dgm:cxn modelId="{FF6BC4DC-A7A2-4059-8A3D-7964A10D632B}" type="presParOf" srcId="{A8D9A414-82CA-4C33-92D0-A289C941B224}" destId="{93DF28DE-7B49-4CBC-BD7D-902C4304F7AE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20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49A3298-8886-4BC1-9FB6-6D6F377F9CA2}" type="doc">
      <dgm:prSet loTypeId="urn:microsoft.com/office/officeart/2008/layout/LinedList" loCatId="list" qsTypeId="urn:microsoft.com/office/officeart/2005/8/quickstyle/simple4" qsCatId="simple" csTypeId="urn:microsoft.com/office/officeart/2005/8/colors/colorful3" csCatId="colorful" phldr="1"/>
      <dgm:spPr/>
    </dgm:pt>
    <dgm:pt modelId="{B7384B39-A367-4E46-BD2C-4C67189BDD40}">
      <dgm:prSet custT="1"/>
      <dgm:spPr/>
      <dgm:t>
        <a:bodyPr anchor="ctr"/>
        <a:lstStyle/>
        <a:p>
          <a:pPr algn="l"/>
          <a:r>
            <a:rPr lang="ru-RU" sz="2800" dirty="0">
              <a:latin typeface="+mn-lt"/>
              <a:cs typeface="Arial" panose="020B0604020202020204" pitchFamily="34" charset="0"/>
            </a:rPr>
            <a:t>Технологическое предпринимательство</a:t>
          </a:r>
          <a:endParaRPr lang="ru-RU" sz="2800" dirty="0">
            <a:latin typeface="+mn-lt"/>
          </a:endParaRPr>
        </a:p>
      </dgm:t>
    </dgm:pt>
    <dgm:pt modelId="{D72E494C-E941-4475-8734-4E45302BAE7A}" type="parTrans" cxnId="{46B394FC-796D-444F-B83D-E5D0C83DB2EF}">
      <dgm:prSet/>
      <dgm:spPr/>
      <dgm:t>
        <a:bodyPr/>
        <a:lstStyle/>
        <a:p>
          <a:pPr algn="l"/>
          <a:endParaRPr lang="ru-RU" sz="2200"/>
        </a:p>
      </dgm:t>
    </dgm:pt>
    <dgm:pt modelId="{480947D4-00C4-42ED-AE87-D6738A04C409}" type="sibTrans" cxnId="{46B394FC-796D-444F-B83D-E5D0C83DB2EF}">
      <dgm:prSet/>
      <dgm:spPr/>
      <dgm:t>
        <a:bodyPr/>
        <a:lstStyle/>
        <a:p>
          <a:pPr algn="l"/>
          <a:endParaRPr lang="ru-RU" sz="2200"/>
        </a:p>
      </dgm:t>
    </dgm:pt>
    <dgm:pt modelId="{4ADEFAA0-5066-4AFC-B3A1-C693C0BA23ED}">
      <dgm:prSet custT="1"/>
      <dgm:spPr/>
      <dgm:t>
        <a:bodyPr anchor="ctr"/>
        <a:lstStyle/>
        <a:p>
          <a:r>
            <a:rPr lang="ru-RU" sz="2800" dirty="0">
              <a:latin typeface="+mn-lt"/>
              <a:cs typeface="Arial" panose="020B0604020202020204" pitchFamily="34" charset="0"/>
            </a:rPr>
            <a:t>Информационно-технологический центр Поволжья</a:t>
          </a:r>
        </a:p>
      </dgm:t>
    </dgm:pt>
    <dgm:pt modelId="{367B7164-53FD-43F9-9FA2-CEDC3B5A3B6D}" type="parTrans" cxnId="{4E0C7C0B-9D0B-4CC9-982F-E3738D0849C4}">
      <dgm:prSet/>
      <dgm:spPr/>
      <dgm:t>
        <a:bodyPr/>
        <a:lstStyle/>
        <a:p>
          <a:endParaRPr lang="ru-RU" sz="2200"/>
        </a:p>
      </dgm:t>
    </dgm:pt>
    <dgm:pt modelId="{A490E24B-DEDA-4025-9102-5B2A573F9167}" type="sibTrans" cxnId="{4E0C7C0B-9D0B-4CC9-982F-E3738D0849C4}">
      <dgm:prSet/>
      <dgm:spPr/>
      <dgm:t>
        <a:bodyPr/>
        <a:lstStyle/>
        <a:p>
          <a:endParaRPr lang="ru-RU" sz="2200"/>
        </a:p>
      </dgm:t>
    </dgm:pt>
    <dgm:pt modelId="{B7932C68-9502-4A8E-B410-051DF46EAA73}">
      <dgm:prSet custT="1"/>
      <dgm:spPr/>
      <dgm:t>
        <a:bodyPr anchor="ctr"/>
        <a:lstStyle/>
        <a:p>
          <a:r>
            <a:rPr lang="ru-RU" sz="2800" dirty="0">
              <a:latin typeface="+mn-lt"/>
              <a:cs typeface="Arial" panose="020B0604020202020204" pitchFamily="34" charset="0"/>
            </a:rPr>
            <a:t>Национальный инжиниринговый центр</a:t>
          </a:r>
        </a:p>
      </dgm:t>
    </dgm:pt>
    <dgm:pt modelId="{63BDE7A1-52E0-4731-AB17-CB1E22C6254F}" type="parTrans" cxnId="{17BDF92A-37FE-40FF-9D28-2087BA9D6610}">
      <dgm:prSet/>
      <dgm:spPr/>
      <dgm:t>
        <a:bodyPr/>
        <a:lstStyle/>
        <a:p>
          <a:endParaRPr lang="ru-RU" sz="2200"/>
        </a:p>
      </dgm:t>
    </dgm:pt>
    <dgm:pt modelId="{45747763-FD0A-45DA-AEEA-C3E1EB576213}" type="sibTrans" cxnId="{17BDF92A-37FE-40FF-9D28-2087BA9D6610}">
      <dgm:prSet/>
      <dgm:spPr/>
      <dgm:t>
        <a:bodyPr/>
        <a:lstStyle/>
        <a:p>
          <a:endParaRPr lang="ru-RU" sz="2200"/>
        </a:p>
      </dgm:t>
    </dgm:pt>
    <dgm:pt modelId="{FEAA35E0-15B6-4F46-9213-13FCCBE4DB55}">
      <dgm:prSet custT="1"/>
      <dgm:spPr/>
      <dgm:t>
        <a:bodyPr anchor="ctr"/>
        <a:lstStyle/>
        <a:p>
          <a:r>
            <a:rPr lang="ru-RU" sz="2800" dirty="0">
              <a:latin typeface="+mn-lt"/>
              <a:cs typeface="Arial" panose="020B0604020202020204" pitchFamily="34" charset="0"/>
            </a:rPr>
            <a:t>Университет 3.0 </a:t>
          </a:r>
        </a:p>
      </dgm:t>
    </dgm:pt>
    <dgm:pt modelId="{29993BB3-5B0F-49FE-A488-75757097C605}" type="parTrans" cxnId="{28566268-55A3-4AD6-AEEF-C21E8D4C6E66}">
      <dgm:prSet/>
      <dgm:spPr/>
      <dgm:t>
        <a:bodyPr/>
        <a:lstStyle/>
        <a:p>
          <a:endParaRPr lang="ru-RU" sz="2200"/>
        </a:p>
      </dgm:t>
    </dgm:pt>
    <dgm:pt modelId="{8EE3001C-3D22-49C1-BDC0-BFA610684B4F}" type="sibTrans" cxnId="{28566268-55A3-4AD6-AEEF-C21E8D4C6E66}">
      <dgm:prSet/>
      <dgm:spPr/>
      <dgm:t>
        <a:bodyPr/>
        <a:lstStyle/>
        <a:p>
          <a:endParaRPr lang="ru-RU" sz="2200"/>
        </a:p>
      </dgm:t>
    </dgm:pt>
    <dgm:pt modelId="{3ECF859C-E93C-4824-ACC1-1FC352A19602}">
      <dgm:prSet custT="1"/>
      <dgm:spPr/>
      <dgm:t>
        <a:bodyPr anchor="ctr"/>
        <a:lstStyle/>
        <a:p>
          <a:r>
            <a:rPr lang="ru-RU" sz="2800" dirty="0">
              <a:latin typeface="+mn-lt"/>
              <a:cs typeface="Arial" panose="020B0604020202020204" pitchFamily="34" charset="0"/>
            </a:rPr>
            <a:t>Индустрия 4.0</a:t>
          </a:r>
        </a:p>
      </dgm:t>
    </dgm:pt>
    <dgm:pt modelId="{36D74DDD-EB3A-4FA5-B14E-2EFB3DE067F1}" type="parTrans" cxnId="{42C943D8-F2ED-4EF0-B252-0C35203F1F6D}">
      <dgm:prSet/>
      <dgm:spPr/>
      <dgm:t>
        <a:bodyPr/>
        <a:lstStyle/>
        <a:p>
          <a:endParaRPr lang="ru-RU" sz="2200"/>
        </a:p>
      </dgm:t>
    </dgm:pt>
    <dgm:pt modelId="{6F133349-AE3E-4641-AB82-39426AC7D20C}" type="sibTrans" cxnId="{42C943D8-F2ED-4EF0-B252-0C35203F1F6D}">
      <dgm:prSet/>
      <dgm:spPr/>
      <dgm:t>
        <a:bodyPr/>
        <a:lstStyle/>
        <a:p>
          <a:endParaRPr lang="ru-RU" sz="2200"/>
        </a:p>
      </dgm:t>
    </dgm:pt>
    <dgm:pt modelId="{DCD7FBD8-2E36-4F39-8535-9483A8F03C9B}">
      <dgm:prSet custT="1"/>
      <dgm:spPr/>
      <dgm:t>
        <a:bodyPr anchor="ctr"/>
        <a:lstStyle/>
        <a:p>
          <a:r>
            <a:rPr lang="ru-RU" sz="2800" dirty="0">
              <a:latin typeface="+mn-lt"/>
              <a:cs typeface="Arial" panose="020B0604020202020204" pitchFamily="34" charset="0"/>
            </a:rPr>
            <a:t>Инновационный центр (технологическая долина)</a:t>
          </a:r>
        </a:p>
      </dgm:t>
    </dgm:pt>
    <dgm:pt modelId="{8DF243A5-EC8C-448C-BAFC-9BC174B0C606}" type="parTrans" cxnId="{AC814A5B-1E2E-4966-8055-B2D7834002DF}">
      <dgm:prSet/>
      <dgm:spPr/>
      <dgm:t>
        <a:bodyPr/>
        <a:lstStyle/>
        <a:p>
          <a:endParaRPr lang="ru-RU" sz="2200"/>
        </a:p>
      </dgm:t>
    </dgm:pt>
    <dgm:pt modelId="{14DDB70D-4DB0-465F-BEA5-8EBEF5ED96C4}" type="sibTrans" cxnId="{AC814A5B-1E2E-4966-8055-B2D7834002DF}">
      <dgm:prSet/>
      <dgm:spPr/>
      <dgm:t>
        <a:bodyPr/>
        <a:lstStyle/>
        <a:p>
          <a:endParaRPr lang="ru-RU" sz="2200"/>
        </a:p>
      </dgm:t>
    </dgm:pt>
    <dgm:pt modelId="{7F616232-2322-4D81-8791-AE7206F3D8A2}">
      <dgm:prSet custT="1"/>
      <dgm:spPr/>
      <dgm:t>
        <a:bodyPr anchor="ctr"/>
        <a:lstStyle/>
        <a:p>
          <a:r>
            <a:rPr lang="ru-RU" sz="2800" dirty="0">
              <a:latin typeface="+mn-lt"/>
              <a:cs typeface="Arial" panose="020B0604020202020204" pitchFamily="34" charset="0"/>
            </a:rPr>
            <a:t>Умный, бережливый, открытый и цифровой город</a:t>
          </a:r>
        </a:p>
      </dgm:t>
    </dgm:pt>
    <dgm:pt modelId="{1FA37ADB-9123-4EAD-96A5-17D43A2571EB}" type="parTrans" cxnId="{08FF1FE0-2EF1-4734-8D97-CA997E63A17C}">
      <dgm:prSet/>
      <dgm:spPr/>
      <dgm:t>
        <a:bodyPr/>
        <a:lstStyle/>
        <a:p>
          <a:endParaRPr lang="ru-RU" sz="2200"/>
        </a:p>
      </dgm:t>
    </dgm:pt>
    <dgm:pt modelId="{7865218E-B3A8-4A87-BF25-63802910D18A}" type="sibTrans" cxnId="{08FF1FE0-2EF1-4734-8D97-CA997E63A17C}">
      <dgm:prSet/>
      <dgm:spPr/>
      <dgm:t>
        <a:bodyPr/>
        <a:lstStyle/>
        <a:p>
          <a:endParaRPr lang="ru-RU" sz="2200"/>
        </a:p>
      </dgm:t>
    </dgm:pt>
    <dgm:pt modelId="{F56504BB-C2F2-47DC-8807-6C7166E58672}" type="pres">
      <dgm:prSet presAssocID="{649A3298-8886-4BC1-9FB6-6D6F377F9CA2}" presName="vert0" presStyleCnt="0">
        <dgm:presLayoutVars>
          <dgm:dir/>
          <dgm:animOne val="branch"/>
          <dgm:animLvl val="lvl"/>
        </dgm:presLayoutVars>
      </dgm:prSet>
      <dgm:spPr/>
    </dgm:pt>
    <dgm:pt modelId="{63BBAF30-F95A-4C88-9912-DDEB8350E815}" type="pres">
      <dgm:prSet presAssocID="{B7384B39-A367-4E46-BD2C-4C67189BDD40}" presName="thickLine" presStyleLbl="alignNode1" presStyleIdx="0" presStyleCnt="7"/>
      <dgm:spPr/>
    </dgm:pt>
    <dgm:pt modelId="{EF09A674-E7E4-49CC-92BF-CDB0DEE606B3}" type="pres">
      <dgm:prSet presAssocID="{B7384B39-A367-4E46-BD2C-4C67189BDD40}" presName="horz1" presStyleCnt="0"/>
      <dgm:spPr/>
    </dgm:pt>
    <dgm:pt modelId="{BD547191-82C4-40CA-B7BF-C59EA890F48E}" type="pres">
      <dgm:prSet presAssocID="{B7384B39-A367-4E46-BD2C-4C67189BDD40}" presName="tx1" presStyleLbl="revTx" presStyleIdx="0" presStyleCnt="7"/>
      <dgm:spPr/>
    </dgm:pt>
    <dgm:pt modelId="{F615E7A4-FC6E-49D5-8399-81EC76E0FB64}" type="pres">
      <dgm:prSet presAssocID="{B7384B39-A367-4E46-BD2C-4C67189BDD40}" presName="vert1" presStyleCnt="0"/>
      <dgm:spPr/>
    </dgm:pt>
    <dgm:pt modelId="{46C7C852-98B1-49E9-BC92-48C31CE4C293}" type="pres">
      <dgm:prSet presAssocID="{4ADEFAA0-5066-4AFC-B3A1-C693C0BA23ED}" presName="thickLine" presStyleLbl="alignNode1" presStyleIdx="1" presStyleCnt="7"/>
      <dgm:spPr/>
    </dgm:pt>
    <dgm:pt modelId="{4EA105FE-BA8E-4647-81A2-C31FC6283660}" type="pres">
      <dgm:prSet presAssocID="{4ADEFAA0-5066-4AFC-B3A1-C693C0BA23ED}" presName="horz1" presStyleCnt="0"/>
      <dgm:spPr/>
    </dgm:pt>
    <dgm:pt modelId="{8CAB5E5A-70A8-41BE-9BE1-4030C367B62C}" type="pres">
      <dgm:prSet presAssocID="{4ADEFAA0-5066-4AFC-B3A1-C693C0BA23ED}" presName="tx1" presStyleLbl="revTx" presStyleIdx="1" presStyleCnt="7"/>
      <dgm:spPr/>
    </dgm:pt>
    <dgm:pt modelId="{F94A51AC-28FD-4BC7-A06D-AF976D468366}" type="pres">
      <dgm:prSet presAssocID="{4ADEFAA0-5066-4AFC-B3A1-C693C0BA23ED}" presName="vert1" presStyleCnt="0"/>
      <dgm:spPr/>
    </dgm:pt>
    <dgm:pt modelId="{CC8E45C7-F81E-4A1B-B088-CA7E2C8C6142}" type="pres">
      <dgm:prSet presAssocID="{B7932C68-9502-4A8E-B410-051DF46EAA73}" presName="thickLine" presStyleLbl="alignNode1" presStyleIdx="2" presStyleCnt="7"/>
      <dgm:spPr/>
    </dgm:pt>
    <dgm:pt modelId="{0422DD03-F572-4C40-A9CD-8102ED817A36}" type="pres">
      <dgm:prSet presAssocID="{B7932C68-9502-4A8E-B410-051DF46EAA73}" presName="horz1" presStyleCnt="0"/>
      <dgm:spPr/>
    </dgm:pt>
    <dgm:pt modelId="{57BBED2A-526B-4784-80C5-A16BAFFFE52B}" type="pres">
      <dgm:prSet presAssocID="{B7932C68-9502-4A8E-B410-051DF46EAA73}" presName="tx1" presStyleLbl="revTx" presStyleIdx="2" presStyleCnt="7"/>
      <dgm:spPr/>
    </dgm:pt>
    <dgm:pt modelId="{7FF59049-A290-4922-A3B1-94A48B198ECD}" type="pres">
      <dgm:prSet presAssocID="{B7932C68-9502-4A8E-B410-051DF46EAA73}" presName="vert1" presStyleCnt="0"/>
      <dgm:spPr/>
    </dgm:pt>
    <dgm:pt modelId="{C96AD0B6-B3BB-49BF-94D4-F76B5BEC1F62}" type="pres">
      <dgm:prSet presAssocID="{FEAA35E0-15B6-4F46-9213-13FCCBE4DB55}" presName="thickLine" presStyleLbl="alignNode1" presStyleIdx="3" presStyleCnt="7"/>
      <dgm:spPr/>
    </dgm:pt>
    <dgm:pt modelId="{DF5DC7F2-D2BB-467D-94D2-5240237B07CC}" type="pres">
      <dgm:prSet presAssocID="{FEAA35E0-15B6-4F46-9213-13FCCBE4DB55}" presName="horz1" presStyleCnt="0"/>
      <dgm:spPr/>
    </dgm:pt>
    <dgm:pt modelId="{B56551AB-FFCB-4688-9EF6-7FC1EC17269F}" type="pres">
      <dgm:prSet presAssocID="{FEAA35E0-15B6-4F46-9213-13FCCBE4DB55}" presName="tx1" presStyleLbl="revTx" presStyleIdx="3" presStyleCnt="7"/>
      <dgm:spPr/>
    </dgm:pt>
    <dgm:pt modelId="{8291B7C0-23F4-4298-8CB8-87F344ABF808}" type="pres">
      <dgm:prSet presAssocID="{FEAA35E0-15B6-4F46-9213-13FCCBE4DB55}" presName="vert1" presStyleCnt="0"/>
      <dgm:spPr/>
    </dgm:pt>
    <dgm:pt modelId="{643DE6B7-2D49-477A-A071-8F35DB2EF7C0}" type="pres">
      <dgm:prSet presAssocID="{3ECF859C-E93C-4824-ACC1-1FC352A19602}" presName="thickLine" presStyleLbl="alignNode1" presStyleIdx="4" presStyleCnt="7"/>
      <dgm:spPr/>
    </dgm:pt>
    <dgm:pt modelId="{176B75CB-B17C-4F9F-8DAB-E20749FB7389}" type="pres">
      <dgm:prSet presAssocID="{3ECF859C-E93C-4824-ACC1-1FC352A19602}" presName="horz1" presStyleCnt="0"/>
      <dgm:spPr/>
    </dgm:pt>
    <dgm:pt modelId="{16321A9F-C9B6-45C6-9387-3236413B7493}" type="pres">
      <dgm:prSet presAssocID="{3ECF859C-E93C-4824-ACC1-1FC352A19602}" presName="tx1" presStyleLbl="revTx" presStyleIdx="4" presStyleCnt="7"/>
      <dgm:spPr/>
    </dgm:pt>
    <dgm:pt modelId="{07BEB95D-9DDC-4280-AAF3-3061D4B28CDE}" type="pres">
      <dgm:prSet presAssocID="{3ECF859C-E93C-4824-ACC1-1FC352A19602}" presName="vert1" presStyleCnt="0"/>
      <dgm:spPr/>
    </dgm:pt>
    <dgm:pt modelId="{E9A66BB3-2820-4F17-9EE2-1A1E4A64CB01}" type="pres">
      <dgm:prSet presAssocID="{DCD7FBD8-2E36-4F39-8535-9483A8F03C9B}" presName="thickLine" presStyleLbl="alignNode1" presStyleIdx="5" presStyleCnt="7"/>
      <dgm:spPr/>
    </dgm:pt>
    <dgm:pt modelId="{A24462C5-1B0A-4CC2-81D9-4DF64579EBA0}" type="pres">
      <dgm:prSet presAssocID="{DCD7FBD8-2E36-4F39-8535-9483A8F03C9B}" presName="horz1" presStyleCnt="0"/>
      <dgm:spPr/>
    </dgm:pt>
    <dgm:pt modelId="{DBD7B265-4129-4A97-94DD-612D0DA82927}" type="pres">
      <dgm:prSet presAssocID="{DCD7FBD8-2E36-4F39-8535-9483A8F03C9B}" presName="tx1" presStyleLbl="revTx" presStyleIdx="5" presStyleCnt="7"/>
      <dgm:spPr/>
    </dgm:pt>
    <dgm:pt modelId="{B33D102A-5901-48CE-99A2-C0B2A3637171}" type="pres">
      <dgm:prSet presAssocID="{DCD7FBD8-2E36-4F39-8535-9483A8F03C9B}" presName="vert1" presStyleCnt="0"/>
      <dgm:spPr/>
    </dgm:pt>
    <dgm:pt modelId="{2953CA05-3D6A-4C46-8C50-B4AE59550CF4}" type="pres">
      <dgm:prSet presAssocID="{7F616232-2322-4D81-8791-AE7206F3D8A2}" presName="thickLine" presStyleLbl="alignNode1" presStyleIdx="6" presStyleCnt="7"/>
      <dgm:spPr/>
    </dgm:pt>
    <dgm:pt modelId="{6E9C23BE-1E21-4034-93A6-DE400BFA52C4}" type="pres">
      <dgm:prSet presAssocID="{7F616232-2322-4D81-8791-AE7206F3D8A2}" presName="horz1" presStyleCnt="0"/>
      <dgm:spPr/>
    </dgm:pt>
    <dgm:pt modelId="{378689F1-9A2C-4A43-9E97-A56FFDFCD513}" type="pres">
      <dgm:prSet presAssocID="{7F616232-2322-4D81-8791-AE7206F3D8A2}" presName="tx1" presStyleLbl="revTx" presStyleIdx="6" presStyleCnt="7"/>
      <dgm:spPr/>
    </dgm:pt>
    <dgm:pt modelId="{933E8305-6648-4FF0-A625-D4A5B197077C}" type="pres">
      <dgm:prSet presAssocID="{7F616232-2322-4D81-8791-AE7206F3D8A2}" presName="vert1" presStyleCnt="0"/>
      <dgm:spPr/>
    </dgm:pt>
  </dgm:ptLst>
  <dgm:cxnLst>
    <dgm:cxn modelId="{58127E03-DC6C-4A12-9F26-EBF435AE81C8}" type="presOf" srcId="{B7932C68-9502-4A8E-B410-051DF46EAA73}" destId="{57BBED2A-526B-4784-80C5-A16BAFFFE52B}" srcOrd="0" destOrd="0" presId="urn:microsoft.com/office/officeart/2008/layout/LinedList"/>
    <dgm:cxn modelId="{4E0C7C0B-9D0B-4CC9-982F-E3738D0849C4}" srcId="{649A3298-8886-4BC1-9FB6-6D6F377F9CA2}" destId="{4ADEFAA0-5066-4AFC-B3A1-C693C0BA23ED}" srcOrd="1" destOrd="0" parTransId="{367B7164-53FD-43F9-9FA2-CEDC3B5A3B6D}" sibTransId="{A490E24B-DEDA-4025-9102-5B2A573F9167}"/>
    <dgm:cxn modelId="{17BDF92A-37FE-40FF-9D28-2087BA9D6610}" srcId="{649A3298-8886-4BC1-9FB6-6D6F377F9CA2}" destId="{B7932C68-9502-4A8E-B410-051DF46EAA73}" srcOrd="2" destOrd="0" parTransId="{63BDE7A1-52E0-4731-AB17-CB1E22C6254F}" sibTransId="{45747763-FD0A-45DA-AEEA-C3E1EB576213}"/>
    <dgm:cxn modelId="{3960AC31-B5A4-4679-B02E-420DCA6227E6}" type="presOf" srcId="{7F616232-2322-4D81-8791-AE7206F3D8A2}" destId="{378689F1-9A2C-4A43-9E97-A56FFDFCD513}" srcOrd="0" destOrd="0" presId="urn:microsoft.com/office/officeart/2008/layout/LinedList"/>
    <dgm:cxn modelId="{AC814A5B-1E2E-4966-8055-B2D7834002DF}" srcId="{649A3298-8886-4BC1-9FB6-6D6F377F9CA2}" destId="{DCD7FBD8-2E36-4F39-8535-9483A8F03C9B}" srcOrd="5" destOrd="0" parTransId="{8DF243A5-EC8C-448C-BAFC-9BC174B0C606}" sibTransId="{14DDB70D-4DB0-465F-BEA5-8EBEF5ED96C4}"/>
    <dgm:cxn modelId="{E1DE8445-21D2-40B0-BF7C-112C8E9BEDD1}" type="presOf" srcId="{4ADEFAA0-5066-4AFC-B3A1-C693C0BA23ED}" destId="{8CAB5E5A-70A8-41BE-9BE1-4030C367B62C}" srcOrd="0" destOrd="0" presId="urn:microsoft.com/office/officeart/2008/layout/LinedList"/>
    <dgm:cxn modelId="{28566268-55A3-4AD6-AEEF-C21E8D4C6E66}" srcId="{649A3298-8886-4BC1-9FB6-6D6F377F9CA2}" destId="{FEAA35E0-15B6-4F46-9213-13FCCBE4DB55}" srcOrd="3" destOrd="0" parTransId="{29993BB3-5B0F-49FE-A488-75757097C605}" sibTransId="{8EE3001C-3D22-49C1-BDC0-BFA610684B4F}"/>
    <dgm:cxn modelId="{38FF0489-AD52-41BC-8047-608F4B5594DC}" type="presOf" srcId="{FEAA35E0-15B6-4F46-9213-13FCCBE4DB55}" destId="{B56551AB-FFCB-4688-9EF6-7FC1EC17269F}" srcOrd="0" destOrd="0" presId="urn:microsoft.com/office/officeart/2008/layout/LinedList"/>
    <dgm:cxn modelId="{3AEBC8AF-EDD4-4AD5-9B20-86758C2B70C3}" type="presOf" srcId="{B7384B39-A367-4E46-BD2C-4C67189BDD40}" destId="{BD547191-82C4-40CA-B7BF-C59EA890F48E}" srcOrd="0" destOrd="0" presId="urn:microsoft.com/office/officeart/2008/layout/LinedList"/>
    <dgm:cxn modelId="{2C28E5B1-CEF7-442B-9B1D-EF2EDEC6B4A6}" type="presOf" srcId="{649A3298-8886-4BC1-9FB6-6D6F377F9CA2}" destId="{F56504BB-C2F2-47DC-8807-6C7166E58672}" srcOrd="0" destOrd="0" presId="urn:microsoft.com/office/officeart/2008/layout/LinedList"/>
    <dgm:cxn modelId="{D1CF58D5-C812-4951-8F79-7832D3698CB9}" type="presOf" srcId="{DCD7FBD8-2E36-4F39-8535-9483A8F03C9B}" destId="{DBD7B265-4129-4A97-94DD-612D0DA82927}" srcOrd="0" destOrd="0" presId="urn:microsoft.com/office/officeart/2008/layout/LinedList"/>
    <dgm:cxn modelId="{42C943D8-F2ED-4EF0-B252-0C35203F1F6D}" srcId="{649A3298-8886-4BC1-9FB6-6D6F377F9CA2}" destId="{3ECF859C-E93C-4824-ACC1-1FC352A19602}" srcOrd="4" destOrd="0" parTransId="{36D74DDD-EB3A-4FA5-B14E-2EFB3DE067F1}" sibTransId="{6F133349-AE3E-4641-AB82-39426AC7D20C}"/>
    <dgm:cxn modelId="{08FF1FE0-2EF1-4734-8D97-CA997E63A17C}" srcId="{649A3298-8886-4BC1-9FB6-6D6F377F9CA2}" destId="{7F616232-2322-4D81-8791-AE7206F3D8A2}" srcOrd="6" destOrd="0" parTransId="{1FA37ADB-9123-4EAD-96A5-17D43A2571EB}" sibTransId="{7865218E-B3A8-4A87-BF25-63802910D18A}"/>
    <dgm:cxn modelId="{BA25E3E1-C2D5-4E8A-933F-64074AC90228}" type="presOf" srcId="{3ECF859C-E93C-4824-ACC1-1FC352A19602}" destId="{16321A9F-C9B6-45C6-9387-3236413B7493}" srcOrd="0" destOrd="0" presId="urn:microsoft.com/office/officeart/2008/layout/LinedList"/>
    <dgm:cxn modelId="{46B394FC-796D-444F-B83D-E5D0C83DB2EF}" srcId="{649A3298-8886-4BC1-9FB6-6D6F377F9CA2}" destId="{B7384B39-A367-4E46-BD2C-4C67189BDD40}" srcOrd="0" destOrd="0" parTransId="{D72E494C-E941-4475-8734-4E45302BAE7A}" sibTransId="{480947D4-00C4-42ED-AE87-D6738A04C409}"/>
    <dgm:cxn modelId="{CD15DCDC-75D4-4D01-9D21-1638A0D27406}" type="presParOf" srcId="{F56504BB-C2F2-47DC-8807-6C7166E58672}" destId="{63BBAF30-F95A-4C88-9912-DDEB8350E815}" srcOrd="0" destOrd="0" presId="urn:microsoft.com/office/officeart/2008/layout/LinedList"/>
    <dgm:cxn modelId="{FCF91E35-B532-4956-A125-EB15907C05D8}" type="presParOf" srcId="{F56504BB-C2F2-47DC-8807-6C7166E58672}" destId="{EF09A674-E7E4-49CC-92BF-CDB0DEE606B3}" srcOrd="1" destOrd="0" presId="urn:microsoft.com/office/officeart/2008/layout/LinedList"/>
    <dgm:cxn modelId="{F91CC132-65F1-4508-B802-D7B47B8A3D9B}" type="presParOf" srcId="{EF09A674-E7E4-49CC-92BF-CDB0DEE606B3}" destId="{BD547191-82C4-40CA-B7BF-C59EA890F48E}" srcOrd="0" destOrd="0" presId="urn:microsoft.com/office/officeart/2008/layout/LinedList"/>
    <dgm:cxn modelId="{578D7C22-D3E4-433E-BAF8-D93296E05546}" type="presParOf" srcId="{EF09A674-E7E4-49CC-92BF-CDB0DEE606B3}" destId="{F615E7A4-FC6E-49D5-8399-81EC76E0FB64}" srcOrd="1" destOrd="0" presId="urn:microsoft.com/office/officeart/2008/layout/LinedList"/>
    <dgm:cxn modelId="{F1693DE8-F5CF-4EB8-87B5-D3E8AFBF4D2E}" type="presParOf" srcId="{F56504BB-C2F2-47DC-8807-6C7166E58672}" destId="{46C7C852-98B1-49E9-BC92-48C31CE4C293}" srcOrd="2" destOrd="0" presId="urn:microsoft.com/office/officeart/2008/layout/LinedList"/>
    <dgm:cxn modelId="{3C17D709-394A-4674-A09D-157B279E9771}" type="presParOf" srcId="{F56504BB-C2F2-47DC-8807-6C7166E58672}" destId="{4EA105FE-BA8E-4647-81A2-C31FC6283660}" srcOrd="3" destOrd="0" presId="urn:microsoft.com/office/officeart/2008/layout/LinedList"/>
    <dgm:cxn modelId="{90334881-2BB3-4ED1-BDC8-70775E6C8053}" type="presParOf" srcId="{4EA105FE-BA8E-4647-81A2-C31FC6283660}" destId="{8CAB5E5A-70A8-41BE-9BE1-4030C367B62C}" srcOrd="0" destOrd="0" presId="urn:microsoft.com/office/officeart/2008/layout/LinedList"/>
    <dgm:cxn modelId="{E01F5AD8-E882-49D0-9E0B-D03099734551}" type="presParOf" srcId="{4EA105FE-BA8E-4647-81A2-C31FC6283660}" destId="{F94A51AC-28FD-4BC7-A06D-AF976D468366}" srcOrd="1" destOrd="0" presId="urn:microsoft.com/office/officeart/2008/layout/LinedList"/>
    <dgm:cxn modelId="{F2068D82-1715-41F4-A9DE-5DD4F6EC4121}" type="presParOf" srcId="{F56504BB-C2F2-47DC-8807-6C7166E58672}" destId="{CC8E45C7-F81E-4A1B-B088-CA7E2C8C6142}" srcOrd="4" destOrd="0" presId="urn:microsoft.com/office/officeart/2008/layout/LinedList"/>
    <dgm:cxn modelId="{1A256B38-FAA7-47FD-84BE-2CB66D81339E}" type="presParOf" srcId="{F56504BB-C2F2-47DC-8807-6C7166E58672}" destId="{0422DD03-F572-4C40-A9CD-8102ED817A36}" srcOrd="5" destOrd="0" presId="urn:microsoft.com/office/officeart/2008/layout/LinedList"/>
    <dgm:cxn modelId="{5515A7D4-5AFA-443B-88C4-D05C51BF79C6}" type="presParOf" srcId="{0422DD03-F572-4C40-A9CD-8102ED817A36}" destId="{57BBED2A-526B-4784-80C5-A16BAFFFE52B}" srcOrd="0" destOrd="0" presId="urn:microsoft.com/office/officeart/2008/layout/LinedList"/>
    <dgm:cxn modelId="{C97AFF1B-B840-47F7-9A14-79B431F4BD99}" type="presParOf" srcId="{0422DD03-F572-4C40-A9CD-8102ED817A36}" destId="{7FF59049-A290-4922-A3B1-94A48B198ECD}" srcOrd="1" destOrd="0" presId="urn:microsoft.com/office/officeart/2008/layout/LinedList"/>
    <dgm:cxn modelId="{4C884D0D-0099-47CF-B608-E1E0BD2044E1}" type="presParOf" srcId="{F56504BB-C2F2-47DC-8807-6C7166E58672}" destId="{C96AD0B6-B3BB-49BF-94D4-F76B5BEC1F62}" srcOrd="6" destOrd="0" presId="urn:microsoft.com/office/officeart/2008/layout/LinedList"/>
    <dgm:cxn modelId="{16E4E74B-2D88-45E9-9B67-6B37C145C326}" type="presParOf" srcId="{F56504BB-C2F2-47DC-8807-6C7166E58672}" destId="{DF5DC7F2-D2BB-467D-94D2-5240237B07CC}" srcOrd="7" destOrd="0" presId="urn:microsoft.com/office/officeart/2008/layout/LinedList"/>
    <dgm:cxn modelId="{3AF8DEAA-2267-464F-866C-CE07CBAD3BCA}" type="presParOf" srcId="{DF5DC7F2-D2BB-467D-94D2-5240237B07CC}" destId="{B56551AB-FFCB-4688-9EF6-7FC1EC17269F}" srcOrd="0" destOrd="0" presId="urn:microsoft.com/office/officeart/2008/layout/LinedList"/>
    <dgm:cxn modelId="{D02C9FD1-0F69-46AE-9A54-5C0872D07764}" type="presParOf" srcId="{DF5DC7F2-D2BB-467D-94D2-5240237B07CC}" destId="{8291B7C0-23F4-4298-8CB8-87F344ABF808}" srcOrd="1" destOrd="0" presId="urn:microsoft.com/office/officeart/2008/layout/LinedList"/>
    <dgm:cxn modelId="{67050671-F8A0-4687-ADB5-DA016169C0D9}" type="presParOf" srcId="{F56504BB-C2F2-47DC-8807-6C7166E58672}" destId="{643DE6B7-2D49-477A-A071-8F35DB2EF7C0}" srcOrd="8" destOrd="0" presId="urn:microsoft.com/office/officeart/2008/layout/LinedList"/>
    <dgm:cxn modelId="{A552C729-7B43-45EC-9001-64DF18FF0813}" type="presParOf" srcId="{F56504BB-C2F2-47DC-8807-6C7166E58672}" destId="{176B75CB-B17C-4F9F-8DAB-E20749FB7389}" srcOrd="9" destOrd="0" presId="urn:microsoft.com/office/officeart/2008/layout/LinedList"/>
    <dgm:cxn modelId="{6336ED63-CD26-4791-AE2E-4DCC8DA0ABA3}" type="presParOf" srcId="{176B75CB-B17C-4F9F-8DAB-E20749FB7389}" destId="{16321A9F-C9B6-45C6-9387-3236413B7493}" srcOrd="0" destOrd="0" presId="urn:microsoft.com/office/officeart/2008/layout/LinedList"/>
    <dgm:cxn modelId="{E9731C27-ED7A-4312-9DFA-44BAC5E5528E}" type="presParOf" srcId="{176B75CB-B17C-4F9F-8DAB-E20749FB7389}" destId="{07BEB95D-9DDC-4280-AAF3-3061D4B28CDE}" srcOrd="1" destOrd="0" presId="urn:microsoft.com/office/officeart/2008/layout/LinedList"/>
    <dgm:cxn modelId="{5E18AA23-109B-41D2-A190-51D163EA083E}" type="presParOf" srcId="{F56504BB-C2F2-47DC-8807-6C7166E58672}" destId="{E9A66BB3-2820-4F17-9EE2-1A1E4A64CB01}" srcOrd="10" destOrd="0" presId="urn:microsoft.com/office/officeart/2008/layout/LinedList"/>
    <dgm:cxn modelId="{70C82C32-29B5-4CAE-A327-C3E56EA6F021}" type="presParOf" srcId="{F56504BB-C2F2-47DC-8807-6C7166E58672}" destId="{A24462C5-1B0A-4CC2-81D9-4DF64579EBA0}" srcOrd="11" destOrd="0" presId="urn:microsoft.com/office/officeart/2008/layout/LinedList"/>
    <dgm:cxn modelId="{C8190CA3-4275-4208-91E5-E57342D60907}" type="presParOf" srcId="{A24462C5-1B0A-4CC2-81D9-4DF64579EBA0}" destId="{DBD7B265-4129-4A97-94DD-612D0DA82927}" srcOrd="0" destOrd="0" presId="urn:microsoft.com/office/officeart/2008/layout/LinedList"/>
    <dgm:cxn modelId="{00A4DA14-DFF9-4250-9B93-BF448F9A4D68}" type="presParOf" srcId="{A24462C5-1B0A-4CC2-81D9-4DF64579EBA0}" destId="{B33D102A-5901-48CE-99A2-C0B2A3637171}" srcOrd="1" destOrd="0" presId="urn:microsoft.com/office/officeart/2008/layout/LinedList"/>
    <dgm:cxn modelId="{9030A1F4-3252-4F3E-87B2-49CFF6218ED9}" type="presParOf" srcId="{F56504BB-C2F2-47DC-8807-6C7166E58672}" destId="{2953CA05-3D6A-4C46-8C50-B4AE59550CF4}" srcOrd="12" destOrd="0" presId="urn:microsoft.com/office/officeart/2008/layout/LinedList"/>
    <dgm:cxn modelId="{ACED036B-2CC4-4663-A595-86F1BF2C3723}" type="presParOf" srcId="{F56504BB-C2F2-47DC-8807-6C7166E58672}" destId="{6E9C23BE-1E21-4034-93A6-DE400BFA52C4}" srcOrd="13" destOrd="0" presId="urn:microsoft.com/office/officeart/2008/layout/LinedList"/>
    <dgm:cxn modelId="{FA76F9CD-B45D-4DD9-B087-7CC991C51B5B}" type="presParOf" srcId="{6E9C23BE-1E21-4034-93A6-DE400BFA52C4}" destId="{378689F1-9A2C-4A43-9E97-A56FFDFCD513}" srcOrd="0" destOrd="0" presId="urn:microsoft.com/office/officeart/2008/layout/LinedList"/>
    <dgm:cxn modelId="{05031C28-B150-409C-A6E6-4B82A23B8F3F}" type="presParOf" srcId="{6E9C23BE-1E21-4034-93A6-DE400BFA52C4}" destId="{933E8305-6648-4FF0-A625-D4A5B197077C}" srcOrd="1" destOrd="0" presId="urn:microsoft.com/office/officeart/2008/layout/LinedList"/>
  </dgm:cxnLst>
  <dgm:bg>
    <a:solidFill>
      <a:schemeClr val="bg1">
        <a:lumMod val="95000"/>
      </a:schemeClr>
    </a:solidFill>
  </dgm:bg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49A3298-8886-4BC1-9FB6-6D6F377F9CA2}" type="doc">
      <dgm:prSet loTypeId="urn:microsoft.com/office/officeart/2008/layout/LinedList" loCatId="list" qsTypeId="urn:microsoft.com/office/officeart/2005/8/quickstyle/simple4" qsCatId="simple" csTypeId="urn:microsoft.com/office/officeart/2005/8/colors/colorful3" csCatId="colorful" phldr="1"/>
      <dgm:spPr/>
    </dgm:pt>
    <dgm:pt modelId="{B7384B39-A367-4E46-BD2C-4C67189BDD40}">
      <dgm:prSet custT="1"/>
      <dgm:spPr/>
      <dgm:t>
        <a:bodyPr anchor="ctr"/>
        <a:lstStyle/>
        <a:p>
          <a:pPr algn="l"/>
          <a:r>
            <a:rPr lang="ru-RU" sz="2700" dirty="0">
              <a:latin typeface="+mn-lt"/>
              <a:cs typeface="Arial" panose="020B0604020202020204" pitchFamily="34" charset="0"/>
            </a:rPr>
            <a:t>Массовое предпринимательство</a:t>
          </a:r>
          <a:endParaRPr lang="ru-RU" sz="2700" dirty="0">
            <a:latin typeface="+mn-lt"/>
          </a:endParaRPr>
        </a:p>
      </dgm:t>
    </dgm:pt>
    <dgm:pt modelId="{D72E494C-E941-4475-8734-4E45302BAE7A}" type="parTrans" cxnId="{46B394FC-796D-444F-B83D-E5D0C83DB2EF}">
      <dgm:prSet/>
      <dgm:spPr/>
      <dgm:t>
        <a:bodyPr/>
        <a:lstStyle/>
        <a:p>
          <a:pPr algn="l"/>
          <a:endParaRPr lang="ru-RU" sz="2200"/>
        </a:p>
      </dgm:t>
    </dgm:pt>
    <dgm:pt modelId="{480947D4-00C4-42ED-AE87-D6738A04C409}" type="sibTrans" cxnId="{46B394FC-796D-444F-B83D-E5D0C83DB2EF}">
      <dgm:prSet/>
      <dgm:spPr/>
      <dgm:t>
        <a:bodyPr/>
        <a:lstStyle/>
        <a:p>
          <a:pPr algn="l"/>
          <a:endParaRPr lang="ru-RU" sz="2200"/>
        </a:p>
      </dgm:t>
    </dgm:pt>
    <dgm:pt modelId="{C2DA8733-4242-4964-A164-265F8B2CA332}">
      <dgm:prSet custT="1"/>
      <dgm:spPr/>
      <dgm:t>
        <a:bodyPr anchor="ctr"/>
        <a:lstStyle/>
        <a:p>
          <a:pPr algn="l"/>
          <a:r>
            <a:rPr lang="ru-RU" sz="2700" dirty="0">
              <a:latin typeface="+mn-lt"/>
              <a:cs typeface="Arial" panose="020B0604020202020204" pitchFamily="34" charset="0"/>
            </a:rPr>
            <a:t>Инвестиционная политика	 </a:t>
          </a:r>
        </a:p>
      </dgm:t>
    </dgm:pt>
    <dgm:pt modelId="{7299C8FD-0BC4-4CB8-B64E-47B3BF61A2B4}" type="parTrans" cxnId="{9454D17A-A1C9-43BB-962C-2BA69CA66DE9}">
      <dgm:prSet/>
      <dgm:spPr/>
      <dgm:t>
        <a:bodyPr/>
        <a:lstStyle/>
        <a:p>
          <a:pPr algn="l"/>
          <a:endParaRPr lang="ru-RU" sz="2200"/>
        </a:p>
      </dgm:t>
    </dgm:pt>
    <dgm:pt modelId="{6D325C5C-72D7-437F-81DF-792EDB5EA51E}" type="sibTrans" cxnId="{9454D17A-A1C9-43BB-962C-2BA69CA66DE9}">
      <dgm:prSet/>
      <dgm:spPr/>
      <dgm:t>
        <a:bodyPr/>
        <a:lstStyle/>
        <a:p>
          <a:pPr algn="l"/>
          <a:endParaRPr lang="ru-RU" sz="2200"/>
        </a:p>
      </dgm:t>
    </dgm:pt>
    <dgm:pt modelId="{37D34BEA-B044-403D-8F91-58FDA1161447}">
      <dgm:prSet custT="1"/>
      <dgm:spPr/>
      <dgm:t>
        <a:bodyPr anchor="ctr"/>
        <a:lstStyle/>
        <a:p>
          <a:pPr algn="l"/>
          <a:r>
            <a:rPr lang="ru-RU" sz="2700" dirty="0">
              <a:latin typeface="+mn-lt"/>
              <a:cs typeface="Arial" panose="020B0604020202020204" pitchFamily="34" charset="0"/>
            </a:rPr>
            <a:t>Промышленная политика (автомобилестроительный кластер, нефтехимический кластер, агропромышленный комплекс, экспорт)	 </a:t>
          </a:r>
        </a:p>
      </dgm:t>
    </dgm:pt>
    <dgm:pt modelId="{0F5225FE-66A4-4B69-A9B2-B071A259F64B}" type="parTrans" cxnId="{0DF7F28D-1AEB-49E9-BDD5-7185D74CB40B}">
      <dgm:prSet/>
      <dgm:spPr/>
      <dgm:t>
        <a:bodyPr/>
        <a:lstStyle/>
        <a:p>
          <a:pPr algn="l"/>
          <a:endParaRPr lang="ru-RU" sz="2200"/>
        </a:p>
      </dgm:t>
    </dgm:pt>
    <dgm:pt modelId="{688F8FBF-BBD2-4C94-B78A-4A807B34BC2C}" type="sibTrans" cxnId="{0DF7F28D-1AEB-49E9-BDD5-7185D74CB40B}">
      <dgm:prSet/>
      <dgm:spPr/>
      <dgm:t>
        <a:bodyPr/>
        <a:lstStyle/>
        <a:p>
          <a:pPr algn="l"/>
          <a:endParaRPr lang="ru-RU" sz="2200"/>
        </a:p>
      </dgm:t>
    </dgm:pt>
    <dgm:pt modelId="{603D04CF-36A5-4573-B60A-878D5C7D51D1}">
      <dgm:prSet custT="1"/>
      <dgm:spPr/>
      <dgm:t>
        <a:bodyPr anchor="ctr"/>
        <a:lstStyle/>
        <a:p>
          <a:pPr algn="l"/>
          <a:r>
            <a:rPr lang="ru-RU" sz="2700" dirty="0">
              <a:latin typeface="+mn-lt"/>
              <a:cs typeface="Arial" panose="020B0604020202020204" pitchFamily="34" charset="0"/>
            </a:rPr>
            <a:t>Промышленное развитие	 </a:t>
          </a:r>
        </a:p>
      </dgm:t>
    </dgm:pt>
    <dgm:pt modelId="{FF15E7CD-8C62-4706-81FB-0727A79F0275}" type="parTrans" cxnId="{875B31A4-73ED-40A9-BE24-AD9B2CA3F7C6}">
      <dgm:prSet/>
      <dgm:spPr/>
      <dgm:t>
        <a:bodyPr/>
        <a:lstStyle/>
        <a:p>
          <a:pPr algn="l"/>
          <a:endParaRPr lang="ru-RU" sz="2200"/>
        </a:p>
      </dgm:t>
    </dgm:pt>
    <dgm:pt modelId="{633E46EF-CF8C-45CA-90DC-4235ED4E1C69}" type="sibTrans" cxnId="{875B31A4-73ED-40A9-BE24-AD9B2CA3F7C6}">
      <dgm:prSet/>
      <dgm:spPr/>
      <dgm:t>
        <a:bodyPr/>
        <a:lstStyle/>
        <a:p>
          <a:pPr algn="l"/>
          <a:endParaRPr lang="ru-RU" sz="2200"/>
        </a:p>
      </dgm:t>
    </dgm:pt>
    <dgm:pt modelId="{325201C0-72F0-4E5D-AADA-14FE96C21AE5}">
      <dgm:prSet custT="1"/>
      <dgm:spPr/>
      <dgm:t>
        <a:bodyPr anchor="ctr"/>
        <a:lstStyle/>
        <a:p>
          <a:pPr algn="l"/>
          <a:r>
            <a:rPr lang="ru-RU" sz="2700" dirty="0">
              <a:latin typeface="+mn-lt"/>
              <a:cs typeface="Arial" panose="020B0604020202020204" pitchFamily="34" charset="0"/>
            </a:rPr>
            <a:t>Эффективный рынок труда	 </a:t>
          </a:r>
        </a:p>
      </dgm:t>
    </dgm:pt>
    <dgm:pt modelId="{8D359EBA-C868-4CF9-A479-F352AF72D40A}" type="parTrans" cxnId="{3AE83FB4-375E-444C-BBF1-D36C2A82B2DE}">
      <dgm:prSet/>
      <dgm:spPr/>
      <dgm:t>
        <a:bodyPr/>
        <a:lstStyle/>
        <a:p>
          <a:pPr algn="l"/>
          <a:endParaRPr lang="ru-RU" sz="2200"/>
        </a:p>
      </dgm:t>
    </dgm:pt>
    <dgm:pt modelId="{49C06AA3-F109-46EC-B47E-9113DF03540F}" type="sibTrans" cxnId="{3AE83FB4-375E-444C-BBF1-D36C2A82B2DE}">
      <dgm:prSet/>
      <dgm:spPr/>
      <dgm:t>
        <a:bodyPr/>
        <a:lstStyle/>
        <a:p>
          <a:pPr algn="l"/>
          <a:endParaRPr lang="ru-RU" sz="2200"/>
        </a:p>
      </dgm:t>
    </dgm:pt>
    <dgm:pt modelId="{C11F4C34-6FE9-491D-9E9E-9657D59C19E6}">
      <dgm:prSet custT="1"/>
      <dgm:spPr/>
      <dgm:t>
        <a:bodyPr anchor="ctr"/>
        <a:lstStyle/>
        <a:p>
          <a:pPr algn="l"/>
          <a:r>
            <a:rPr lang="ru-RU" sz="2700" dirty="0">
              <a:latin typeface="+mn-lt"/>
              <a:cs typeface="Arial" panose="020B0604020202020204" pitchFamily="34" charset="0"/>
            </a:rPr>
            <a:t>Муниципальный сектор экономики </a:t>
          </a:r>
        </a:p>
      </dgm:t>
    </dgm:pt>
    <dgm:pt modelId="{050330A1-A013-4FEA-AF3B-417637847FFB}" type="parTrans" cxnId="{498467A8-A736-4E8B-B20D-B254076F68F0}">
      <dgm:prSet/>
      <dgm:spPr/>
      <dgm:t>
        <a:bodyPr/>
        <a:lstStyle/>
        <a:p>
          <a:pPr algn="l"/>
          <a:endParaRPr lang="ru-RU" sz="2200"/>
        </a:p>
      </dgm:t>
    </dgm:pt>
    <dgm:pt modelId="{DA85EC15-1EDA-4EF2-B4C0-516248342DE6}" type="sibTrans" cxnId="{498467A8-A736-4E8B-B20D-B254076F68F0}">
      <dgm:prSet/>
      <dgm:spPr/>
      <dgm:t>
        <a:bodyPr/>
        <a:lstStyle/>
        <a:p>
          <a:pPr algn="l"/>
          <a:endParaRPr lang="ru-RU" sz="2200"/>
        </a:p>
      </dgm:t>
    </dgm:pt>
    <dgm:pt modelId="{F56504BB-C2F2-47DC-8807-6C7166E58672}" type="pres">
      <dgm:prSet presAssocID="{649A3298-8886-4BC1-9FB6-6D6F377F9CA2}" presName="vert0" presStyleCnt="0">
        <dgm:presLayoutVars>
          <dgm:dir/>
          <dgm:animOne val="branch"/>
          <dgm:animLvl val="lvl"/>
        </dgm:presLayoutVars>
      </dgm:prSet>
      <dgm:spPr/>
    </dgm:pt>
    <dgm:pt modelId="{63BBAF30-F95A-4C88-9912-DDEB8350E815}" type="pres">
      <dgm:prSet presAssocID="{B7384B39-A367-4E46-BD2C-4C67189BDD40}" presName="thickLine" presStyleLbl="alignNode1" presStyleIdx="0" presStyleCnt="6"/>
      <dgm:spPr/>
    </dgm:pt>
    <dgm:pt modelId="{EF09A674-E7E4-49CC-92BF-CDB0DEE606B3}" type="pres">
      <dgm:prSet presAssocID="{B7384B39-A367-4E46-BD2C-4C67189BDD40}" presName="horz1" presStyleCnt="0"/>
      <dgm:spPr/>
    </dgm:pt>
    <dgm:pt modelId="{BD547191-82C4-40CA-B7BF-C59EA890F48E}" type="pres">
      <dgm:prSet presAssocID="{B7384B39-A367-4E46-BD2C-4C67189BDD40}" presName="tx1" presStyleLbl="revTx" presStyleIdx="0" presStyleCnt="6"/>
      <dgm:spPr/>
    </dgm:pt>
    <dgm:pt modelId="{F615E7A4-FC6E-49D5-8399-81EC76E0FB64}" type="pres">
      <dgm:prSet presAssocID="{B7384B39-A367-4E46-BD2C-4C67189BDD40}" presName="vert1" presStyleCnt="0"/>
      <dgm:spPr/>
    </dgm:pt>
    <dgm:pt modelId="{5753832C-7F91-487D-8519-701B1DD4C802}" type="pres">
      <dgm:prSet presAssocID="{C2DA8733-4242-4964-A164-265F8B2CA332}" presName="thickLine" presStyleLbl="alignNode1" presStyleIdx="1" presStyleCnt="6"/>
      <dgm:spPr/>
    </dgm:pt>
    <dgm:pt modelId="{43F8630C-E205-42BB-8C9A-CD4EA09CCFBF}" type="pres">
      <dgm:prSet presAssocID="{C2DA8733-4242-4964-A164-265F8B2CA332}" presName="horz1" presStyleCnt="0"/>
      <dgm:spPr/>
    </dgm:pt>
    <dgm:pt modelId="{81C4752C-46CD-47CB-A5A9-92E4F65DFEC6}" type="pres">
      <dgm:prSet presAssocID="{C2DA8733-4242-4964-A164-265F8B2CA332}" presName="tx1" presStyleLbl="revTx" presStyleIdx="1" presStyleCnt="6"/>
      <dgm:spPr/>
    </dgm:pt>
    <dgm:pt modelId="{8B49DFE1-6A23-4F3C-A9AB-91D3A65F2CB2}" type="pres">
      <dgm:prSet presAssocID="{C2DA8733-4242-4964-A164-265F8B2CA332}" presName="vert1" presStyleCnt="0"/>
      <dgm:spPr/>
    </dgm:pt>
    <dgm:pt modelId="{BB9DF430-9C87-4E9B-B3DF-8CD3B16982F8}" type="pres">
      <dgm:prSet presAssocID="{37D34BEA-B044-403D-8F91-58FDA1161447}" presName="thickLine" presStyleLbl="alignNode1" presStyleIdx="2" presStyleCnt="6"/>
      <dgm:spPr/>
    </dgm:pt>
    <dgm:pt modelId="{630261B8-4980-4971-AC86-E053D20CF969}" type="pres">
      <dgm:prSet presAssocID="{37D34BEA-B044-403D-8F91-58FDA1161447}" presName="horz1" presStyleCnt="0"/>
      <dgm:spPr/>
    </dgm:pt>
    <dgm:pt modelId="{4EDD2037-3A80-4BBB-890E-61967E5FD2E6}" type="pres">
      <dgm:prSet presAssocID="{37D34BEA-B044-403D-8F91-58FDA1161447}" presName="tx1" presStyleLbl="revTx" presStyleIdx="2" presStyleCnt="6" custScaleY="190656"/>
      <dgm:spPr/>
    </dgm:pt>
    <dgm:pt modelId="{C01A789B-D045-4859-BC4D-D59E17558F4E}" type="pres">
      <dgm:prSet presAssocID="{37D34BEA-B044-403D-8F91-58FDA1161447}" presName="vert1" presStyleCnt="0"/>
      <dgm:spPr/>
    </dgm:pt>
    <dgm:pt modelId="{9A83E710-7921-4700-9FD6-AEC94BA2964D}" type="pres">
      <dgm:prSet presAssocID="{603D04CF-36A5-4573-B60A-878D5C7D51D1}" presName="thickLine" presStyleLbl="alignNode1" presStyleIdx="3" presStyleCnt="6"/>
      <dgm:spPr/>
    </dgm:pt>
    <dgm:pt modelId="{C6D13010-384E-4E2D-B2AB-9BD7091A125A}" type="pres">
      <dgm:prSet presAssocID="{603D04CF-36A5-4573-B60A-878D5C7D51D1}" presName="horz1" presStyleCnt="0"/>
      <dgm:spPr/>
    </dgm:pt>
    <dgm:pt modelId="{E57F39A3-A313-4874-B518-3F1D471FCF3B}" type="pres">
      <dgm:prSet presAssocID="{603D04CF-36A5-4573-B60A-878D5C7D51D1}" presName="tx1" presStyleLbl="revTx" presStyleIdx="3" presStyleCnt="6"/>
      <dgm:spPr/>
    </dgm:pt>
    <dgm:pt modelId="{BC043DC3-5003-4EB6-84AF-63BA65BA8405}" type="pres">
      <dgm:prSet presAssocID="{603D04CF-36A5-4573-B60A-878D5C7D51D1}" presName="vert1" presStyleCnt="0"/>
      <dgm:spPr/>
    </dgm:pt>
    <dgm:pt modelId="{A93D0E89-F17A-442B-8553-E12AA5EFBF9D}" type="pres">
      <dgm:prSet presAssocID="{325201C0-72F0-4E5D-AADA-14FE96C21AE5}" presName="thickLine" presStyleLbl="alignNode1" presStyleIdx="4" presStyleCnt="6"/>
      <dgm:spPr/>
    </dgm:pt>
    <dgm:pt modelId="{F672D2BB-2E83-4FF9-9EFD-E3B09047CDBF}" type="pres">
      <dgm:prSet presAssocID="{325201C0-72F0-4E5D-AADA-14FE96C21AE5}" presName="horz1" presStyleCnt="0"/>
      <dgm:spPr/>
    </dgm:pt>
    <dgm:pt modelId="{EF5CF458-219D-4CB1-BF5B-8DA02B037C6F}" type="pres">
      <dgm:prSet presAssocID="{325201C0-72F0-4E5D-AADA-14FE96C21AE5}" presName="tx1" presStyleLbl="revTx" presStyleIdx="4" presStyleCnt="6"/>
      <dgm:spPr/>
    </dgm:pt>
    <dgm:pt modelId="{74310958-EA38-4F49-97A5-A4BD667CB61B}" type="pres">
      <dgm:prSet presAssocID="{325201C0-72F0-4E5D-AADA-14FE96C21AE5}" presName="vert1" presStyleCnt="0"/>
      <dgm:spPr/>
    </dgm:pt>
    <dgm:pt modelId="{878BBC3B-FC04-45D0-A469-CBD84C833D66}" type="pres">
      <dgm:prSet presAssocID="{C11F4C34-6FE9-491D-9E9E-9657D59C19E6}" presName="thickLine" presStyleLbl="alignNode1" presStyleIdx="5" presStyleCnt="6"/>
      <dgm:spPr/>
    </dgm:pt>
    <dgm:pt modelId="{7241FD1C-8670-4ECB-80DA-63C551513742}" type="pres">
      <dgm:prSet presAssocID="{C11F4C34-6FE9-491D-9E9E-9657D59C19E6}" presName="horz1" presStyleCnt="0"/>
      <dgm:spPr/>
    </dgm:pt>
    <dgm:pt modelId="{A4C4A006-0D21-4A6F-AA98-9A5C18F02F13}" type="pres">
      <dgm:prSet presAssocID="{C11F4C34-6FE9-491D-9E9E-9657D59C19E6}" presName="tx1" presStyleLbl="revTx" presStyleIdx="5" presStyleCnt="6"/>
      <dgm:spPr/>
    </dgm:pt>
    <dgm:pt modelId="{19BD6B67-C3A9-4285-86F4-415D54C20252}" type="pres">
      <dgm:prSet presAssocID="{C11F4C34-6FE9-491D-9E9E-9657D59C19E6}" presName="vert1" presStyleCnt="0"/>
      <dgm:spPr/>
    </dgm:pt>
  </dgm:ptLst>
  <dgm:cxnLst>
    <dgm:cxn modelId="{14459220-D2CA-45BC-81D8-74DF2C58CF2C}" type="presOf" srcId="{325201C0-72F0-4E5D-AADA-14FE96C21AE5}" destId="{EF5CF458-219D-4CB1-BF5B-8DA02B037C6F}" srcOrd="0" destOrd="0" presId="urn:microsoft.com/office/officeart/2008/layout/LinedList"/>
    <dgm:cxn modelId="{2651043F-66F1-47BC-9A61-2FBA263A7CC7}" type="presOf" srcId="{603D04CF-36A5-4573-B60A-878D5C7D51D1}" destId="{E57F39A3-A313-4874-B518-3F1D471FCF3B}" srcOrd="0" destOrd="0" presId="urn:microsoft.com/office/officeart/2008/layout/LinedList"/>
    <dgm:cxn modelId="{285FD676-92F6-43A9-B0BD-068C69CAF088}" type="presOf" srcId="{B7384B39-A367-4E46-BD2C-4C67189BDD40}" destId="{BD547191-82C4-40CA-B7BF-C59EA890F48E}" srcOrd="0" destOrd="0" presId="urn:microsoft.com/office/officeart/2008/layout/LinedList"/>
    <dgm:cxn modelId="{9454D17A-A1C9-43BB-962C-2BA69CA66DE9}" srcId="{649A3298-8886-4BC1-9FB6-6D6F377F9CA2}" destId="{C2DA8733-4242-4964-A164-265F8B2CA332}" srcOrd="1" destOrd="0" parTransId="{7299C8FD-0BC4-4CB8-B64E-47B3BF61A2B4}" sibTransId="{6D325C5C-72D7-437F-81DF-792EDB5EA51E}"/>
    <dgm:cxn modelId="{0DF7F28D-1AEB-49E9-BDD5-7185D74CB40B}" srcId="{649A3298-8886-4BC1-9FB6-6D6F377F9CA2}" destId="{37D34BEA-B044-403D-8F91-58FDA1161447}" srcOrd="2" destOrd="0" parTransId="{0F5225FE-66A4-4B69-A9B2-B071A259F64B}" sibTransId="{688F8FBF-BBD2-4C94-B78A-4A807B34BC2C}"/>
    <dgm:cxn modelId="{2235F692-D3A4-4A98-8BBD-097E8399F10E}" type="presOf" srcId="{C11F4C34-6FE9-491D-9E9E-9657D59C19E6}" destId="{A4C4A006-0D21-4A6F-AA98-9A5C18F02F13}" srcOrd="0" destOrd="0" presId="urn:microsoft.com/office/officeart/2008/layout/LinedList"/>
    <dgm:cxn modelId="{875B31A4-73ED-40A9-BE24-AD9B2CA3F7C6}" srcId="{649A3298-8886-4BC1-9FB6-6D6F377F9CA2}" destId="{603D04CF-36A5-4573-B60A-878D5C7D51D1}" srcOrd="3" destOrd="0" parTransId="{FF15E7CD-8C62-4706-81FB-0727A79F0275}" sibTransId="{633E46EF-CF8C-45CA-90DC-4235ED4E1C69}"/>
    <dgm:cxn modelId="{498467A8-A736-4E8B-B20D-B254076F68F0}" srcId="{649A3298-8886-4BC1-9FB6-6D6F377F9CA2}" destId="{C11F4C34-6FE9-491D-9E9E-9657D59C19E6}" srcOrd="5" destOrd="0" parTransId="{050330A1-A013-4FEA-AF3B-417637847FFB}" sibTransId="{DA85EC15-1EDA-4EF2-B4C0-516248342DE6}"/>
    <dgm:cxn modelId="{3AE83FB4-375E-444C-BBF1-D36C2A82B2DE}" srcId="{649A3298-8886-4BC1-9FB6-6D6F377F9CA2}" destId="{325201C0-72F0-4E5D-AADA-14FE96C21AE5}" srcOrd="4" destOrd="0" parTransId="{8D359EBA-C868-4CF9-A479-F352AF72D40A}" sibTransId="{49C06AA3-F109-46EC-B47E-9113DF03540F}"/>
    <dgm:cxn modelId="{5A666FE7-74F0-43A5-978A-2208977D5016}" type="presOf" srcId="{C2DA8733-4242-4964-A164-265F8B2CA332}" destId="{81C4752C-46CD-47CB-A5A9-92E4F65DFEC6}" srcOrd="0" destOrd="0" presId="urn:microsoft.com/office/officeart/2008/layout/LinedList"/>
    <dgm:cxn modelId="{234196EE-E80D-4CB2-8674-3829331A3AD5}" type="presOf" srcId="{37D34BEA-B044-403D-8F91-58FDA1161447}" destId="{4EDD2037-3A80-4BBB-890E-61967E5FD2E6}" srcOrd="0" destOrd="0" presId="urn:microsoft.com/office/officeart/2008/layout/LinedList"/>
    <dgm:cxn modelId="{1D1698F2-4E7D-4661-B4AF-940610EE3E75}" type="presOf" srcId="{649A3298-8886-4BC1-9FB6-6D6F377F9CA2}" destId="{F56504BB-C2F2-47DC-8807-6C7166E58672}" srcOrd="0" destOrd="0" presId="urn:microsoft.com/office/officeart/2008/layout/LinedList"/>
    <dgm:cxn modelId="{46B394FC-796D-444F-B83D-E5D0C83DB2EF}" srcId="{649A3298-8886-4BC1-9FB6-6D6F377F9CA2}" destId="{B7384B39-A367-4E46-BD2C-4C67189BDD40}" srcOrd="0" destOrd="0" parTransId="{D72E494C-E941-4475-8734-4E45302BAE7A}" sibTransId="{480947D4-00C4-42ED-AE87-D6738A04C409}"/>
    <dgm:cxn modelId="{97885F8A-E407-4EEC-8A60-0C9CEC33F490}" type="presParOf" srcId="{F56504BB-C2F2-47DC-8807-6C7166E58672}" destId="{63BBAF30-F95A-4C88-9912-DDEB8350E815}" srcOrd="0" destOrd="0" presId="urn:microsoft.com/office/officeart/2008/layout/LinedList"/>
    <dgm:cxn modelId="{89889D53-7C68-4BD5-8869-98BAA634705E}" type="presParOf" srcId="{F56504BB-C2F2-47DC-8807-6C7166E58672}" destId="{EF09A674-E7E4-49CC-92BF-CDB0DEE606B3}" srcOrd="1" destOrd="0" presId="urn:microsoft.com/office/officeart/2008/layout/LinedList"/>
    <dgm:cxn modelId="{C2FC2569-FA46-42D8-BE2B-61C8F80D6BEA}" type="presParOf" srcId="{EF09A674-E7E4-49CC-92BF-CDB0DEE606B3}" destId="{BD547191-82C4-40CA-B7BF-C59EA890F48E}" srcOrd="0" destOrd="0" presId="urn:microsoft.com/office/officeart/2008/layout/LinedList"/>
    <dgm:cxn modelId="{EBC130CA-1E27-4E2E-868F-7D056B100884}" type="presParOf" srcId="{EF09A674-E7E4-49CC-92BF-CDB0DEE606B3}" destId="{F615E7A4-FC6E-49D5-8399-81EC76E0FB64}" srcOrd="1" destOrd="0" presId="urn:microsoft.com/office/officeart/2008/layout/LinedList"/>
    <dgm:cxn modelId="{752E495E-A736-41AE-83B8-A9D72C4B1282}" type="presParOf" srcId="{F56504BB-C2F2-47DC-8807-6C7166E58672}" destId="{5753832C-7F91-487D-8519-701B1DD4C802}" srcOrd="2" destOrd="0" presId="urn:microsoft.com/office/officeart/2008/layout/LinedList"/>
    <dgm:cxn modelId="{03892401-EB90-41EB-BB1C-7EC79799226B}" type="presParOf" srcId="{F56504BB-C2F2-47DC-8807-6C7166E58672}" destId="{43F8630C-E205-42BB-8C9A-CD4EA09CCFBF}" srcOrd="3" destOrd="0" presId="urn:microsoft.com/office/officeart/2008/layout/LinedList"/>
    <dgm:cxn modelId="{AA049D69-F467-47D2-A295-867E2C784F35}" type="presParOf" srcId="{43F8630C-E205-42BB-8C9A-CD4EA09CCFBF}" destId="{81C4752C-46CD-47CB-A5A9-92E4F65DFEC6}" srcOrd="0" destOrd="0" presId="urn:microsoft.com/office/officeart/2008/layout/LinedList"/>
    <dgm:cxn modelId="{4B5E5E2F-D6C0-4ED4-9CAD-285442765F80}" type="presParOf" srcId="{43F8630C-E205-42BB-8C9A-CD4EA09CCFBF}" destId="{8B49DFE1-6A23-4F3C-A9AB-91D3A65F2CB2}" srcOrd="1" destOrd="0" presId="urn:microsoft.com/office/officeart/2008/layout/LinedList"/>
    <dgm:cxn modelId="{AEABA0EB-BF35-4C48-ADBF-5AE83850E339}" type="presParOf" srcId="{F56504BB-C2F2-47DC-8807-6C7166E58672}" destId="{BB9DF430-9C87-4E9B-B3DF-8CD3B16982F8}" srcOrd="4" destOrd="0" presId="urn:microsoft.com/office/officeart/2008/layout/LinedList"/>
    <dgm:cxn modelId="{7F5DF515-54E3-4A1C-A45A-7A11BE125E2F}" type="presParOf" srcId="{F56504BB-C2F2-47DC-8807-6C7166E58672}" destId="{630261B8-4980-4971-AC86-E053D20CF969}" srcOrd="5" destOrd="0" presId="urn:microsoft.com/office/officeart/2008/layout/LinedList"/>
    <dgm:cxn modelId="{FFA6C69B-1B21-4998-81C9-E964728A90F9}" type="presParOf" srcId="{630261B8-4980-4971-AC86-E053D20CF969}" destId="{4EDD2037-3A80-4BBB-890E-61967E5FD2E6}" srcOrd="0" destOrd="0" presId="urn:microsoft.com/office/officeart/2008/layout/LinedList"/>
    <dgm:cxn modelId="{FB1C7DAA-CF9D-47A1-B974-199C4D3CC833}" type="presParOf" srcId="{630261B8-4980-4971-AC86-E053D20CF969}" destId="{C01A789B-D045-4859-BC4D-D59E17558F4E}" srcOrd="1" destOrd="0" presId="urn:microsoft.com/office/officeart/2008/layout/LinedList"/>
    <dgm:cxn modelId="{20ACE628-5699-4022-A40C-4A3636F21EA4}" type="presParOf" srcId="{F56504BB-C2F2-47DC-8807-6C7166E58672}" destId="{9A83E710-7921-4700-9FD6-AEC94BA2964D}" srcOrd="6" destOrd="0" presId="urn:microsoft.com/office/officeart/2008/layout/LinedList"/>
    <dgm:cxn modelId="{45AD7301-7DE5-47E7-A609-5F2E06813F88}" type="presParOf" srcId="{F56504BB-C2F2-47DC-8807-6C7166E58672}" destId="{C6D13010-384E-4E2D-B2AB-9BD7091A125A}" srcOrd="7" destOrd="0" presId="urn:microsoft.com/office/officeart/2008/layout/LinedList"/>
    <dgm:cxn modelId="{CC5D208B-1A4B-48FB-AC7F-AC08F34B3FDE}" type="presParOf" srcId="{C6D13010-384E-4E2D-B2AB-9BD7091A125A}" destId="{E57F39A3-A313-4874-B518-3F1D471FCF3B}" srcOrd="0" destOrd="0" presId="urn:microsoft.com/office/officeart/2008/layout/LinedList"/>
    <dgm:cxn modelId="{87EB6560-D75D-473B-AD5B-1B6EE884B6ED}" type="presParOf" srcId="{C6D13010-384E-4E2D-B2AB-9BD7091A125A}" destId="{BC043DC3-5003-4EB6-84AF-63BA65BA8405}" srcOrd="1" destOrd="0" presId="urn:microsoft.com/office/officeart/2008/layout/LinedList"/>
    <dgm:cxn modelId="{575083BB-03A3-4653-8BDF-F079F3314A69}" type="presParOf" srcId="{F56504BB-C2F2-47DC-8807-6C7166E58672}" destId="{A93D0E89-F17A-442B-8553-E12AA5EFBF9D}" srcOrd="8" destOrd="0" presId="urn:microsoft.com/office/officeart/2008/layout/LinedList"/>
    <dgm:cxn modelId="{742EB7ED-C5F7-4A8D-BF38-B4867DDF0E96}" type="presParOf" srcId="{F56504BB-C2F2-47DC-8807-6C7166E58672}" destId="{F672D2BB-2E83-4FF9-9EFD-E3B09047CDBF}" srcOrd="9" destOrd="0" presId="urn:microsoft.com/office/officeart/2008/layout/LinedList"/>
    <dgm:cxn modelId="{6B28044B-A632-45F0-8C07-7599E05CA73D}" type="presParOf" srcId="{F672D2BB-2E83-4FF9-9EFD-E3B09047CDBF}" destId="{EF5CF458-219D-4CB1-BF5B-8DA02B037C6F}" srcOrd="0" destOrd="0" presId="urn:microsoft.com/office/officeart/2008/layout/LinedList"/>
    <dgm:cxn modelId="{7FA85DD5-1CDE-4321-85EA-8288F548E07D}" type="presParOf" srcId="{F672D2BB-2E83-4FF9-9EFD-E3B09047CDBF}" destId="{74310958-EA38-4F49-97A5-A4BD667CB61B}" srcOrd="1" destOrd="0" presId="urn:microsoft.com/office/officeart/2008/layout/LinedList"/>
    <dgm:cxn modelId="{8FC207A1-9967-48AD-BED6-797773934429}" type="presParOf" srcId="{F56504BB-C2F2-47DC-8807-6C7166E58672}" destId="{878BBC3B-FC04-45D0-A469-CBD84C833D66}" srcOrd="10" destOrd="0" presId="urn:microsoft.com/office/officeart/2008/layout/LinedList"/>
    <dgm:cxn modelId="{99E692F4-8CE0-4C0A-B33C-5F4AEC156575}" type="presParOf" srcId="{F56504BB-C2F2-47DC-8807-6C7166E58672}" destId="{7241FD1C-8670-4ECB-80DA-63C551513742}" srcOrd="11" destOrd="0" presId="urn:microsoft.com/office/officeart/2008/layout/LinedList"/>
    <dgm:cxn modelId="{1443EB42-F9B1-4C9F-A99F-F2C877F588A7}" type="presParOf" srcId="{7241FD1C-8670-4ECB-80DA-63C551513742}" destId="{A4C4A006-0D21-4A6F-AA98-9A5C18F02F13}" srcOrd="0" destOrd="0" presId="urn:microsoft.com/office/officeart/2008/layout/LinedList"/>
    <dgm:cxn modelId="{7C72BCFA-3EFC-4927-BE1D-2BF5FE51C6CE}" type="presParOf" srcId="{7241FD1C-8670-4ECB-80DA-63C551513742}" destId="{19BD6B67-C3A9-4285-86F4-415D54C20252}" srcOrd="1" destOrd="0" presId="urn:microsoft.com/office/officeart/2008/layout/LinedList"/>
  </dgm:cxnLst>
  <dgm:bg>
    <a:solidFill>
      <a:schemeClr val="bg1">
        <a:lumMod val="95000"/>
      </a:schemeClr>
    </a:solidFill>
  </dgm:bg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49A3298-8886-4BC1-9FB6-6D6F377F9CA2}" type="doc">
      <dgm:prSet loTypeId="urn:microsoft.com/office/officeart/2008/layout/VerticalCurvedList" loCatId="list" qsTypeId="urn:microsoft.com/office/officeart/2005/8/quickstyle/simple1" qsCatId="simple" csTypeId="urn:microsoft.com/office/officeart/2005/8/colors/accent3_1" csCatId="accent3" phldr="1"/>
      <dgm:spPr/>
    </dgm:pt>
    <dgm:pt modelId="{B7384B39-A367-4E46-BD2C-4C67189BDD40}">
      <dgm:prSet custT="1"/>
      <dgm:spPr>
        <a:ln>
          <a:noFill/>
        </a:ln>
      </dgm:spPr>
      <dgm:t>
        <a:bodyPr/>
        <a:lstStyle/>
        <a:p>
          <a:r>
            <a:rPr lang="ru-RU" sz="2800" dirty="0" err="1"/>
            <a:t>Экогород</a:t>
          </a:r>
          <a:endParaRPr lang="ru-RU" sz="2800" dirty="0"/>
        </a:p>
      </dgm:t>
    </dgm:pt>
    <dgm:pt modelId="{D72E494C-E941-4475-8734-4E45302BAE7A}" type="parTrans" cxnId="{46B394FC-796D-444F-B83D-E5D0C83DB2EF}">
      <dgm:prSet/>
      <dgm:spPr/>
      <dgm:t>
        <a:bodyPr/>
        <a:lstStyle/>
        <a:p>
          <a:endParaRPr lang="ru-RU" sz="2400"/>
        </a:p>
      </dgm:t>
    </dgm:pt>
    <dgm:pt modelId="{480947D4-00C4-42ED-AE87-D6738A04C409}" type="sibTrans" cxnId="{46B394FC-796D-444F-B83D-E5D0C83DB2EF}">
      <dgm:prSet/>
      <dgm:spPr/>
      <dgm:t>
        <a:bodyPr/>
        <a:lstStyle/>
        <a:p>
          <a:endParaRPr lang="ru-RU" sz="2400"/>
        </a:p>
      </dgm:t>
    </dgm:pt>
    <dgm:pt modelId="{858FF278-7A5D-42F0-B8CB-4C3BE6F17553}">
      <dgm:prSet custT="1"/>
      <dgm:spPr>
        <a:ln>
          <a:noFill/>
        </a:ln>
      </dgm:spPr>
      <dgm:t>
        <a:bodyPr/>
        <a:lstStyle/>
        <a:p>
          <a:r>
            <a:rPr lang="ru-RU" sz="2800" dirty="0"/>
            <a:t>Зеленый каркас</a:t>
          </a:r>
        </a:p>
      </dgm:t>
    </dgm:pt>
    <dgm:pt modelId="{497E528E-157A-4387-B4B2-08DEE82FA33B}" type="parTrans" cxnId="{58BE7C1D-0921-4E92-94C5-BC0689D1A5D3}">
      <dgm:prSet/>
      <dgm:spPr/>
      <dgm:t>
        <a:bodyPr/>
        <a:lstStyle/>
        <a:p>
          <a:endParaRPr lang="ru-RU" sz="2400"/>
        </a:p>
      </dgm:t>
    </dgm:pt>
    <dgm:pt modelId="{A33FF0CA-44F0-4BF0-83F5-08F7A398C08E}" type="sibTrans" cxnId="{58BE7C1D-0921-4E92-94C5-BC0689D1A5D3}">
      <dgm:prSet/>
      <dgm:spPr/>
      <dgm:t>
        <a:bodyPr/>
        <a:lstStyle/>
        <a:p>
          <a:endParaRPr lang="ru-RU" sz="2400"/>
        </a:p>
      </dgm:t>
    </dgm:pt>
    <dgm:pt modelId="{4F589C96-C08E-4289-95AB-798A54CFABE4}">
      <dgm:prSet custT="1"/>
      <dgm:spPr>
        <a:ln>
          <a:noFill/>
        </a:ln>
      </dgm:spPr>
      <dgm:t>
        <a:bodyPr/>
        <a:lstStyle/>
        <a:p>
          <a:r>
            <a:rPr lang="ru-RU" sz="2800" dirty="0"/>
            <a:t>Управление отходами</a:t>
          </a:r>
        </a:p>
      </dgm:t>
    </dgm:pt>
    <dgm:pt modelId="{5DF5EFA1-4FDB-4BE3-AF19-484A6149CEB8}" type="parTrans" cxnId="{F66468ED-D9AE-428A-A855-F732D101EFFD}">
      <dgm:prSet/>
      <dgm:spPr/>
      <dgm:t>
        <a:bodyPr/>
        <a:lstStyle/>
        <a:p>
          <a:endParaRPr lang="ru-RU" sz="2400"/>
        </a:p>
      </dgm:t>
    </dgm:pt>
    <dgm:pt modelId="{3E9E91EB-6F94-4624-BD7E-7EAB28C11BAC}" type="sibTrans" cxnId="{F66468ED-D9AE-428A-A855-F732D101EFFD}">
      <dgm:prSet/>
      <dgm:spPr/>
      <dgm:t>
        <a:bodyPr/>
        <a:lstStyle/>
        <a:p>
          <a:endParaRPr lang="ru-RU" sz="2400"/>
        </a:p>
      </dgm:t>
    </dgm:pt>
    <dgm:pt modelId="{C295D94E-3424-43E1-BBF9-8A3E6748B305}">
      <dgm:prSet custT="1"/>
      <dgm:spPr>
        <a:ln>
          <a:noFill/>
        </a:ln>
      </dgm:spPr>
      <dgm:t>
        <a:bodyPr/>
        <a:lstStyle/>
        <a:p>
          <a:r>
            <a:rPr lang="ru-RU" sz="2800" dirty="0"/>
            <a:t>Зеленые технологии</a:t>
          </a:r>
        </a:p>
      </dgm:t>
    </dgm:pt>
    <dgm:pt modelId="{E8A85480-8C10-4E7D-AC0C-563B293B3077}" type="parTrans" cxnId="{58A806BD-A74B-4B14-A085-AA7AA3625FA2}">
      <dgm:prSet/>
      <dgm:spPr/>
      <dgm:t>
        <a:bodyPr/>
        <a:lstStyle/>
        <a:p>
          <a:endParaRPr lang="ru-RU" sz="2400"/>
        </a:p>
      </dgm:t>
    </dgm:pt>
    <dgm:pt modelId="{5E9A79DE-52E5-4DD4-BE54-ECE924284387}" type="sibTrans" cxnId="{58A806BD-A74B-4B14-A085-AA7AA3625FA2}">
      <dgm:prSet/>
      <dgm:spPr/>
      <dgm:t>
        <a:bodyPr/>
        <a:lstStyle/>
        <a:p>
          <a:endParaRPr lang="ru-RU" sz="2400"/>
        </a:p>
      </dgm:t>
    </dgm:pt>
    <dgm:pt modelId="{B48DC190-2A89-43CD-9A9E-3D5A7AF76FAE}">
      <dgm:prSet custT="1"/>
      <dgm:spPr>
        <a:ln>
          <a:noFill/>
        </a:ln>
      </dgm:spPr>
      <dgm:t>
        <a:bodyPr/>
        <a:lstStyle/>
        <a:p>
          <a:r>
            <a:rPr lang="ru-RU" sz="2800" dirty="0"/>
            <a:t>Зеленый транспорт</a:t>
          </a:r>
        </a:p>
      </dgm:t>
    </dgm:pt>
    <dgm:pt modelId="{862C34E5-9CEF-49E3-AB8E-9993DEE2EB5C}" type="parTrans" cxnId="{5EFD97A8-9364-4BC0-9B17-B53778B36427}">
      <dgm:prSet/>
      <dgm:spPr/>
      <dgm:t>
        <a:bodyPr/>
        <a:lstStyle/>
        <a:p>
          <a:endParaRPr lang="ru-RU" sz="2400"/>
        </a:p>
      </dgm:t>
    </dgm:pt>
    <dgm:pt modelId="{4DE15712-1000-47B6-8ADD-2FB2A96BFB6E}" type="sibTrans" cxnId="{5EFD97A8-9364-4BC0-9B17-B53778B36427}">
      <dgm:prSet/>
      <dgm:spPr/>
      <dgm:t>
        <a:bodyPr/>
        <a:lstStyle/>
        <a:p>
          <a:endParaRPr lang="ru-RU" sz="2400"/>
        </a:p>
      </dgm:t>
    </dgm:pt>
    <dgm:pt modelId="{5EA4DDFA-2518-462C-B47C-A2E4CC8F1E7F}">
      <dgm:prSet custT="1"/>
      <dgm:spPr>
        <a:ln>
          <a:noFill/>
        </a:ln>
      </dgm:spPr>
      <dgm:t>
        <a:bodyPr/>
        <a:lstStyle/>
        <a:p>
          <a:r>
            <a:rPr lang="ru-RU" sz="2800" dirty="0"/>
            <a:t>Возобновляемые источники энергии</a:t>
          </a:r>
        </a:p>
      </dgm:t>
    </dgm:pt>
    <dgm:pt modelId="{EC16D77E-426F-4A79-B5D4-0E428BA69C17}" type="parTrans" cxnId="{287A8F2E-7882-4E84-BE16-DE5FF5CC1052}">
      <dgm:prSet/>
      <dgm:spPr/>
      <dgm:t>
        <a:bodyPr/>
        <a:lstStyle/>
        <a:p>
          <a:endParaRPr lang="ru-RU" sz="2400"/>
        </a:p>
      </dgm:t>
    </dgm:pt>
    <dgm:pt modelId="{0CC8D7BF-5862-49CB-A501-B4CE20122E29}" type="sibTrans" cxnId="{287A8F2E-7882-4E84-BE16-DE5FF5CC1052}">
      <dgm:prSet/>
      <dgm:spPr/>
      <dgm:t>
        <a:bodyPr/>
        <a:lstStyle/>
        <a:p>
          <a:endParaRPr lang="ru-RU" sz="2400"/>
        </a:p>
      </dgm:t>
    </dgm:pt>
    <dgm:pt modelId="{AFE4E4FA-56C5-479B-95FA-AEC6DF42B274}">
      <dgm:prSet custT="1"/>
      <dgm:spPr/>
      <dgm:t>
        <a:bodyPr/>
        <a:lstStyle/>
        <a:p>
          <a:endParaRPr lang="ru-RU" sz="2400" dirty="0"/>
        </a:p>
      </dgm:t>
    </dgm:pt>
    <dgm:pt modelId="{FEC12055-9A01-4987-BC1D-AD4C40F02BE4}" type="parTrans" cxnId="{5BE85193-BA87-41AB-B0C8-83298CAC8BA1}">
      <dgm:prSet/>
      <dgm:spPr/>
      <dgm:t>
        <a:bodyPr/>
        <a:lstStyle/>
        <a:p>
          <a:endParaRPr lang="ru-RU" sz="2400"/>
        </a:p>
      </dgm:t>
    </dgm:pt>
    <dgm:pt modelId="{624794A1-3000-438E-87DA-82BCBA09884A}" type="sibTrans" cxnId="{5BE85193-BA87-41AB-B0C8-83298CAC8BA1}">
      <dgm:prSet/>
      <dgm:spPr/>
      <dgm:t>
        <a:bodyPr/>
        <a:lstStyle/>
        <a:p>
          <a:endParaRPr lang="ru-RU" sz="2400"/>
        </a:p>
      </dgm:t>
    </dgm:pt>
    <dgm:pt modelId="{68336016-8C91-42FE-A620-F4DEF7012575}">
      <dgm:prSet custT="1"/>
      <dgm:spPr>
        <a:ln>
          <a:noFill/>
        </a:ln>
      </dgm:spPr>
      <dgm:t>
        <a:bodyPr/>
        <a:lstStyle/>
        <a:p>
          <a:r>
            <a:rPr lang="ru-RU" sz="2800" dirty="0"/>
            <a:t>Большая Волга	</a:t>
          </a:r>
        </a:p>
      </dgm:t>
    </dgm:pt>
    <dgm:pt modelId="{F8DE2DCD-0DD7-44D1-A1D8-CA426E290BBE}" type="parTrans" cxnId="{578C3C79-B10A-4AC8-81FB-D6E370FF0243}">
      <dgm:prSet/>
      <dgm:spPr/>
      <dgm:t>
        <a:bodyPr/>
        <a:lstStyle/>
        <a:p>
          <a:endParaRPr lang="ru-RU" sz="2400"/>
        </a:p>
      </dgm:t>
    </dgm:pt>
    <dgm:pt modelId="{287A86ED-ACF2-4005-AF7E-C9F311C8FDE0}" type="sibTrans" cxnId="{578C3C79-B10A-4AC8-81FB-D6E370FF0243}">
      <dgm:prSet/>
      <dgm:spPr/>
      <dgm:t>
        <a:bodyPr/>
        <a:lstStyle/>
        <a:p>
          <a:endParaRPr lang="ru-RU" sz="2400"/>
        </a:p>
      </dgm:t>
    </dgm:pt>
    <dgm:pt modelId="{48A8AC15-14E3-4FAB-8380-3780FD32C971}" type="pres">
      <dgm:prSet presAssocID="{649A3298-8886-4BC1-9FB6-6D6F377F9CA2}" presName="Name0" presStyleCnt="0">
        <dgm:presLayoutVars>
          <dgm:chMax val="7"/>
          <dgm:chPref val="7"/>
          <dgm:dir/>
        </dgm:presLayoutVars>
      </dgm:prSet>
      <dgm:spPr/>
    </dgm:pt>
    <dgm:pt modelId="{0411D9CF-20CB-4CB8-A23F-D7A49111F4EE}" type="pres">
      <dgm:prSet presAssocID="{649A3298-8886-4BC1-9FB6-6D6F377F9CA2}" presName="Name1" presStyleCnt="0"/>
      <dgm:spPr/>
    </dgm:pt>
    <dgm:pt modelId="{088CD7E2-EEC6-4A1B-8C7C-F79852426409}" type="pres">
      <dgm:prSet presAssocID="{649A3298-8886-4BC1-9FB6-6D6F377F9CA2}" presName="cycle" presStyleCnt="0"/>
      <dgm:spPr/>
    </dgm:pt>
    <dgm:pt modelId="{2EB5EDC4-A248-4619-A77B-8F51689E1489}" type="pres">
      <dgm:prSet presAssocID="{649A3298-8886-4BC1-9FB6-6D6F377F9CA2}" presName="srcNode" presStyleLbl="node1" presStyleIdx="0" presStyleCnt="7"/>
      <dgm:spPr/>
    </dgm:pt>
    <dgm:pt modelId="{B6B5F8C4-1039-415C-B0F4-1E4634A980D7}" type="pres">
      <dgm:prSet presAssocID="{649A3298-8886-4BC1-9FB6-6D6F377F9CA2}" presName="conn" presStyleLbl="parChTrans1D2" presStyleIdx="0" presStyleCnt="1"/>
      <dgm:spPr/>
    </dgm:pt>
    <dgm:pt modelId="{F4543972-23B6-4B70-8289-537E38BD27F9}" type="pres">
      <dgm:prSet presAssocID="{649A3298-8886-4BC1-9FB6-6D6F377F9CA2}" presName="extraNode" presStyleLbl="node1" presStyleIdx="0" presStyleCnt="7"/>
      <dgm:spPr/>
    </dgm:pt>
    <dgm:pt modelId="{84C2594D-0ADD-4FDA-951F-02B6151476A0}" type="pres">
      <dgm:prSet presAssocID="{649A3298-8886-4BC1-9FB6-6D6F377F9CA2}" presName="dstNode" presStyleLbl="node1" presStyleIdx="0" presStyleCnt="7"/>
      <dgm:spPr/>
    </dgm:pt>
    <dgm:pt modelId="{30F3E390-BB54-4A29-B5A2-6FBBA9E9ECB2}" type="pres">
      <dgm:prSet presAssocID="{B7384B39-A367-4E46-BD2C-4C67189BDD40}" presName="text_1" presStyleLbl="node1" presStyleIdx="0" presStyleCnt="7">
        <dgm:presLayoutVars>
          <dgm:bulletEnabled val="1"/>
        </dgm:presLayoutVars>
      </dgm:prSet>
      <dgm:spPr/>
    </dgm:pt>
    <dgm:pt modelId="{FD081314-883C-4C52-9E7B-1472131C45BD}" type="pres">
      <dgm:prSet presAssocID="{B7384B39-A367-4E46-BD2C-4C67189BDD40}" presName="accent_1" presStyleCnt="0"/>
      <dgm:spPr/>
    </dgm:pt>
    <dgm:pt modelId="{17E2CA47-39D4-4B4C-9FB4-5B4F5C4F1F15}" type="pres">
      <dgm:prSet presAssocID="{B7384B39-A367-4E46-BD2C-4C67189BDD40}" presName="accentRepeatNode" presStyleLbl="solidFgAcc1" presStyleIdx="0" presStyleCnt="7" custLinFactNeighborY="9202"/>
      <dgm:spPr>
        <a:solidFill>
          <a:srgbClr val="00B050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957772F6-6E44-487F-AA02-B8334C6108D1}" type="pres">
      <dgm:prSet presAssocID="{858FF278-7A5D-42F0-B8CB-4C3BE6F17553}" presName="text_2" presStyleLbl="node1" presStyleIdx="1" presStyleCnt="7">
        <dgm:presLayoutVars>
          <dgm:bulletEnabled val="1"/>
        </dgm:presLayoutVars>
      </dgm:prSet>
      <dgm:spPr/>
    </dgm:pt>
    <dgm:pt modelId="{101A6A77-86B1-414A-8E65-52F756567CCE}" type="pres">
      <dgm:prSet presAssocID="{858FF278-7A5D-42F0-B8CB-4C3BE6F17553}" presName="accent_2" presStyleCnt="0"/>
      <dgm:spPr/>
    </dgm:pt>
    <dgm:pt modelId="{DB4C97E2-B487-4E50-A074-ABD05A7F2BC0}" type="pres">
      <dgm:prSet presAssocID="{858FF278-7A5D-42F0-B8CB-4C3BE6F17553}" presName="accentRepeatNode" presStyleLbl="solidFgAcc1" presStyleIdx="1" presStyleCnt="7" custLinFactNeighborY="9202"/>
      <dgm:spPr>
        <a:solidFill>
          <a:srgbClr val="00B050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A78BF3CC-9600-4AE0-943B-AE4157401DF1}" type="pres">
      <dgm:prSet presAssocID="{68336016-8C91-42FE-A620-F4DEF7012575}" presName="text_3" presStyleLbl="node1" presStyleIdx="2" presStyleCnt="7">
        <dgm:presLayoutVars>
          <dgm:bulletEnabled val="1"/>
        </dgm:presLayoutVars>
      </dgm:prSet>
      <dgm:spPr/>
    </dgm:pt>
    <dgm:pt modelId="{F06D07AD-9725-4E1D-878C-A8A06DE97531}" type="pres">
      <dgm:prSet presAssocID="{68336016-8C91-42FE-A620-F4DEF7012575}" presName="accent_3" presStyleCnt="0"/>
      <dgm:spPr/>
    </dgm:pt>
    <dgm:pt modelId="{CBAEFCEE-4B4D-4E64-BA6D-9105A16A4CA1}" type="pres">
      <dgm:prSet presAssocID="{68336016-8C91-42FE-A620-F4DEF7012575}" presName="accentRepeatNode" presStyleLbl="solidFgAcc1" presStyleIdx="2" presStyleCnt="7" custLinFactNeighborY="9202"/>
      <dgm:spPr>
        <a:solidFill>
          <a:srgbClr val="00B050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C64FF973-B2E8-437C-854C-94E056FDF71B}" type="pres">
      <dgm:prSet presAssocID="{4F589C96-C08E-4289-95AB-798A54CFABE4}" presName="text_4" presStyleLbl="node1" presStyleIdx="3" presStyleCnt="7">
        <dgm:presLayoutVars>
          <dgm:bulletEnabled val="1"/>
        </dgm:presLayoutVars>
      </dgm:prSet>
      <dgm:spPr/>
    </dgm:pt>
    <dgm:pt modelId="{62AF9E42-493E-4B82-9CB5-0F6400F5AEA1}" type="pres">
      <dgm:prSet presAssocID="{4F589C96-C08E-4289-95AB-798A54CFABE4}" presName="accent_4" presStyleCnt="0"/>
      <dgm:spPr/>
    </dgm:pt>
    <dgm:pt modelId="{6107AE86-A529-4EAD-A0A6-0D643F6F11A7}" type="pres">
      <dgm:prSet presAssocID="{4F589C96-C08E-4289-95AB-798A54CFABE4}" presName="accentRepeatNode" presStyleLbl="solidFgAcc1" presStyleIdx="3" presStyleCnt="7" custLinFactNeighborY="9202"/>
      <dgm:spPr>
        <a:solidFill>
          <a:srgbClr val="00B050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2E1B9B4B-C73F-46D2-85DD-E2A51E54CD9E}" type="pres">
      <dgm:prSet presAssocID="{C295D94E-3424-43E1-BBF9-8A3E6748B305}" presName="text_5" presStyleLbl="node1" presStyleIdx="4" presStyleCnt="7">
        <dgm:presLayoutVars>
          <dgm:bulletEnabled val="1"/>
        </dgm:presLayoutVars>
      </dgm:prSet>
      <dgm:spPr/>
    </dgm:pt>
    <dgm:pt modelId="{2BF33FB9-92CF-49F0-A62D-8A0D4BE81E37}" type="pres">
      <dgm:prSet presAssocID="{C295D94E-3424-43E1-BBF9-8A3E6748B305}" presName="accent_5" presStyleCnt="0"/>
      <dgm:spPr/>
    </dgm:pt>
    <dgm:pt modelId="{90AC6170-E9F1-4025-B8E2-538F82032C45}" type="pres">
      <dgm:prSet presAssocID="{C295D94E-3424-43E1-BBF9-8A3E6748B305}" presName="accentRepeatNode" presStyleLbl="solidFgAcc1" presStyleIdx="4" presStyleCnt="7" custLinFactNeighborY="9202"/>
      <dgm:spPr>
        <a:solidFill>
          <a:srgbClr val="00B050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FE8E4A8D-7E80-4DEE-BDEC-EE99D8F39914}" type="pres">
      <dgm:prSet presAssocID="{B48DC190-2A89-43CD-9A9E-3D5A7AF76FAE}" presName="text_6" presStyleLbl="node1" presStyleIdx="5" presStyleCnt="7">
        <dgm:presLayoutVars>
          <dgm:bulletEnabled val="1"/>
        </dgm:presLayoutVars>
      </dgm:prSet>
      <dgm:spPr/>
    </dgm:pt>
    <dgm:pt modelId="{2FBD08AA-7E35-4116-92E8-A4C1FDA04669}" type="pres">
      <dgm:prSet presAssocID="{B48DC190-2A89-43CD-9A9E-3D5A7AF76FAE}" presName="accent_6" presStyleCnt="0"/>
      <dgm:spPr/>
    </dgm:pt>
    <dgm:pt modelId="{77ED4314-88C5-4B6E-9C73-EB1DCA4FF81C}" type="pres">
      <dgm:prSet presAssocID="{B48DC190-2A89-43CD-9A9E-3D5A7AF76FAE}" presName="accentRepeatNode" presStyleLbl="solidFgAcc1" presStyleIdx="5" presStyleCnt="7" custLinFactNeighborY="9202"/>
      <dgm:spPr>
        <a:solidFill>
          <a:srgbClr val="00B050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73344254-D201-475B-AC67-6D138C3048DE}" type="pres">
      <dgm:prSet presAssocID="{5EA4DDFA-2518-462C-B47C-A2E4CC8F1E7F}" presName="text_7" presStyleLbl="node1" presStyleIdx="6" presStyleCnt="7">
        <dgm:presLayoutVars>
          <dgm:bulletEnabled val="1"/>
        </dgm:presLayoutVars>
      </dgm:prSet>
      <dgm:spPr/>
    </dgm:pt>
    <dgm:pt modelId="{F9142EB2-AAB8-47D2-927D-600518CA77C9}" type="pres">
      <dgm:prSet presAssocID="{5EA4DDFA-2518-462C-B47C-A2E4CC8F1E7F}" presName="accent_7" presStyleCnt="0"/>
      <dgm:spPr/>
    </dgm:pt>
    <dgm:pt modelId="{A9BAE419-4F74-4EED-B91C-8231D4F01144}" type="pres">
      <dgm:prSet presAssocID="{5EA4DDFA-2518-462C-B47C-A2E4CC8F1E7F}" presName="accentRepeatNode" presStyleLbl="solidFgAcc1" presStyleIdx="6" presStyleCnt="7"/>
      <dgm:spPr>
        <a:solidFill>
          <a:srgbClr val="00B050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</dgm:ptLst>
  <dgm:cxnLst>
    <dgm:cxn modelId="{BF2A3716-A169-487C-AE64-7121082B9BA7}" type="presOf" srcId="{B48DC190-2A89-43CD-9A9E-3D5A7AF76FAE}" destId="{FE8E4A8D-7E80-4DEE-BDEC-EE99D8F39914}" srcOrd="0" destOrd="0" presId="urn:microsoft.com/office/officeart/2008/layout/VerticalCurvedList"/>
    <dgm:cxn modelId="{58BE7C1D-0921-4E92-94C5-BC0689D1A5D3}" srcId="{649A3298-8886-4BC1-9FB6-6D6F377F9CA2}" destId="{858FF278-7A5D-42F0-B8CB-4C3BE6F17553}" srcOrd="1" destOrd="0" parTransId="{497E528E-157A-4387-B4B2-08DEE82FA33B}" sibTransId="{A33FF0CA-44F0-4BF0-83F5-08F7A398C08E}"/>
    <dgm:cxn modelId="{6364182D-3FDC-4D17-864E-4EEF12E725C7}" type="presOf" srcId="{4F589C96-C08E-4289-95AB-798A54CFABE4}" destId="{C64FF973-B2E8-437C-854C-94E056FDF71B}" srcOrd="0" destOrd="0" presId="urn:microsoft.com/office/officeart/2008/layout/VerticalCurvedList"/>
    <dgm:cxn modelId="{62AB5E2D-EAF7-4770-BC52-E82E919192B0}" type="presOf" srcId="{858FF278-7A5D-42F0-B8CB-4C3BE6F17553}" destId="{957772F6-6E44-487F-AA02-B8334C6108D1}" srcOrd="0" destOrd="0" presId="urn:microsoft.com/office/officeart/2008/layout/VerticalCurvedList"/>
    <dgm:cxn modelId="{287A8F2E-7882-4E84-BE16-DE5FF5CC1052}" srcId="{649A3298-8886-4BC1-9FB6-6D6F377F9CA2}" destId="{5EA4DDFA-2518-462C-B47C-A2E4CC8F1E7F}" srcOrd="6" destOrd="0" parTransId="{EC16D77E-426F-4A79-B5D4-0E428BA69C17}" sibTransId="{0CC8D7BF-5862-49CB-A501-B4CE20122E29}"/>
    <dgm:cxn modelId="{D7F9E55F-1A85-429E-BF05-CA340696EC6B}" type="presOf" srcId="{480947D4-00C4-42ED-AE87-D6738A04C409}" destId="{B6B5F8C4-1039-415C-B0F4-1E4634A980D7}" srcOrd="0" destOrd="0" presId="urn:microsoft.com/office/officeart/2008/layout/VerticalCurvedList"/>
    <dgm:cxn modelId="{744EB661-BC29-4B0C-88E5-962D3B9170EB}" type="presOf" srcId="{B7384B39-A367-4E46-BD2C-4C67189BDD40}" destId="{30F3E390-BB54-4A29-B5A2-6FBBA9E9ECB2}" srcOrd="0" destOrd="0" presId="urn:microsoft.com/office/officeart/2008/layout/VerticalCurvedList"/>
    <dgm:cxn modelId="{578C3C79-B10A-4AC8-81FB-D6E370FF0243}" srcId="{649A3298-8886-4BC1-9FB6-6D6F377F9CA2}" destId="{68336016-8C91-42FE-A620-F4DEF7012575}" srcOrd="2" destOrd="0" parTransId="{F8DE2DCD-0DD7-44D1-A1D8-CA426E290BBE}" sibTransId="{287A86ED-ACF2-4005-AF7E-C9F311C8FDE0}"/>
    <dgm:cxn modelId="{E1C87F7D-1EAD-42DE-82C7-EEAAB6B6EA73}" type="presOf" srcId="{5EA4DDFA-2518-462C-B47C-A2E4CC8F1E7F}" destId="{73344254-D201-475B-AC67-6D138C3048DE}" srcOrd="0" destOrd="0" presId="urn:microsoft.com/office/officeart/2008/layout/VerticalCurvedList"/>
    <dgm:cxn modelId="{5BE85193-BA87-41AB-B0C8-83298CAC8BA1}" srcId="{649A3298-8886-4BC1-9FB6-6D6F377F9CA2}" destId="{AFE4E4FA-56C5-479B-95FA-AEC6DF42B274}" srcOrd="7" destOrd="0" parTransId="{FEC12055-9A01-4987-BC1D-AD4C40F02BE4}" sibTransId="{624794A1-3000-438E-87DA-82BCBA09884A}"/>
    <dgm:cxn modelId="{5EFD97A8-9364-4BC0-9B17-B53778B36427}" srcId="{649A3298-8886-4BC1-9FB6-6D6F377F9CA2}" destId="{B48DC190-2A89-43CD-9A9E-3D5A7AF76FAE}" srcOrd="5" destOrd="0" parTransId="{862C34E5-9CEF-49E3-AB8E-9993DEE2EB5C}" sibTransId="{4DE15712-1000-47B6-8ADD-2FB2A96BFB6E}"/>
    <dgm:cxn modelId="{E31A22AA-4A48-4780-9114-389589EAEA90}" type="presOf" srcId="{C295D94E-3424-43E1-BBF9-8A3E6748B305}" destId="{2E1B9B4B-C73F-46D2-85DD-E2A51E54CD9E}" srcOrd="0" destOrd="0" presId="urn:microsoft.com/office/officeart/2008/layout/VerticalCurvedList"/>
    <dgm:cxn modelId="{58A806BD-A74B-4B14-A085-AA7AA3625FA2}" srcId="{649A3298-8886-4BC1-9FB6-6D6F377F9CA2}" destId="{C295D94E-3424-43E1-BBF9-8A3E6748B305}" srcOrd="4" destOrd="0" parTransId="{E8A85480-8C10-4E7D-AC0C-563B293B3077}" sibTransId="{5E9A79DE-52E5-4DD4-BE54-ECE924284387}"/>
    <dgm:cxn modelId="{F66468ED-D9AE-428A-A855-F732D101EFFD}" srcId="{649A3298-8886-4BC1-9FB6-6D6F377F9CA2}" destId="{4F589C96-C08E-4289-95AB-798A54CFABE4}" srcOrd="3" destOrd="0" parTransId="{5DF5EFA1-4FDB-4BE3-AF19-484A6149CEB8}" sibTransId="{3E9E91EB-6F94-4624-BD7E-7EAB28C11BAC}"/>
    <dgm:cxn modelId="{247D4BF2-ECF6-4E5D-BF94-5BD5172CCCB5}" type="presOf" srcId="{68336016-8C91-42FE-A620-F4DEF7012575}" destId="{A78BF3CC-9600-4AE0-943B-AE4157401DF1}" srcOrd="0" destOrd="0" presId="urn:microsoft.com/office/officeart/2008/layout/VerticalCurvedList"/>
    <dgm:cxn modelId="{3B1F9FF7-801B-4CA2-902B-2D3297773A64}" type="presOf" srcId="{649A3298-8886-4BC1-9FB6-6D6F377F9CA2}" destId="{48A8AC15-14E3-4FAB-8380-3780FD32C971}" srcOrd="0" destOrd="0" presId="urn:microsoft.com/office/officeart/2008/layout/VerticalCurvedList"/>
    <dgm:cxn modelId="{46B394FC-796D-444F-B83D-E5D0C83DB2EF}" srcId="{649A3298-8886-4BC1-9FB6-6D6F377F9CA2}" destId="{B7384B39-A367-4E46-BD2C-4C67189BDD40}" srcOrd="0" destOrd="0" parTransId="{D72E494C-E941-4475-8734-4E45302BAE7A}" sibTransId="{480947D4-00C4-42ED-AE87-D6738A04C409}"/>
    <dgm:cxn modelId="{76C4A8F3-6720-426D-86A6-DE897FE256AF}" type="presParOf" srcId="{48A8AC15-14E3-4FAB-8380-3780FD32C971}" destId="{0411D9CF-20CB-4CB8-A23F-D7A49111F4EE}" srcOrd="0" destOrd="0" presId="urn:microsoft.com/office/officeart/2008/layout/VerticalCurvedList"/>
    <dgm:cxn modelId="{8AE9471E-CB28-4CFE-9517-A39F02328D48}" type="presParOf" srcId="{0411D9CF-20CB-4CB8-A23F-D7A49111F4EE}" destId="{088CD7E2-EEC6-4A1B-8C7C-F79852426409}" srcOrd="0" destOrd="0" presId="urn:microsoft.com/office/officeart/2008/layout/VerticalCurvedList"/>
    <dgm:cxn modelId="{394753F2-897A-4ECE-86B2-CC2B5E065D67}" type="presParOf" srcId="{088CD7E2-EEC6-4A1B-8C7C-F79852426409}" destId="{2EB5EDC4-A248-4619-A77B-8F51689E1489}" srcOrd="0" destOrd="0" presId="urn:microsoft.com/office/officeart/2008/layout/VerticalCurvedList"/>
    <dgm:cxn modelId="{99857783-A2BD-4F0F-802B-560619ADC429}" type="presParOf" srcId="{088CD7E2-EEC6-4A1B-8C7C-F79852426409}" destId="{B6B5F8C4-1039-415C-B0F4-1E4634A980D7}" srcOrd="1" destOrd="0" presId="urn:microsoft.com/office/officeart/2008/layout/VerticalCurvedList"/>
    <dgm:cxn modelId="{F01FF621-F531-496A-BECF-51CA14D1AD46}" type="presParOf" srcId="{088CD7E2-EEC6-4A1B-8C7C-F79852426409}" destId="{F4543972-23B6-4B70-8289-537E38BD27F9}" srcOrd="2" destOrd="0" presId="urn:microsoft.com/office/officeart/2008/layout/VerticalCurvedList"/>
    <dgm:cxn modelId="{86E709DD-BE72-4FCA-A15E-68A0252CC260}" type="presParOf" srcId="{088CD7E2-EEC6-4A1B-8C7C-F79852426409}" destId="{84C2594D-0ADD-4FDA-951F-02B6151476A0}" srcOrd="3" destOrd="0" presId="urn:microsoft.com/office/officeart/2008/layout/VerticalCurvedList"/>
    <dgm:cxn modelId="{D73A78A9-5AAB-4224-8197-11FBBE5DF92F}" type="presParOf" srcId="{0411D9CF-20CB-4CB8-A23F-D7A49111F4EE}" destId="{30F3E390-BB54-4A29-B5A2-6FBBA9E9ECB2}" srcOrd="1" destOrd="0" presId="urn:microsoft.com/office/officeart/2008/layout/VerticalCurvedList"/>
    <dgm:cxn modelId="{68E8E383-DCC0-4EA1-8C14-9807EDF17345}" type="presParOf" srcId="{0411D9CF-20CB-4CB8-A23F-D7A49111F4EE}" destId="{FD081314-883C-4C52-9E7B-1472131C45BD}" srcOrd="2" destOrd="0" presId="urn:microsoft.com/office/officeart/2008/layout/VerticalCurvedList"/>
    <dgm:cxn modelId="{13E54240-B6CB-4927-876B-7514F0410059}" type="presParOf" srcId="{FD081314-883C-4C52-9E7B-1472131C45BD}" destId="{17E2CA47-39D4-4B4C-9FB4-5B4F5C4F1F15}" srcOrd="0" destOrd="0" presId="urn:microsoft.com/office/officeart/2008/layout/VerticalCurvedList"/>
    <dgm:cxn modelId="{3CE45490-4583-442B-A14E-2ADC54341D64}" type="presParOf" srcId="{0411D9CF-20CB-4CB8-A23F-D7A49111F4EE}" destId="{957772F6-6E44-487F-AA02-B8334C6108D1}" srcOrd="3" destOrd="0" presId="urn:microsoft.com/office/officeart/2008/layout/VerticalCurvedList"/>
    <dgm:cxn modelId="{8DA29C1A-E20B-4773-AF1B-9A5F9E044E9E}" type="presParOf" srcId="{0411D9CF-20CB-4CB8-A23F-D7A49111F4EE}" destId="{101A6A77-86B1-414A-8E65-52F756567CCE}" srcOrd="4" destOrd="0" presId="urn:microsoft.com/office/officeart/2008/layout/VerticalCurvedList"/>
    <dgm:cxn modelId="{3BF2C47D-7B6F-4A43-BD0E-463071742828}" type="presParOf" srcId="{101A6A77-86B1-414A-8E65-52F756567CCE}" destId="{DB4C97E2-B487-4E50-A074-ABD05A7F2BC0}" srcOrd="0" destOrd="0" presId="urn:microsoft.com/office/officeart/2008/layout/VerticalCurvedList"/>
    <dgm:cxn modelId="{6AF60061-6D6E-40FF-AD2C-9FC3E8F3F572}" type="presParOf" srcId="{0411D9CF-20CB-4CB8-A23F-D7A49111F4EE}" destId="{A78BF3CC-9600-4AE0-943B-AE4157401DF1}" srcOrd="5" destOrd="0" presId="urn:microsoft.com/office/officeart/2008/layout/VerticalCurvedList"/>
    <dgm:cxn modelId="{918A8042-EDF8-4725-961E-46418FD8F7A2}" type="presParOf" srcId="{0411D9CF-20CB-4CB8-A23F-D7A49111F4EE}" destId="{F06D07AD-9725-4E1D-878C-A8A06DE97531}" srcOrd="6" destOrd="0" presId="urn:microsoft.com/office/officeart/2008/layout/VerticalCurvedList"/>
    <dgm:cxn modelId="{7933CF3E-D291-4FB1-A52B-A05A8C14B633}" type="presParOf" srcId="{F06D07AD-9725-4E1D-878C-A8A06DE97531}" destId="{CBAEFCEE-4B4D-4E64-BA6D-9105A16A4CA1}" srcOrd="0" destOrd="0" presId="urn:microsoft.com/office/officeart/2008/layout/VerticalCurvedList"/>
    <dgm:cxn modelId="{E51211B7-3CCE-4FB3-8CC2-BF6FB1D274F6}" type="presParOf" srcId="{0411D9CF-20CB-4CB8-A23F-D7A49111F4EE}" destId="{C64FF973-B2E8-437C-854C-94E056FDF71B}" srcOrd="7" destOrd="0" presId="urn:microsoft.com/office/officeart/2008/layout/VerticalCurvedList"/>
    <dgm:cxn modelId="{AB2B00F6-65A3-49DD-958A-B2654A03767E}" type="presParOf" srcId="{0411D9CF-20CB-4CB8-A23F-D7A49111F4EE}" destId="{62AF9E42-493E-4B82-9CB5-0F6400F5AEA1}" srcOrd="8" destOrd="0" presId="urn:microsoft.com/office/officeart/2008/layout/VerticalCurvedList"/>
    <dgm:cxn modelId="{6EBB6AC0-55F9-4E3A-A4FC-DF6942764004}" type="presParOf" srcId="{62AF9E42-493E-4B82-9CB5-0F6400F5AEA1}" destId="{6107AE86-A529-4EAD-A0A6-0D643F6F11A7}" srcOrd="0" destOrd="0" presId="urn:microsoft.com/office/officeart/2008/layout/VerticalCurvedList"/>
    <dgm:cxn modelId="{8A875120-58C1-4F2B-B428-9C0FF6826CD1}" type="presParOf" srcId="{0411D9CF-20CB-4CB8-A23F-D7A49111F4EE}" destId="{2E1B9B4B-C73F-46D2-85DD-E2A51E54CD9E}" srcOrd="9" destOrd="0" presId="urn:microsoft.com/office/officeart/2008/layout/VerticalCurvedList"/>
    <dgm:cxn modelId="{FC2AB4A8-317C-4DFE-A502-39EBEA763C74}" type="presParOf" srcId="{0411D9CF-20CB-4CB8-A23F-D7A49111F4EE}" destId="{2BF33FB9-92CF-49F0-A62D-8A0D4BE81E37}" srcOrd="10" destOrd="0" presId="urn:microsoft.com/office/officeart/2008/layout/VerticalCurvedList"/>
    <dgm:cxn modelId="{AAAC0801-A659-4B1E-8AE8-02703F5A3201}" type="presParOf" srcId="{2BF33FB9-92CF-49F0-A62D-8A0D4BE81E37}" destId="{90AC6170-E9F1-4025-B8E2-538F82032C45}" srcOrd="0" destOrd="0" presId="urn:microsoft.com/office/officeart/2008/layout/VerticalCurvedList"/>
    <dgm:cxn modelId="{2543C2EE-E566-4B31-819D-9C61A67CB018}" type="presParOf" srcId="{0411D9CF-20CB-4CB8-A23F-D7A49111F4EE}" destId="{FE8E4A8D-7E80-4DEE-BDEC-EE99D8F39914}" srcOrd="11" destOrd="0" presId="urn:microsoft.com/office/officeart/2008/layout/VerticalCurvedList"/>
    <dgm:cxn modelId="{65D6BA5A-97A8-4322-AFDA-E3F2C561FC96}" type="presParOf" srcId="{0411D9CF-20CB-4CB8-A23F-D7A49111F4EE}" destId="{2FBD08AA-7E35-4116-92E8-A4C1FDA04669}" srcOrd="12" destOrd="0" presId="urn:microsoft.com/office/officeart/2008/layout/VerticalCurvedList"/>
    <dgm:cxn modelId="{11DD7B2E-A2DD-4034-AC19-AEA966B181BC}" type="presParOf" srcId="{2FBD08AA-7E35-4116-92E8-A4C1FDA04669}" destId="{77ED4314-88C5-4B6E-9C73-EB1DCA4FF81C}" srcOrd="0" destOrd="0" presId="urn:microsoft.com/office/officeart/2008/layout/VerticalCurvedList"/>
    <dgm:cxn modelId="{DC2458AB-7789-4499-B490-91726211818D}" type="presParOf" srcId="{0411D9CF-20CB-4CB8-A23F-D7A49111F4EE}" destId="{73344254-D201-475B-AC67-6D138C3048DE}" srcOrd="13" destOrd="0" presId="urn:microsoft.com/office/officeart/2008/layout/VerticalCurvedList"/>
    <dgm:cxn modelId="{EE39C449-80AA-40F8-AEEE-B995C7A9C93E}" type="presParOf" srcId="{0411D9CF-20CB-4CB8-A23F-D7A49111F4EE}" destId="{F9142EB2-AAB8-47D2-927D-600518CA77C9}" srcOrd="14" destOrd="0" presId="urn:microsoft.com/office/officeart/2008/layout/VerticalCurvedList"/>
    <dgm:cxn modelId="{75ED08F5-4209-40BE-B456-A3B8F26288E2}" type="presParOf" srcId="{F9142EB2-AAB8-47D2-927D-600518CA77C9}" destId="{A9BAE419-4F74-4EED-B91C-8231D4F01144}" srcOrd="0" destOrd="0" presId="urn:microsoft.com/office/officeart/2008/layout/VerticalCurvedLis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49A3298-8886-4BC1-9FB6-6D6F377F9CA2}" type="doc">
      <dgm:prSet loTypeId="urn:microsoft.com/office/officeart/2008/layout/LinedList" loCatId="list" qsTypeId="urn:microsoft.com/office/officeart/2005/8/quickstyle/simple4" qsCatId="simple" csTypeId="urn:microsoft.com/office/officeart/2005/8/colors/accent2_4" csCatId="accent2" phldr="1"/>
      <dgm:spPr/>
    </dgm:pt>
    <dgm:pt modelId="{B7384B39-A367-4E46-BD2C-4C67189BDD40}">
      <dgm:prSet custT="1"/>
      <dgm:spPr/>
      <dgm:t>
        <a:bodyPr anchor="ctr"/>
        <a:lstStyle/>
        <a:p>
          <a:pPr>
            <a:lnSpc>
              <a:spcPct val="100000"/>
            </a:lnSpc>
          </a:pPr>
          <a:r>
            <a:rPr lang="ru-RU" sz="2500" dirty="0"/>
            <a:t>Ранее развитие</a:t>
          </a:r>
        </a:p>
      </dgm:t>
    </dgm:pt>
    <dgm:pt modelId="{D72E494C-E941-4475-8734-4E45302BAE7A}" type="parTrans" cxnId="{46B394FC-796D-444F-B83D-E5D0C83DB2EF}">
      <dgm:prSet/>
      <dgm:spPr/>
      <dgm:t>
        <a:bodyPr/>
        <a:lstStyle/>
        <a:p>
          <a:endParaRPr lang="ru-RU" sz="2600"/>
        </a:p>
      </dgm:t>
    </dgm:pt>
    <dgm:pt modelId="{480947D4-00C4-42ED-AE87-D6738A04C409}" type="sibTrans" cxnId="{46B394FC-796D-444F-B83D-E5D0C83DB2EF}">
      <dgm:prSet/>
      <dgm:spPr/>
      <dgm:t>
        <a:bodyPr/>
        <a:lstStyle/>
        <a:p>
          <a:endParaRPr lang="ru-RU" sz="2600"/>
        </a:p>
      </dgm:t>
    </dgm:pt>
    <dgm:pt modelId="{9EA4886A-AAEC-4B37-B2E7-197D468C7F6A}">
      <dgm:prSet custT="1"/>
      <dgm:spPr/>
      <dgm:t>
        <a:bodyPr anchor="ctr"/>
        <a:lstStyle/>
        <a:p>
          <a:pPr>
            <a:lnSpc>
              <a:spcPct val="100000"/>
            </a:lnSpc>
          </a:pPr>
          <a:r>
            <a:rPr lang="ru-RU" sz="2500" dirty="0"/>
            <a:t>Общее образование	</a:t>
          </a:r>
        </a:p>
      </dgm:t>
    </dgm:pt>
    <dgm:pt modelId="{945C9E4A-BBC6-405E-B98C-369195A92822}" type="parTrans" cxnId="{FE248783-B4B5-4ACF-B9AB-CCD3E377B682}">
      <dgm:prSet/>
      <dgm:spPr/>
      <dgm:t>
        <a:bodyPr/>
        <a:lstStyle/>
        <a:p>
          <a:endParaRPr lang="ru-RU" sz="2600"/>
        </a:p>
      </dgm:t>
    </dgm:pt>
    <dgm:pt modelId="{0D45B5C2-6982-44F7-BF4C-1FACB30958F2}" type="sibTrans" cxnId="{FE248783-B4B5-4ACF-B9AB-CCD3E377B682}">
      <dgm:prSet/>
      <dgm:spPr/>
      <dgm:t>
        <a:bodyPr/>
        <a:lstStyle/>
        <a:p>
          <a:endParaRPr lang="ru-RU" sz="2600"/>
        </a:p>
      </dgm:t>
    </dgm:pt>
    <dgm:pt modelId="{FEBFC056-810F-460F-8F24-B88CEBA7EF7B}">
      <dgm:prSet custT="1"/>
      <dgm:spPr/>
      <dgm:t>
        <a:bodyPr anchor="ctr"/>
        <a:lstStyle/>
        <a:p>
          <a:pPr>
            <a:lnSpc>
              <a:spcPct val="100000"/>
            </a:lnSpc>
          </a:pPr>
          <a:r>
            <a:rPr lang="ru-RU" sz="2500" dirty="0"/>
            <a:t>Дополнительное образование детей</a:t>
          </a:r>
        </a:p>
      </dgm:t>
    </dgm:pt>
    <dgm:pt modelId="{9D003E36-3520-4683-B02D-EF8C1B3033CA}" type="parTrans" cxnId="{1F2CB4CD-6438-483F-907E-3E52F3A27815}">
      <dgm:prSet/>
      <dgm:spPr/>
      <dgm:t>
        <a:bodyPr/>
        <a:lstStyle/>
        <a:p>
          <a:endParaRPr lang="ru-RU" sz="2600"/>
        </a:p>
      </dgm:t>
    </dgm:pt>
    <dgm:pt modelId="{8B26608D-DF50-41D5-A079-229FE051A634}" type="sibTrans" cxnId="{1F2CB4CD-6438-483F-907E-3E52F3A27815}">
      <dgm:prSet/>
      <dgm:spPr/>
      <dgm:t>
        <a:bodyPr/>
        <a:lstStyle/>
        <a:p>
          <a:endParaRPr lang="ru-RU" sz="2600"/>
        </a:p>
      </dgm:t>
    </dgm:pt>
    <dgm:pt modelId="{E63E9FC7-FECF-4C97-B0FE-E52461CD669F}">
      <dgm:prSet custT="1"/>
      <dgm:spPr/>
      <dgm:t>
        <a:bodyPr anchor="ctr"/>
        <a:lstStyle/>
        <a:p>
          <a:pPr>
            <a:lnSpc>
              <a:spcPct val="100000"/>
            </a:lnSpc>
          </a:pPr>
          <a:r>
            <a:rPr lang="ru-RU" sz="2500" dirty="0"/>
            <a:t>Технологическое образование</a:t>
          </a:r>
        </a:p>
      </dgm:t>
    </dgm:pt>
    <dgm:pt modelId="{A77D9D8B-9C7B-4828-8BBC-0C6EED878751}" type="parTrans" cxnId="{F41AA3D8-1518-4ADA-8118-2BFA2FCC3516}">
      <dgm:prSet/>
      <dgm:spPr/>
      <dgm:t>
        <a:bodyPr/>
        <a:lstStyle/>
        <a:p>
          <a:endParaRPr lang="ru-RU" sz="2600"/>
        </a:p>
      </dgm:t>
    </dgm:pt>
    <dgm:pt modelId="{2D9EA770-D1CD-4F23-A91A-862C5BFD09D0}" type="sibTrans" cxnId="{F41AA3D8-1518-4ADA-8118-2BFA2FCC3516}">
      <dgm:prSet/>
      <dgm:spPr/>
      <dgm:t>
        <a:bodyPr/>
        <a:lstStyle/>
        <a:p>
          <a:endParaRPr lang="ru-RU" sz="2600"/>
        </a:p>
      </dgm:t>
    </dgm:pt>
    <dgm:pt modelId="{C74A20A6-8EA0-416D-B260-40BD4FF3D733}">
      <dgm:prSet custT="1"/>
      <dgm:spPr/>
      <dgm:t>
        <a:bodyPr anchor="ctr"/>
        <a:lstStyle/>
        <a:p>
          <a:pPr>
            <a:lnSpc>
              <a:spcPct val="100000"/>
            </a:lnSpc>
          </a:pPr>
          <a:r>
            <a:rPr lang="ru-RU" sz="2500" dirty="0"/>
            <a:t>Профилактическое здравоохранение</a:t>
          </a:r>
        </a:p>
      </dgm:t>
    </dgm:pt>
    <dgm:pt modelId="{4BD2C43C-0B3F-4DC5-B171-6D2E4D39E6C2}" type="parTrans" cxnId="{F6C05C35-8FF9-43C7-A5A6-194102412484}">
      <dgm:prSet/>
      <dgm:spPr/>
      <dgm:t>
        <a:bodyPr/>
        <a:lstStyle/>
        <a:p>
          <a:endParaRPr lang="ru-RU" sz="2600"/>
        </a:p>
      </dgm:t>
    </dgm:pt>
    <dgm:pt modelId="{4D5D2A53-5D36-427C-889E-0289C086759A}" type="sibTrans" cxnId="{F6C05C35-8FF9-43C7-A5A6-194102412484}">
      <dgm:prSet/>
      <dgm:spPr/>
      <dgm:t>
        <a:bodyPr/>
        <a:lstStyle/>
        <a:p>
          <a:endParaRPr lang="ru-RU" sz="2600"/>
        </a:p>
      </dgm:t>
    </dgm:pt>
    <dgm:pt modelId="{93A7118F-2D3A-491B-9F17-A0034E4E6731}">
      <dgm:prSet custT="1"/>
      <dgm:spPr/>
      <dgm:t>
        <a:bodyPr anchor="ctr"/>
        <a:lstStyle/>
        <a:p>
          <a:pPr>
            <a:lnSpc>
              <a:spcPct val="100000"/>
            </a:lnSpc>
          </a:pPr>
          <a:r>
            <a:rPr lang="ru-RU" sz="2500" dirty="0"/>
            <a:t>Здоровый образ жизни</a:t>
          </a:r>
        </a:p>
      </dgm:t>
    </dgm:pt>
    <dgm:pt modelId="{655BCD40-806E-4D18-AA72-F4244AC3E115}" type="parTrans" cxnId="{0A431732-445B-4809-9019-702D8D9A7480}">
      <dgm:prSet/>
      <dgm:spPr/>
      <dgm:t>
        <a:bodyPr/>
        <a:lstStyle/>
        <a:p>
          <a:endParaRPr lang="ru-RU" sz="2600"/>
        </a:p>
      </dgm:t>
    </dgm:pt>
    <dgm:pt modelId="{6D9C754E-9917-408F-86AA-07339B9EC014}" type="sibTrans" cxnId="{0A431732-445B-4809-9019-702D8D9A7480}">
      <dgm:prSet/>
      <dgm:spPr/>
      <dgm:t>
        <a:bodyPr/>
        <a:lstStyle/>
        <a:p>
          <a:endParaRPr lang="ru-RU" sz="2600"/>
        </a:p>
      </dgm:t>
    </dgm:pt>
    <dgm:pt modelId="{A86D1718-5361-4147-BDD6-C1B043EAC023}">
      <dgm:prSet custT="1"/>
      <dgm:spPr/>
      <dgm:t>
        <a:bodyPr anchor="ctr"/>
        <a:lstStyle/>
        <a:p>
          <a:pPr>
            <a:lnSpc>
              <a:spcPct val="100000"/>
            </a:lnSpc>
          </a:pPr>
          <a:r>
            <a:rPr lang="ru-RU" sz="2500" dirty="0"/>
            <a:t>Современная медицинская помощь</a:t>
          </a:r>
        </a:p>
      </dgm:t>
    </dgm:pt>
    <dgm:pt modelId="{DAB2A9C6-85F3-47EF-99C7-AD6D378D24C1}" type="parTrans" cxnId="{F2174B5C-5F93-4C47-A5AA-2D6CC88BAB99}">
      <dgm:prSet/>
      <dgm:spPr/>
      <dgm:t>
        <a:bodyPr/>
        <a:lstStyle/>
        <a:p>
          <a:endParaRPr lang="ru-RU" sz="2600"/>
        </a:p>
      </dgm:t>
    </dgm:pt>
    <dgm:pt modelId="{97DEAE33-1795-4B77-A9AD-62ECA2E27E50}" type="sibTrans" cxnId="{F2174B5C-5F93-4C47-A5AA-2D6CC88BAB99}">
      <dgm:prSet/>
      <dgm:spPr/>
      <dgm:t>
        <a:bodyPr/>
        <a:lstStyle/>
        <a:p>
          <a:endParaRPr lang="ru-RU" sz="2600"/>
        </a:p>
      </dgm:t>
    </dgm:pt>
    <dgm:pt modelId="{5E91D66D-0C78-4E8D-A7BC-6125392614CA}">
      <dgm:prSet custT="1"/>
      <dgm:spPr/>
      <dgm:t>
        <a:bodyPr anchor="ctr"/>
        <a:lstStyle/>
        <a:p>
          <a:pPr>
            <a:lnSpc>
              <a:spcPct val="100000"/>
            </a:lnSpc>
          </a:pPr>
          <a:r>
            <a:rPr lang="ru-RU" sz="2500" dirty="0"/>
            <a:t>Всероссийский центр спорта	</a:t>
          </a:r>
        </a:p>
      </dgm:t>
    </dgm:pt>
    <dgm:pt modelId="{9C2DB4C3-8408-49D2-9726-9D09E9A8A970}" type="parTrans" cxnId="{ABB5C7BD-99AA-490B-B4DB-09903147FB86}">
      <dgm:prSet/>
      <dgm:spPr/>
      <dgm:t>
        <a:bodyPr/>
        <a:lstStyle/>
        <a:p>
          <a:endParaRPr lang="ru-RU" sz="2600"/>
        </a:p>
      </dgm:t>
    </dgm:pt>
    <dgm:pt modelId="{2462E947-098E-4604-BCB7-522CB4130DAE}" type="sibTrans" cxnId="{ABB5C7BD-99AA-490B-B4DB-09903147FB86}">
      <dgm:prSet/>
      <dgm:spPr/>
      <dgm:t>
        <a:bodyPr/>
        <a:lstStyle/>
        <a:p>
          <a:endParaRPr lang="ru-RU" sz="2600"/>
        </a:p>
      </dgm:t>
    </dgm:pt>
    <dgm:pt modelId="{DEB8CAFD-6709-4405-85A0-48E24917BA0D}">
      <dgm:prSet custT="1"/>
      <dgm:spPr/>
      <dgm:t>
        <a:bodyPr anchor="ctr"/>
        <a:lstStyle/>
        <a:p>
          <a:pPr>
            <a:lnSpc>
              <a:spcPct val="100000"/>
            </a:lnSpc>
          </a:pPr>
          <a:r>
            <a:rPr lang="ru-RU" sz="2500" dirty="0"/>
            <a:t>Активное долголетие	</a:t>
          </a:r>
        </a:p>
      </dgm:t>
    </dgm:pt>
    <dgm:pt modelId="{67186BB3-274F-48CC-9647-1E4EA6921340}" type="parTrans" cxnId="{C244B72B-BEA9-4B20-B0C7-0A340AB28FE9}">
      <dgm:prSet/>
      <dgm:spPr/>
      <dgm:t>
        <a:bodyPr/>
        <a:lstStyle/>
        <a:p>
          <a:endParaRPr lang="ru-RU" sz="2600"/>
        </a:p>
      </dgm:t>
    </dgm:pt>
    <dgm:pt modelId="{75D95FF0-BB9F-4918-A865-91FAF0D527C7}" type="sibTrans" cxnId="{C244B72B-BEA9-4B20-B0C7-0A340AB28FE9}">
      <dgm:prSet/>
      <dgm:spPr/>
      <dgm:t>
        <a:bodyPr/>
        <a:lstStyle/>
        <a:p>
          <a:endParaRPr lang="ru-RU" sz="2600"/>
        </a:p>
      </dgm:t>
    </dgm:pt>
    <dgm:pt modelId="{02C8EF30-1109-4579-9968-1E7C0573D09D}">
      <dgm:prSet custT="1"/>
      <dgm:spPr/>
      <dgm:t>
        <a:bodyPr/>
        <a:lstStyle/>
        <a:p>
          <a:endParaRPr lang="ru-RU" sz="2600" dirty="0"/>
        </a:p>
      </dgm:t>
    </dgm:pt>
    <dgm:pt modelId="{C0FF2F0D-84AA-4BBA-9D28-2FA1FDC44910}" type="parTrans" cxnId="{D602A11A-80DD-4926-BECE-0233215DB49A}">
      <dgm:prSet/>
      <dgm:spPr/>
      <dgm:t>
        <a:bodyPr/>
        <a:lstStyle/>
        <a:p>
          <a:endParaRPr lang="ru-RU" sz="2600"/>
        </a:p>
      </dgm:t>
    </dgm:pt>
    <dgm:pt modelId="{4BDC0BF3-F8CD-4F76-8467-C1971992A571}" type="sibTrans" cxnId="{D602A11A-80DD-4926-BECE-0233215DB49A}">
      <dgm:prSet/>
      <dgm:spPr/>
      <dgm:t>
        <a:bodyPr/>
        <a:lstStyle/>
        <a:p>
          <a:endParaRPr lang="ru-RU" sz="2600"/>
        </a:p>
      </dgm:t>
    </dgm:pt>
    <dgm:pt modelId="{F2132986-EF9C-4E69-A53B-7807A9056F07}">
      <dgm:prSet custT="1"/>
      <dgm:spPr/>
      <dgm:t>
        <a:bodyPr anchor="ctr"/>
        <a:lstStyle/>
        <a:p>
          <a:pPr>
            <a:lnSpc>
              <a:spcPct val="100000"/>
            </a:lnSpc>
          </a:pPr>
          <a:r>
            <a:rPr lang="ru-RU" sz="2500" dirty="0"/>
            <a:t>Образование в течение всей жизни</a:t>
          </a:r>
        </a:p>
      </dgm:t>
    </dgm:pt>
    <dgm:pt modelId="{DAEE962D-33AA-4A66-A0A3-672670B21920}" type="parTrans" cxnId="{22C53BFF-126B-41BC-989B-B9E62E0B167F}">
      <dgm:prSet/>
      <dgm:spPr/>
      <dgm:t>
        <a:bodyPr/>
        <a:lstStyle/>
        <a:p>
          <a:endParaRPr lang="ru-RU"/>
        </a:p>
      </dgm:t>
    </dgm:pt>
    <dgm:pt modelId="{312734E7-E569-4C1B-9236-60653E4353E1}" type="sibTrans" cxnId="{22C53BFF-126B-41BC-989B-B9E62E0B167F}">
      <dgm:prSet/>
      <dgm:spPr/>
      <dgm:t>
        <a:bodyPr/>
        <a:lstStyle/>
        <a:p>
          <a:endParaRPr lang="ru-RU"/>
        </a:p>
      </dgm:t>
    </dgm:pt>
    <dgm:pt modelId="{339F33DE-36CF-4754-9238-D5A9670FE756}" type="pres">
      <dgm:prSet presAssocID="{649A3298-8886-4BC1-9FB6-6D6F377F9CA2}" presName="vert0" presStyleCnt="0">
        <dgm:presLayoutVars>
          <dgm:dir/>
          <dgm:animOne val="branch"/>
          <dgm:animLvl val="lvl"/>
        </dgm:presLayoutVars>
      </dgm:prSet>
      <dgm:spPr/>
    </dgm:pt>
    <dgm:pt modelId="{774D9C4A-1875-4C96-A0B5-F45978D024A1}" type="pres">
      <dgm:prSet presAssocID="{B7384B39-A367-4E46-BD2C-4C67189BDD40}" presName="thickLine" presStyleLbl="alignNode1" presStyleIdx="0" presStyleCnt="11"/>
      <dgm:spPr/>
    </dgm:pt>
    <dgm:pt modelId="{71B01877-43F5-46E9-9AC4-76E25A97988E}" type="pres">
      <dgm:prSet presAssocID="{B7384B39-A367-4E46-BD2C-4C67189BDD40}" presName="horz1" presStyleCnt="0"/>
      <dgm:spPr/>
    </dgm:pt>
    <dgm:pt modelId="{A104CA87-754A-46BC-B203-9AE4B7547B11}" type="pres">
      <dgm:prSet presAssocID="{B7384B39-A367-4E46-BD2C-4C67189BDD40}" presName="tx1" presStyleLbl="revTx" presStyleIdx="0" presStyleCnt="11"/>
      <dgm:spPr/>
    </dgm:pt>
    <dgm:pt modelId="{F64B1C06-9809-457D-9D56-C6673CC315FF}" type="pres">
      <dgm:prSet presAssocID="{B7384B39-A367-4E46-BD2C-4C67189BDD40}" presName="vert1" presStyleCnt="0"/>
      <dgm:spPr/>
    </dgm:pt>
    <dgm:pt modelId="{30332247-168C-4192-A658-ECA746ABD87B}" type="pres">
      <dgm:prSet presAssocID="{9EA4886A-AAEC-4B37-B2E7-197D468C7F6A}" presName="thickLine" presStyleLbl="alignNode1" presStyleIdx="1" presStyleCnt="11"/>
      <dgm:spPr/>
    </dgm:pt>
    <dgm:pt modelId="{07470A8B-ED9A-4A64-B540-1A19F021A04B}" type="pres">
      <dgm:prSet presAssocID="{9EA4886A-AAEC-4B37-B2E7-197D468C7F6A}" presName="horz1" presStyleCnt="0"/>
      <dgm:spPr/>
    </dgm:pt>
    <dgm:pt modelId="{4EC0F16A-34AE-4040-BBE5-30845391E6DE}" type="pres">
      <dgm:prSet presAssocID="{9EA4886A-AAEC-4B37-B2E7-197D468C7F6A}" presName="tx1" presStyleLbl="revTx" presStyleIdx="1" presStyleCnt="11"/>
      <dgm:spPr/>
    </dgm:pt>
    <dgm:pt modelId="{F13DA704-5A80-4F43-A5FC-5BF01890473F}" type="pres">
      <dgm:prSet presAssocID="{9EA4886A-AAEC-4B37-B2E7-197D468C7F6A}" presName="vert1" presStyleCnt="0"/>
      <dgm:spPr/>
    </dgm:pt>
    <dgm:pt modelId="{D017C1D7-D111-4F55-A5D4-A8F91295B41F}" type="pres">
      <dgm:prSet presAssocID="{FEBFC056-810F-460F-8F24-B88CEBA7EF7B}" presName="thickLine" presStyleLbl="alignNode1" presStyleIdx="2" presStyleCnt="11"/>
      <dgm:spPr/>
    </dgm:pt>
    <dgm:pt modelId="{6FDC8B21-BACD-49F4-9FE5-C1886E58FA8A}" type="pres">
      <dgm:prSet presAssocID="{FEBFC056-810F-460F-8F24-B88CEBA7EF7B}" presName="horz1" presStyleCnt="0"/>
      <dgm:spPr/>
    </dgm:pt>
    <dgm:pt modelId="{863311D1-01D1-4117-98F5-137E1A02E434}" type="pres">
      <dgm:prSet presAssocID="{FEBFC056-810F-460F-8F24-B88CEBA7EF7B}" presName="tx1" presStyleLbl="revTx" presStyleIdx="2" presStyleCnt="11"/>
      <dgm:spPr/>
    </dgm:pt>
    <dgm:pt modelId="{4C95C5F7-BA28-4B50-BC66-C5A570BF6C26}" type="pres">
      <dgm:prSet presAssocID="{FEBFC056-810F-460F-8F24-B88CEBA7EF7B}" presName="vert1" presStyleCnt="0"/>
      <dgm:spPr/>
    </dgm:pt>
    <dgm:pt modelId="{97BB2763-DC26-4DAB-8B75-0CDEBF13366C}" type="pres">
      <dgm:prSet presAssocID="{E63E9FC7-FECF-4C97-B0FE-E52461CD669F}" presName="thickLine" presStyleLbl="alignNode1" presStyleIdx="3" presStyleCnt="11"/>
      <dgm:spPr/>
    </dgm:pt>
    <dgm:pt modelId="{D3BDD616-5EF2-45F6-82C9-C88BFAEDE423}" type="pres">
      <dgm:prSet presAssocID="{E63E9FC7-FECF-4C97-B0FE-E52461CD669F}" presName="horz1" presStyleCnt="0"/>
      <dgm:spPr/>
    </dgm:pt>
    <dgm:pt modelId="{CA75D1D5-4771-464D-AF1A-3A5C81F6E9A9}" type="pres">
      <dgm:prSet presAssocID="{E63E9FC7-FECF-4C97-B0FE-E52461CD669F}" presName="tx1" presStyleLbl="revTx" presStyleIdx="3" presStyleCnt="11"/>
      <dgm:spPr/>
    </dgm:pt>
    <dgm:pt modelId="{657537F7-65BE-4D35-8DC8-232696835C88}" type="pres">
      <dgm:prSet presAssocID="{E63E9FC7-FECF-4C97-B0FE-E52461CD669F}" presName="vert1" presStyleCnt="0"/>
      <dgm:spPr/>
    </dgm:pt>
    <dgm:pt modelId="{041AEC52-4C61-4A00-8395-A2B01F8FB4B5}" type="pres">
      <dgm:prSet presAssocID="{F2132986-EF9C-4E69-A53B-7807A9056F07}" presName="thickLine" presStyleLbl="alignNode1" presStyleIdx="4" presStyleCnt="11"/>
      <dgm:spPr/>
    </dgm:pt>
    <dgm:pt modelId="{99EACF7A-B959-4795-89ED-4F7D13F2693F}" type="pres">
      <dgm:prSet presAssocID="{F2132986-EF9C-4E69-A53B-7807A9056F07}" presName="horz1" presStyleCnt="0"/>
      <dgm:spPr/>
    </dgm:pt>
    <dgm:pt modelId="{534135BE-15A8-47E7-8660-CF91A2258168}" type="pres">
      <dgm:prSet presAssocID="{F2132986-EF9C-4E69-A53B-7807A9056F07}" presName="tx1" presStyleLbl="revTx" presStyleIdx="4" presStyleCnt="11"/>
      <dgm:spPr/>
    </dgm:pt>
    <dgm:pt modelId="{94F213E6-BBAD-47E1-A0F8-9AEAC7E6EEB6}" type="pres">
      <dgm:prSet presAssocID="{F2132986-EF9C-4E69-A53B-7807A9056F07}" presName="vert1" presStyleCnt="0"/>
      <dgm:spPr/>
    </dgm:pt>
    <dgm:pt modelId="{215B9961-CC41-4562-A11B-A7303F384414}" type="pres">
      <dgm:prSet presAssocID="{C74A20A6-8EA0-416D-B260-40BD4FF3D733}" presName="thickLine" presStyleLbl="alignNode1" presStyleIdx="5" presStyleCnt="11"/>
      <dgm:spPr/>
    </dgm:pt>
    <dgm:pt modelId="{1E1457E9-403A-4F0F-AC95-36A60F6B6C8B}" type="pres">
      <dgm:prSet presAssocID="{C74A20A6-8EA0-416D-B260-40BD4FF3D733}" presName="horz1" presStyleCnt="0"/>
      <dgm:spPr/>
    </dgm:pt>
    <dgm:pt modelId="{55800E9F-0411-42CC-B298-9F41D7403066}" type="pres">
      <dgm:prSet presAssocID="{C74A20A6-8EA0-416D-B260-40BD4FF3D733}" presName="tx1" presStyleLbl="revTx" presStyleIdx="5" presStyleCnt="11"/>
      <dgm:spPr/>
    </dgm:pt>
    <dgm:pt modelId="{328F0D05-E808-4368-B641-8E74B8E6CCFE}" type="pres">
      <dgm:prSet presAssocID="{C74A20A6-8EA0-416D-B260-40BD4FF3D733}" presName="vert1" presStyleCnt="0"/>
      <dgm:spPr/>
    </dgm:pt>
    <dgm:pt modelId="{6AAE3DA4-12FB-44C5-9706-F20BB764508D}" type="pres">
      <dgm:prSet presAssocID="{93A7118F-2D3A-491B-9F17-A0034E4E6731}" presName="thickLine" presStyleLbl="alignNode1" presStyleIdx="6" presStyleCnt="11"/>
      <dgm:spPr/>
    </dgm:pt>
    <dgm:pt modelId="{2A64D13D-9EDE-4B67-B9BE-BB3027268BF7}" type="pres">
      <dgm:prSet presAssocID="{93A7118F-2D3A-491B-9F17-A0034E4E6731}" presName="horz1" presStyleCnt="0"/>
      <dgm:spPr/>
    </dgm:pt>
    <dgm:pt modelId="{69E690A8-E99E-4617-BD3E-4E8E8C81B965}" type="pres">
      <dgm:prSet presAssocID="{93A7118F-2D3A-491B-9F17-A0034E4E6731}" presName="tx1" presStyleLbl="revTx" presStyleIdx="6" presStyleCnt="11"/>
      <dgm:spPr/>
    </dgm:pt>
    <dgm:pt modelId="{C33FA3C4-6511-4C54-BD5F-1ED01ACD1F14}" type="pres">
      <dgm:prSet presAssocID="{93A7118F-2D3A-491B-9F17-A0034E4E6731}" presName="vert1" presStyleCnt="0"/>
      <dgm:spPr/>
    </dgm:pt>
    <dgm:pt modelId="{AFB44989-6A41-4B14-B49B-1D204390C542}" type="pres">
      <dgm:prSet presAssocID="{A86D1718-5361-4147-BDD6-C1B043EAC023}" presName="thickLine" presStyleLbl="alignNode1" presStyleIdx="7" presStyleCnt="11"/>
      <dgm:spPr/>
    </dgm:pt>
    <dgm:pt modelId="{1BBC5CF3-4036-45EB-A0ED-3C175172DC1B}" type="pres">
      <dgm:prSet presAssocID="{A86D1718-5361-4147-BDD6-C1B043EAC023}" presName="horz1" presStyleCnt="0"/>
      <dgm:spPr/>
    </dgm:pt>
    <dgm:pt modelId="{150F3EEE-CDEF-4D25-A9FD-9652ECFFA9EF}" type="pres">
      <dgm:prSet presAssocID="{A86D1718-5361-4147-BDD6-C1B043EAC023}" presName="tx1" presStyleLbl="revTx" presStyleIdx="7" presStyleCnt="11"/>
      <dgm:spPr/>
    </dgm:pt>
    <dgm:pt modelId="{9F3F29AC-FCD0-46C5-9751-4C17422D0830}" type="pres">
      <dgm:prSet presAssocID="{A86D1718-5361-4147-BDD6-C1B043EAC023}" presName="vert1" presStyleCnt="0"/>
      <dgm:spPr/>
    </dgm:pt>
    <dgm:pt modelId="{986C889F-3AA9-41A0-8178-C7DDFC3AC019}" type="pres">
      <dgm:prSet presAssocID="{5E91D66D-0C78-4E8D-A7BC-6125392614CA}" presName="thickLine" presStyleLbl="alignNode1" presStyleIdx="8" presStyleCnt="11"/>
      <dgm:spPr/>
    </dgm:pt>
    <dgm:pt modelId="{AF9615CF-58B7-482A-8B1A-B126447C5C8A}" type="pres">
      <dgm:prSet presAssocID="{5E91D66D-0C78-4E8D-A7BC-6125392614CA}" presName="horz1" presStyleCnt="0"/>
      <dgm:spPr/>
    </dgm:pt>
    <dgm:pt modelId="{9DF52D91-A87B-4C2D-838A-66BC5B98F44E}" type="pres">
      <dgm:prSet presAssocID="{5E91D66D-0C78-4E8D-A7BC-6125392614CA}" presName="tx1" presStyleLbl="revTx" presStyleIdx="8" presStyleCnt="11"/>
      <dgm:spPr/>
    </dgm:pt>
    <dgm:pt modelId="{AC466659-7D72-47C1-81A4-F133116728D2}" type="pres">
      <dgm:prSet presAssocID="{5E91D66D-0C78-4E8D-A7BC-6125392614CA}" presName="vert1" presStyleCnt="0"/>
      <dgm:spPr/>
    </dgm:pt>
    <dgm:pt modelId="{2A0CD33C-8320-4AF7-B94F-1AAD8A8ADD87}" type="pres">
      <dgm:prSet presAssocID="{DEB8CAFD-6709-4405-85A0-48E24917BA0D}" presName="thickLine" presStyleLbl="alignNode1" presStyleIdx="9" presStyleCnt="11"/>
      <dgm:spPr/>
    </dgm:pt>
    <dgm:pt modelId="{08511CC6-2AB6-451C-BDB1-AD695879F05C}" type="pres">
      <dgm:prSet presAssocID="{DEB8CAFD-6709-4405-85A0-48E24917BA0D}" presName="horz1" presStyleCnt="0"/>
      <dgm:spPr/>
    </dgm:pt>
    <dgm:pt modelId="{9925E029-07DA-4E50-84A4-4F1A981FC4AF}" type="pres">
      <dgm:prSet presAssocID="{DEB8CAFD-6709-4405-85A0-48E24917BA0D}" presName="tx1" presStyleLbl="revTx" presStyleIdx="9" presStyleCnt="11"/>
      <dgm:spPr/>
    </dgm:pt>
    <dgm:pt modelId="{576449C7-A668-48A3-A34B-816ACC240ED0}" type="pres">
      <dgm:prSet presAssocID="{DEB8CAFD-6709-4405-85A0-48E24917BA0D}" presName="vert1" presStyleCnt="0"/>
      <dgm:spPr/>
    </dgm:pt>
    <dgm:pt modelId="{7AC2B5D0-BFCC-4562-8B5A-58E272D14119}" type="pres">
      <dgm:prSet presAssocID="{02C8EF30-1109-4579-9968-1E7C0573D09D}" presName="thickLine" presStyleLbl="alignNode1" presStyleIdx="10" presStyleCnt="11"/>
      <dgm:spPr/>
    </dgm:pt>
    <dgm:pt modelId="{131A0F35-639D-4D7A-A91D-8F7B87274286}" type="pres">
      <dgm:prSet presAssocID="{02C8EF30-1109-4579-9968-1E7C0573D09D}" presName="horz1" presStyleCnt="0"/>
      <dgm:spPr/>
    </dgm:pt>
    <dgm:pt modelId="{811D85F7-87B9-40B1-984F-28FD212181C6}" type="pres">
      <dgm:prSet presAssocID="{02C8EF30-1109-4579-9968-1E7C0573D09D}" presName="tx1" presStyleLbl="revTx" presStyleIdx="10" presStyleCnt="11"/>
      <dgm:spPr/>
    </dgm:pt>
    <dgm:pt modelId="{89A2D934-E75A-4CDD-8271-F7D66EC35FE9}" type="pres">
      <dgm:prSet presAssocID="{02C8EF30-1109-4579-9968-1E7C0573D09D}" presName="vert1" presStyleCnt="0"/>
      <dgm:spPr/>
    </dgm:pt>
  </dgm:ptLst>
  <dgm:cxnLst>
    <dgm:cxn modelId="{04DF490C-96DE-4E4E-8845-C1D6E9039FD9}" type="presOf" srcId="{B7384B39-A367-4E46-BD2C-4C67189BDD40}" destId="{A104CA87-754A-46BC-B203-9AE4B7547B11}" srcOrd="0" destOrd="0" presId="urn:microsoft.com/office/officeart/2008/layout/LinedList"/>
    <dgm:cxn modelId="{E9860D12-2EF3-4EA3-8A13-F7EAABF3E3A5}" type="presOf" srcId="{F2132986-EF9C-4E69-A53B-7807A9056F07}" destId="{534135BE-15A8-47E7-8660-CF91A2258168}" srcOrd="0" destOrd="0" presId="urn:microsoft.com/office/officeart/2008/layout/LinedList"/>
    <dgm:cxn modelId="{D602A11A-80DD-4926-BECE-0233215DB49A}" srcId="{649A3298-8886-4BC1-9FB6-6D6F377F9CA2}" destId="{02C8EF30-1109-4579-9968-1E7C0573D09D}" srcOrd="10" destOrd="0" parTransId="{C0FF2F0D-84AA-4BBA-9D28-2FA1FDC44910}" sibTransId="{4BDC0BF3-F8CD-4F76-8467-C1971992A571}"/>
    <dgm:cxn modelId="{C244B72B-BEA9-4B20-B0C7-0A340AB28FE9}" srcId="{649A3298-8886-4BC1-9FB6-6D6F377F9CA2}" destId="{DEB8CAFD-6709-4405-85A0-48E24917BA0D}" srcOrd="9" destOrd="0" parTransId="{67186BB3-274F-48CC-9647-1E4EA6921340}" sibTransId="{75D95FF0-BB9F-4918-A865-91FAF0D527C7}"/>
    <dgm:cxn modelId="{0A431732-445B-4809-9019-702D8D9A7480}" srcId="{649A3298-8886-4BC1-9FB6-6D6F377F9CA2}" destId="{93A7118F-2D3A-491B-9F17-A0034E4E6731}" srcOrd="6" destOrd="0" parTransId="{655BCD40-806E-4D18-AA72-F4244AC3E115}" sibTransId="{6D9C754E-9917-408F-86AA-07339B9EC014}"/>
    <dgm:cxn modelId="{EB554C34-7489-4941-88F7-F3DE493D45D5}" type="presOf" srcId="{E63E9FC7-FECF-4C97-B0FE-E52461CD669F}" destId="{CA75D1D5-4771-464D-AF1A-3A5C81F6E9A9}" srcOrd="0" destOrd="0" presId="urn:microsoft.com/office/officeart/2008/layout/LinedList"/>
    <dgm:cxn modelId="{F6C05C35-8FF9-43C7-A5A6-194102412484}" srcId="{649A3298-8886-4BC1-9FB6-6D6F377F9CA2}" destId="{C74A20A6-8EA0-416D-B260-40BD4FF3D733}" srcOrd="5" destOrd="0" parTransId="{4BD2C43C-0B3F-4DC5-B171-6D2E4D39E6C2}" sibTransId="{4D5D2A53-5D36-427C-889E-0289C086759A}"/>
    <dgm:cxn modelId="{373A183D-37F1-47E7-A55F-FC3944E93912}" type="presOf" srcId="{02C8EF30-1109-4579-9968-1E7C0573D09D}" destId="{811D85F7-87B9-40B1-984F-28FD212181C6}" srcOrd="0" destOrd="0" presId="urn:microsoft.com/office/officeart/2008/layout/LinedList"/>
    <dgm:cxn modelId="{F2174B5C-5F93-4C47-A5AA-2D6CC88BAB99}" srcId="{649A3298-8886-4BC1-9FB6-6D6F377F9CA2}" destId="{A86D1718-5361-4147-BDD6-C1B043EAC023}" srcOrd="7" destOrd="0" parTransId="{DAB2A9C6-85F3-47EF-99C7-AD6D378D24C1}" sibTransId="{97DEAE33-1795-4B77-A9AD-62ECA2E27E50}"/>
    <dgm:cxn modelId="{9B853070-615B-4ECE-899D-E701C790BEA1}" type="presOf" srcId="{9EA4886A-AAEC-4B37-B2E7-197D468C7F6A}" destId="{4EC0F16A-34AE-4040-BBE5-30845391E6DE}" srcOrd="0" destOrd="0" presId="urn:microsoft.com/office/officeart/2008/layout/LinedList"/>
    <dgm:cxn modelId="{FE248783-B4B5-4ACF-B9AB-CCD3E377B682}" srcId="{649A3298-8886-4BC1-9FB6-6D6F377F9CA2}" destId="{9EA4886A-AAEC-4B37-B2E7-197D468C7F6A}" srcOrd="1" destOrd="0" parTransId="{945C9E4A-BBC6-405E-B98C-369195A92822}" sibTransId="{0D45B5C2-6982-44F7-BF4C-1FACB30958F2}"/>
    <dgm:cxn modelId="{F8C8ED83-0C0C-4646-94F7-F4AF2BAEF1A8}" type="presOf" srcId="{649A3298-8886-4BC1-9FB6-6D6F377F9CA2}" destId="{339F33DE-36CF-4754-9238-D5A9670FE756}" srcOrd="0" destOrd="0" presId="urn:microsoft.com/office/officeart/2008/layout/LinedList"/>
    <dgm:cxn modelId="{72431988-B09A-4010-B306-D509B837D0F9}" type="presOf" srcId="{A86D1718-5361-4147-BDD6-C1B043EAC023}" destId="{150F3EEE-CDEF-4D25-A9FD-9652ECFFA9EF}" srcOrd="0" destOrd="0" presId="urn:microsoft.com/office/officeart/2008/layout/LinedList"/>
    <dgm:cxn modelId="{D0352A8A-088C-4AED-8D49-0A832D610B61}" type="presOf" srcId="{5E91D66D-0C78-4E8D-A7BC-6125392614CA}" destId="{9DF52D91-A87B-4C2D-838A-66BC5B98F44E}" srcOrd="0" destOrd="0" presId="urn:microsoft.com/office/officeart/2008/layout/LinedList"/>
    <dgm:cxn modelId="{EB7CE397-FA23-4CCB-9292-94EF0EE457C8}" type="presOf" srcId="{FEBFC056-810F-460F-8F24-B88CEBA7EF7B}" destId="{863311D1-01D1-4117-98F5-137E1A02E434}" srcOrd="0" destOrd="0" presId="urn:microsoft.com/office/officeart/2008/layout/LinedList"/>
    <dgm:cxn modelId="{84A3BAB0-DB0F-49B3-BDE0-A962251B467E}" type="presOf" srcId="{DEB8CAFD-6709-4405-85A0-48E24917BA0D}" destId="{9925E029-07DA-4E50-84A4-4F1A981FC4AF}" srcOrd="0" destOrd="0" presId="urn:microsoft.com/office/officeart/2008/layout/LinedList"/>
    <dgm:cxn modelId="{ABB5C7BD-99AA-490B-B4DB-09903147FB86}" srcId="{649A3298-8886-4BC1-9FB6-6D6F377F9CA2}" destId="{5E91D66D-0C78-4E8D-A7BC-6125392614CA}" srcOrd="8" destOrd="0" parTransId="{9C2DB4C3-8408-49D2-9726-9D09E9A8A970}" sibTransId="{2462E947-098E-4604-BCB7-522CB4130DAE}"/>
    <dgm:cxn modelId="{8F75F1BD-D84D-41C1-BB90-87C0277383C6}" type="presOf" srcId="{C74A20A6-8EA0-416D-B260-40BD4FF3D733}" destId="{55800E9F-0411-42CC-B298-9F41D7403066}" srcOrd="0" destOrd="0" presId="urn:microsoft.com/office/officeart/2008/layout/LinedList"/>
    <dgm:cxn modelId="{1F2CB4CD-6438-483F-907E-3E52F3A27815}" srcId="{649A3298-8886-4BC1-9FB6-6D6F377F9CA2}" destId="{FEBFC056-810F-460F-8F24-B88CEBA7EF7B}" srcOrd="2" destOrd="0" parTransId="{9D003E36-3520-4683-B02D-EF8C1B3033CA}" sibTransId="{8B26608D-DF50-41D5-A079-229FE051A634}"/>
    <dgm:cxn modelId="{F41AA3D8-1518-4ADA-8118-2BFA2FCC3516}" srcId="{649A3298-8886-4BC1-9FB6-6D6F377F9CA2}" destId="{E63E9FC7-FECF-4C97-B0FE-E52461CD669F}" srcOrd="3" destOrd="0" parTransId="{A77D9D8B-9C7B-4828-8BBC-0C6EED878751}" sibTransId="{2D9EA770-D1CD-4F23-A91A-862C5BFD09D0}"/>
    <dgm:cxn modelId="{60F06BE4-7A7C-4DD4-A989-E0182EAE133C}" type="presOf" srcId="{93A7118F-2D3A-491B-9F17-A0034E4E6731}" destId="{69E690A8-E99E-4617-BD3E-4E8E8C81B965}" srcOrd="0" destOrd="0" presId="urn:microsoft.com/office/officeart/2008/layout/LinedList"/>
    <dgm:cxn modelId="{46B394FC-796D-444F-B83D-E5D0C83DB2EF}" srcId="{649A3298-8886-4BC1-9FB6-6D6F377F9CA2}" destId="{B7384B39-A367-4E46-BD2C-4C67189BDD40}" srcOrd="0" destOrd="0" parTransId="{D72E494C-E941-4475-8734-4E45302BAE7A}" sibTransId="{480947D4-00C4-42ED-AE87-D6738A04C409}"/>
    <dgm:cxn modelId="{22C53BFF-126B-41BC-989B-B9E62E0B167F}" srcId="{649A3298-8886-4BC1-9FB6-6D6F377F9CA2}" destId="{F2132986-EF9C-4E69-A53B-7807A9056F07}" srcOrd="4" destOrd="0" parTransId="{DAEE962D-33AA-4A66-A0A3-672670B21920}" sibTransId="{312734E7-E569-4C1B-9236-60653E4353E1}"/>
    <dgm:cxn modelId="{54544BFB-C2B7-4F71-B46B-B53FA27F0237}" type="presParOf" srcId="{339F33DE-36CF-4754-9238-D5A9670FE756}" destId="{774D9C4A-1875-4C96-A0B5-F45978D024A1}" srcOrd="0" destOrd="0" presId="urn:microsoft.com/office/officeart/2008/layout/LinedList"/>
    <dgm:cxn modelId="{A4620DC0-DEF2-4E52-9780-7928525B32DC}" type="presParOf" srcId="{339F33DE-36CF-4754-9238-D5A9670FE756}" destId="{71B01877-43F5-46E9-9AC4-76E25A97988E}" srcOrd="1" destOrd="0" presId="urn:microsoft.com/office/officeart/2008/layout/LinedList"/>
    <dgm:cxn modelId="{BB685807-9DE8-483E-96DF-AEC2C1877CC6}" type="presParOf" srcId="{71B01877-43F5-46E9-9AC4-76E25A97988E}" destId="{A104CA87-754A-46BC-B203-9AE4B7547B11}" srcOrd="0" destOrd="0" presId="urn:microsoft.com/office/officeart/2008/layout/LinedList"/>
    <dgm:cxn modelId="{B0D54B6C-8EFA-4D77-BD74-4971F67C9682}" type="presParOf" srcId="{71B01877-43F5-46E9-9AC4-76E25A97988E}" destId="{F64B1C06-9809-457D-9D56-C6673CC315FF}" srcOrd="1" destOrd="0" presId="urn:microsoft.com/office/officeart/2008/layout/LinedList"/>
    <dgm:cxn modelId="{AFD342BF-4642-4DD9-AA78-2108758B458D}" type="presParOf" srcId="{339F33DE-36CF-4754-9238-D5A9670FE756}" destId="{30332247-168C-4192-A658-ECA746ABD87B}" srcOrd="2" destOrd="0" presId="urn:microsoft.com/office/officeart/2008/layout/LinedList"/>
    <dgm:cxn modelId="{124A4D2D-3C7F-4F23-BF00-F3AE2FC0DC03}" type="presParOf" srcId="{339F33DE-36CF-4754-9238-D5A9670FE756}" destId="{07470A8B-ED9A-4A64-B540-1A19F021A04B}" srcOrd="3" destOrd="0" presId="urn:microsoft.com/office/officeart/2008/layout/LinedList"/>
    <dgm:cxn modelId="{2EB97E2F-F3C1-49EA-900C-A8B40A21455E}" type="presParOf" srcId="{07470A8B-ED9A-4A64-B540-1A19F021A04B}" destId="{4EC0F16A-34AE-4040-BBE5-30845391E6DE}" srcOrd="0" destOrd="0" presId="urn:microsoft.com/office/officeart/2008/layout/LinedList"/>
    <dgm:cxn modelId="{3EC87C9B-C2E2-470E-A45B-BF15EFC523C7}" type="presParOf" srcId="{07470A8B-ED9A-4A64-B540-1A19F021A04B}" destId="{F13DA704-5A80-4F43-A5FC-5BF01890473F}" srcOrd="1" destOrd="0" presId="urn:microsoft.com/office/officeart/2008/layout/LinedList"/>
    <dgm:cxn modelId="{E004F4C1-0D03-4EFA-AE8A-7329C9911324}" type="presParOf" srcId="{339F33DE-36CF-4754-9238-D5A9670FE756}" destId="{D017C1D7-D111-4F55-A5D4-A8F91295B41F}" srcOrd="4" destOrd="0" presId="urn:microsoft.com/office/officeart/2008/layout/LinedList"/>
    <dgm:cxn modelId="{B146A0F5-9DC5-46EF-9F4A-23EAFF353896}" type="presParOf" srcId="{339F33DE-36CF-4754-9238-D5A9670FE756}" destId="{6FDC8B21-BACD-49F4-9FE5-C1886E58FA8A}" srcOrd="5" destOrd="0" presId="urn:microsoft.com/office/officeart/2008/layout/LinedList"/>
    <dgm:cxn modelId="{83B380F8-1C6E-4A81-8E51-95E51438AF4C}" type="presParOf" srcId="{6FDC8B21-BACD-49F4-9FE5-C1886E58FA8A}" destId="{863311D1-01D1-4117-98F5-137E1A02E434}" srcOrd="0" destOrd="0" presId="urn:microsoft.com/office/officeart/2008/layout/LinedList"/>
    <dgm:cxn modelId="{96089EA7-EC7F-4EB0-A100-EBA9EED81286}" type="presParOf" srcId="{6FDC8B21-BACD-49F4-9FE5-C1886E58FA8A}" destId="{4C95C5F7-BA28-4B50-BC66-C5A570BF6C26}" srcOrd="1" destOrd="0" presId="urn:microsoft.com/office/officeart/2008/layout/LinedList"/>
    <dgm:cxn modelId="{C1788578-4C32-4ED7-B0DC-C692D2BDA04D}" type="presParOf" srcId="{339F33DE-36CF-4754-9238-D5A9670FE756}" destId="{97BB2763-DC26-4DAB-8B75-0CDEBF13366C}" srcOrd="6" destOrd="0" presId="urn:microsoft.com/office/officeart/2008/layout/LinedList"/>
    <dgm:cxn modelId="{E8D6B518-B511-4895-B947-BF5A28ACCBBE}" type="presParOf" srcId="{339F33DE-36CF-4754-9238-D5A9670FE756}" destId="{D3BDD616-5EF2-45F6-82C9-C88BFAEDE423}" srcOrd="7" destOrd="0" presId="urn:microsoft.com/office/officeart/2008/layout/LinedList"/>
    <dgm:cxn modelId="{3CB78943-E328-4E89-9489-1CB81EDA3F76}" type="presParOf" srcId="{D3BDD616-5EF2-45F6-82C9-C88BFAEDE423}" destId="{CA75D1D5-4771-464D-AF1A-3A5C81F6E9A9}" srcOrd="0" destOrd="0" presId="urn:microsoft.com/office/officeart/2008/layout/LinedList"/>
    <dgm:cxn modelId="{93D93EA3-BB8B-4304-95F1-11B63ECB4482}" type="presParOf" srcId="{D3BDD616-5EF2-45F6-82C9-C88BFAEDE423}" destId="{657537F7-65BE-4D35-8DC8-232696835C88}" srcOrd="1" destOrd="0" presId="urn:microsoft.com/office/officeart/2008/layout/LinedList"/>
    <dgm:cxn modelId="{083BA923-6A77-4EB0-9F50-94CC403CB4CA}" type="presParOf" srcId="{339F33DE-36CF-4754-9238-D5A9670FE756}" destId="{041AEC52-4C61-4A00-8395-A2B01F8FB4B5}" srcOrd="8" destOrd="0" presId="urn:microsoft.com/office/officeart/2008/layout/LinedList"/>
    <dgm:cxn modelId="{1897B15F-C45B-4427-8605-1776DD60E5E7}" type="presParOf" srcId="{339F33DE-36CF-4754-9238-D5A9670FE756}" destId="{99EACF7A-B959-4795-89ED-4F7D13F2693F}" srcOrd="9" destOrd="0" presId="urn:microsoft.com/office/officeart/2008/layout/LinedList"/>
    <dgm:cxn modelId="{F352D3F3-BF5E-41B4-9839-D0AA67E6F903}" type="presParOf" srcId="{99EACF7A-B959-4795-89ED-4F7D13F2693F}" destId="{534135BE-15A8-47E7-8660-CF91A2258168}" srcOrd="0" destOrd="0" presId="urn:microsoft.com/office/officeart/2008/layout/LinedList"/>
    <dgm:cxn modelId="{52F4731F-974D-4459-861E-ECFEE5EC8791}" type="presParOf" srcId="{99EACF7A-B959-4795-89ED-4F7D13F2693F}" destId="{94F213E6-BBAD-47E1-A0F8-9AEAC7E6EEB6}" srcOrd="1" destOrd="0" presId="urn:microsoft.com/office/officeart/2008/layout/LinedList"/>
    <dgm:cxn modelId="{EA557505-8605-4210-B6F8-FB9A238ECF6A}" type="presParOf" srcId="{339F33DE-36CF-4754-9238-D5A9670FE756}" destId="{215B9961-CC41-4562-A11B-A7303F384414}" srcOrd="10" destOrd="0" presId="urn:microsoft.com/office/officeart/2008/layout/LinedList"/>
    <dgm:cxn modelId="{71351ACD-C93C-40C0-AEE8-8A3419E1EC87}" type="presParOf" srcId="{339F33DE-36CF-4754-9238-D5A9670FE756}" destId="{1E1457E9-403A-4F0F-AC95-36A60F6B6C8B}" srcOrd="11" destOrd="0" presId="urn:microsoft.com/office/officeart/2008/layout/LinedList"/>
    <dgm:cxn modelId="{58E51A56-4FA9-4962-8505-278BACC2248C}" type="presParOf" srcId="{1E1457E9-403A-4F0F-AC95-36A60F6B6C8B}" destId="{55800E9F-0411-42CC-B298-9F41D7403066}" srcOrd="0" destOrd="0" presId="urn:microsoft.com/office/officeart/2008/layout/LinedList"/>
    <dgm:cxn modelId="{4E540667-0746-43FD-B33D-0136040CD2EB}" type="presParOf" srcId="{1E1457E9-403A-4F0F-AC95-36A60F6B6C8B}" destId="{328F0D05-E808-4368-B641-8E74B8E6CCFE}" srcOrd="1" destOrd="0" presId="urn:microsoft.com/office/officeart/2008/layout/LinedList"/>
    <dgm:cxn modelId="{D2A26F84-1257-4729-A2FE-EFCC17E121F9}" type="presParOf" srcId="{339F33DE-36CF-4754-9238-D5A9670FE756}" destId="{6AAE3DA4-12FB-44C5-9706-F20BB764508D}" srcOrd="12" destOrd="0" presId="urn:microsoft.com/office/officeart/2008/layout/LinedList"/>
    <dgm:cxn modelId="{CBCF92FC-0F49-4096-B5B4-57F3BDD12509}" type="presParOf" srcId="{339F33DE-36CF-4754-9238-D5A9670FE756}" destId="{2A64D13D-9EDE-4B67-B9BE-BB3027268BF7}" srcOrd="13" destOrd="0" presId="urn:microsoft.com/office/officeart/2008/layout/LinedList"/>
    <dgm:cxn modelId="{95726C61-4E15-469A-AB3F-29EE45ADD0CC}" type="presParOf" srcId="{2A64D13D-9EDE-4B67-B9BE-BB3027268BF7}" destId="{69E690A8-E99E-4617-BD3E-4E8E8C81B965}" srcOrd="0" destOrd="0" presId="urn:microsoft.com/office/officeart/2008/layout/LinedList"/>
    <dgm:cxn modelId="{F223CCB7-1DD5-4157-BFBC-5AB6EB78076B}" type="presParOf" srcId="{2A64D13D-9EDE-4B67-B9BE-BB3027268BF7}" destId="{C33FA3C4-6511-4C54-BD5F-1ED01ACD1F14}" srcOrd="1" destOrd="0" presId="urn:microsoft.com/office/officeart/2008/layout/LinedList"/>
    <dgm:cxn modelId="{EE4B0260-67AF-4D9D-85AA-A31E9513F0E6}" type="presParOf" srcId="{339F33DE-36CF-4754-9238-D5A9670FE756}" destId="{AFB44989-6A41-4B14-B49B-1D204390C542}" srcOrd="14" destOrd="0" presId="urn:microsoft.com/office/officeart/2008/layout/LinedList"/>
    <dgm:cxn modelId="{18265342-C67F-482B-B10B-EDB7DA9F9D9C}" type="presParOf" srcId="{339F33DE-36CF-4754-9238-D5A9670FE756}" destId="{1BBC5CF3-4036-45EB-A0ED-3C175172DC1B}" srcOrd="15" destOrd="0" presId="urn:microsoft.com/office/officeart/2008/layout/LinedList"/>
    <dgm:cxn modelId="{F73AF712-90C2-4987-91B6-E5C4E2C3E111}" type="presParOf" srcId="{1BBC5CF3-4036-45EB-A0ED-3C175172DC1B}" destId="{150F3EEE-CDEF-4D25-A9FD-9652ECFFA9EF}" srcOrd="0" destOrd="0" presId="urn:microsoft.com/office/officeart/2008/layout/LinedList"/>
    <dgm:cxn modelId="{0A92B004-A3A2-48E7-B59E-3194C0F9C67C}" type="presParOf" srcId="{1BBC5CF3-4036-45EB-A0ED-3C175172DC1B}" destId="{9F3F29AC-FCD0-46C5-9751-4C17422D0830}" srcOrd="1" destOrd="0" presId="urn:microsoft.com/office/officeart/2008/layout/LinedList"/>
    <dgm:cxn modelId="{CC65A60D-BB9C-4020-985D-7306A5F9D71E}" type="presParOf" srcId="{339F33DE-36CF-4754-9238-D5A9670FE756}" destId="{986C889F-3AA9-41A0-8178-C7DDFC3AC019}" srcOrd="16" destOrd="0" presId="urn:microsoft.com/office/officeart/2008/layout/LinedList"/>
    <dgm:cxn modelId="{0D4AABD6-62E3-4DCD-8BCD-607E79624266}" type="presParOf" srcId="{339F33DE-36CF-4754-9238-D5A9670FE756}" destId="{AF9615CF-58B7-482A-8B1A-B126447C5C8A}" srcOrd="17" destOrd="0" presId="urn:microsoft.com/office/officeart/2008/layout/LinedList"/>
    <dgm:cxn modelId="{42C35823-88D0-4D04-8314-5092A3FF1E87}" type="presParOf" srcId="{AF9615CF-58B7-482A-8B1A-B126447C5C8A}" destId="{9DF52D91-A87B-4C2D-838A-66BC5B98F44E}" srcOrd="0" destOrd="0" presId="urn:microsoft.com/office/officeart/2008/layout/LinedList"/>
    <dgm:cxn modelId="{5AD5A741-1141-4C6E-8B75-6BD1720F2626}" type="presParOf" srcId="{AF9615CF-58B7-482A-8B1A-B126447C5C8A}" destId="{AC466659-7D72-47C1-81A4-F133116728D2}" srcOrd="1" destOrd="0" presId="urn:microsoft.com/office/officeart/2008/layout/LinedList"/>
    <dgm:cxn modelId="{5A55237D-7DE4-46EC-801A-B918A64065A9}" type="presParOf" srcId="{339F33DE-36CF-4754-9238-D5A9670FE756}" destId="{2A0CD33C-8320-4AF7-B94F-1AAD8A8ADD87}" srcOrd="18" destOrd="0" presId="urn:microsoft.com/office/officeart/2008/layout/LinedList"/>
    <dgm:cxn modelId="{4F1483A5-06ED-4BA9-8BBE-00D774522930}" type="presParOf" srcId="{339F33DE-36CF-4754-9238-D5A9670FE756}" destId="{08511CC6-2AB6-451C-BDB1-AD695879F05C}" srcOrd="19" destOrd="0" presId="urn:microsoft.com/office/officeart/2008/layout/LinedList"/>
    <dgm:cxn modelId="{BE942816-1A0F-428A-B700-0F3221B9B93A}" type="presParOf" srcId="{08511CC6-2AB6-451C-BDB1-AD695879F05C}" destId="{9925E029-07DA-4E50-84A4-4F1A981FC4AF}" srcOrd="0" destOrd="0" presId="urn:microsoft.com/office/officeart/2008/layout/LinedList"/>
    <dgm:cxn modelId="{253C99DE-2B96-4AB5-90CD-27A6C70DC788}" type="presParOf" srcId="{08511CC6-2AB6-451C-BDB1-AD695879F05C}" destId="{576449C7-A668-48A3-A34B-816ACC240ED0}" srcOrd="1" destOrd="0" presId="urn:microsoft.com/office/officeart/2008/layout/LinedList"/>
    <dgm:cxn modelId="{E9E9B5F3-87E2-4C44-AAA5-6BD2E649D07B}" type="presParOf" srcId="{339F33DE-36CF-4754-9238-D5A9670FE756}" destId="{7AC2B5D0-BFCC-4562-8B5A-58E272D14119}" srcOrd="20" destOrd="0" presId="urn:microsoft.com/office/officeart/2008/layout/LinedList"/>
    <dgm:cxn modelId="{2BB215EE-4F9D-47FA-8A1A-87D1592B6529}" type="presParOf" srcId="{339F33DE-36CF-4754-9238-D5A9670FE756}" destId="{131A0F35-639D-4D7A-A91D-8F7B87274286}" srcOrd="21" destOrd="0" presId="urn:microsoft.com/office/officeart/2008/layout/LinedList"/>
    <dgm:cxn modelId="{0D11C89A-F754-4A8D-8E16-0E82E71E6CA0}" type="presParOf" srcId="{131A0F35-639D-4D7A-A91D-8F7B87274286}" destId="{811D85F7-87B9-40B1-984F-28FD212181C6}" srcOrd="0" destOrd="0" presId="urn:microsoft.com/office/officeart/2008/layout/LinedList"/>
    <dgm:cxn modelId="{364AA7E4-07AF-48B0-9F54-AEE7731F38C8}" type="presParOf" srcId="{131A0F35-639D-4D7A-A91D-8F7B87274286}" destId="{89A2D934-E75A-4CDD-8271-F7D66EC35FE9}" srcOrd="1" destOrd="0" presId="urn:microsoft.com/office/officeart/2008/layout/LinedList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49A3298-8886-4BC1-9FB6-6D6F377F9CA2}" type="doc">
      <dgm:prSet loTypeId="urn:microsoft.com/office/officeart/2008/layout/LinedList" loCatId="list" qsTypeId="urn:microsoft.com/office/officeart/2005/8/quickstyle/simple4" qsCatId="simple" csTypeId="urn:microsoft.com/office/officeart/2005/8/colors/accent2_4" csCatId="accent2" phldr="1"/>
      <dgm:spPr/>
    </dgm:pt>
    <dgm:pt modelId="{B7384B39-A367-4E46-BD2C-4C67189BDD40}">
      <dgm:prSet custT="1"/>
      <dgm:spPr/>
      <dgm:t>
        <a:bodyPr anchor="ctr"/>
        <a:lstStyle/>
        <a:p>
          <a:r>
            <a:rPr lang="ru-RU" sz="2700" dirty="0">
              <a:latin typeface="+mn-lt"/>
            </a:rPr>
            <a:t>НКО и волонтерское движение</a:t>
          </a:r>
        </a:p>
      </dgm:t>
    </dgm:pt>
    <dgm:pt modelId="{D72E494C-E941-4475-8734-4E45302BAE7A}" type="parTrans" cxnId="{46B394FC-796D-444F-B83D-E5D0C83DB2EF}">
      <dgm:prSet/>
      <dgm:spPr/>
      <dgm:t>
        <a:bodyPr/>
        <a:lstStyle/>
        <a:p>
          <a:endParaRPr lang="ru-RU" sz="2200">
            <a:latin typeface="+mn-lt"/>
          </a:endParaRPr>
        </a:p>
      </dgm:t>
    </dgm:pt>
    <dgm:pt modelId="{480947D4-00C4-42ED-AE87-D6738A04C409}" type="sibTrans" cxnId="{46B394FC-796D-444F-B83D-E5D0C83DB2EF}">
      <dgm:prSet/>
      <dgm:spPr/>
      <dgm:t>
        <a:bodyPr/>
        <a:lstStyle/>
        <a:p>
          <a:endParaRPr lang="ru-RU" sz="2200">
            <a:latin typeface="+mn-lt"/>
          </a:endParaRPr>
        </a:p>
      </dgm:t>
    </dgm:pt>
    <dgm:pt modelId="{9EA4886A-AAEC-4B37-B2E7-197D468C7F6A}">
      <dgm:prSet custT="1"/>
      <dgm:spPr/>
      <dgm:t>
        <a:bodyPr anchor="ctr"/>
        <a:lstStyle/>
        <a:p>
          <a:r>
            <a:rPr lang="ru-RU" sz="2700" dirty="0">
              <a:latin typeface="+mn-lt"/>
            </a:rPr>
            <a:t>Проекты местных инициатив</a:t>
          </a:r>
        </a:p>
      </dgm:t>
    </dgm:pt>
    <dgm:pt modelId="{945C9E4A-BBC6-405E-B98C-369195A92822}" type="parTrans" cxnId="{FE248783-B4B5-4ACF-B9AB-CCD3E377B682}">
      <dgm:prSet/>
      <dgm:spPr/>
      <dgm:t>
        <a:bodyPr/>
        <a:lstStyle/>
        <a:p>
          <a:endParaRPr lang="ru-RU" sz="2200">
            <a:latin typeface="+mn-lt"/>
          </a:endParaRPr>
        </a:p>
      </dgm:t>
    </dgm:pt>
    <dgm:pt modelId="{0D45B5C2-6982-44F7-BF4C-1FACB30958F2}" type="sibTrans" cxnId="{FE248783-B4B5-4ACF-B9AB-CCD3E377B682}">
      <dgm:prSet/>
      <dgm:spPr/>
      <dgm:t>
        <a:bodyPr/>
        <a:lstStyle/>
        <a:p>
          <a:endParaRPr lang="ru-RU" sz="2200">
            <a:latin typeface="+mn-lt"/>
          </a:endParaRPr>
        </a:p>
      </dgm:t>
    </dgm:pt>
    <dgm:pt modelId="{FEBFC056-810F-460F-8F24-B88CEBA7EF7B}">
      <dgm:prSet custT="1"/>
      <dgm:spPr/>
      <dgm:t>
        <a:bodyPr anchor="ctr"/>
        <a:lstStyle/>
        <a:p>
          <a:r>
            <a:rPr lang="ru-RU" sz="2700" dirty="0">
              <a:latin typeface="+mn-lt"/>
            </a:rPr>
            <a:t>Современные форматы туризма	</a:t>
          </a:r>
        </a:p>
      </dgm:t>
    </dgm:pt>
    <dgm:pt modelId="{9D003E36-3520-4683-B02D-EF8C1B3033CA}" type="parTrans" cxnId="{1F2CB4CD-6438-483F-907E-3E52F3A27815}">
      <dgm:prSet/>
      <dgm:spPr/>
      <dgm:t>
        <a:bodyPr/>
        <a:lstStyle/>
        <a:p>
          <a:endParaRPr lang="ru-RU" sz="2200">
            <a:latin typeface="+mn-lt"/>
          </a:endParaRPr>
        </a:p>
      </dgm:t>
    </dgm:pt>
    <dgm:pt modelId="{8B26608D-DF50-41D5-A079-229FE051A634}" type="sibTrans" cxnId="{1F2CB4CD-6438-483F-907E-3E52F3A27815}">
      <dgm:prSet/>
      <dgm:spPr/>
      <dgm:t>
        <a:bodyPr/>
        <a:lstStyle/>
        <a:p>
          <a:endParaRPr lang="ru-RU" sz="2200">
            <a:latin typeface="+mn-lt"/>
          </a:endParaRPr>
        </a:p>
      </dgm:t>
    </dgm:pt>
    <dgm:pt modelId="{E63E9FC7-FECF-4C97-B0FE-E52461CD669F}">
      <dgm:prSet custT="1"/>
      <dgm:spPr/>
      <dgm:t>
        <a:bodyPr anchor="ctr"/>
        <a:lstStyle/>
        <a:p>
          <a:r>
            <a:rPr lang="ru-RU" sz="2700" dirty="0">
              <a:latin typeface="+mn-lt"/>
            </a:rPr>
            <a:t>Культурная жизнь</a:t>
          </a:r>
        </a:p>
      </dgm:t>
    </dgm:pt>
    <dgm:pt modelId="{A77D9D8B-9C7B-4828-8BBC-0C6EED878751}" type="parTrans" cxnId="{F41AA3D8-1518-4ADA-8118-2BFA2FCC3516}">
      <dgm:prSet/>
      <dgm:spPr/>
      <dgm:t>
        <a:bodyPr/>
        <a:lstStyle/>
        <a:p>
          <a:endParaRPr lang="ru-RU" sz="2200">
            <a:latin typeface="+mn-lt"/>
          </a:endParaRPr>
        </a:p>
      </dgm:t>
    </dgm:pt>
    <dgm:pt modelId="{2D9EA770-D1CD-4F23-A91A-862C5BFD09D0}" type="sibTrans" cxnId="{F41AA3D8-1518-4ADA-8118-2BFA2FCC3516}">
      <dgm:prSet/>
      <dgm:spPr/>
      <dgm:t>
        <a:bodyPr/>
        <a:lstStyle/>
        <a:p>
          <a:endParaRPr lang="ru-RU" sz="2200">
            <a:latin typeface="+mn-lt"/>
          </a:endParaRPr>
        </a:p>
      </dgm:t>
    </dgm:pt>
    <dgm:pt modelId="{9983193A-F698-4E3C-BF4C-A4102040E4F7}">
      <dgm:prSet custT="1"/>
      <dgm:spPr/>
      <dgm:t>
        <a:bodyPr anchor="ctr"/>
        <a:lstStyle/>
        <a:p>
          <a:r>
            <a:rPr lang="ru-RU" sz="2700" dirty="0">
              <a:latin typeface="+mn-lt"/>
            </a:rPr>
            <a:t>Современные форматы культуры</a:t>
          </a:r>
        </a:p>
      </dgm:t>
    </dgm:pt>
    <dgm:pt modelId="{C29B56CA-0CFD-447A-9FBC-702A21E42AE7}" type="parTrans" cxnId="{B9090034-DE67-4B4A-A56F-ACB74D384A97}">
      <dgm:prSet/>
      <dgm:spPr/>
      <dgm:t>
        <a:bodyPr/>
        <a:lstStyle/>
        <a:p>
          <a:endParaRPr lang="ru-RU" sz="2200">
            <a:latin typeface="+mn-lt"/>
          </a:endParaRPr>
        </a:p>
      </dgm:t>
    </dgm:pt>
    <dgm:pt modelId="{7404258B-F074-428C-A3B9-A8243078E4E1}" type="sibTrans" cxnId="{B9090034-DE67-4B4A-A56F-ACB74D384A97}">
      <dgm:prSet/>
      <dgm:spPr/>
      <dgm:t>
        <a:bodyPr/>
        <a:lstStyle/>
        <a:p>
          <a:endParaRPr lang="ru-RU" sz="2200">
            <a:latin typeface="+mn-lt"/>
          </a:endParaRPr>
        </a:p>
      </dgm:t>
    </dgm:pt>
    <dgm:pt modelId="{C74A20A6-8EA0-416D-B260-40BD4FF3D733}">
      <dgm:prSet custT="1"/>
      <dgm:spPr/>
      <dgm:t>
        <a:bodyPr anchor="ctr"/>
        <a:lstStyle/>
        <a:p>
          <a:r>
            <a:rPr lang="ru-RU" sz="2700" dirty="0">
              <a:latin typeface="+mn-lt"/>
            </a:rPr>
            <a:t>Городские культурные доминанты</a:t>
          </a:r>
        </a:p>
      </dgm:t>
    </dgm:pt>
    <dgm:pt modelId="{4BD2C43C-0B3F-4DC5-B171-6D2E4D39E6C2}" type="parTrans" cxnId="{F6C05C35-8FF9-43C7-A5A6-194102412484}">
      <dgm:prSet/>
      <dgm:spPr/>
      <dgm:t>
        <a:bodyPr/>
        <a:lstStyle/>
        <a:p>
          <a:endParaRPr lang="ru-RU" sz="2200">
            <a:latin typeface="+mn-lt"/>
          </a:endParaRPr>
        </a:p>
      </dgm:t>
    </dgm:pt>
    <dgm:pt modelId="{4D5D2A53-5D36-427C-889E-0289C086759A}" type="sibTrans" cxnId="{F6C05C35-8FF9-43C7-A5A6-194102412484}">
      <dgm:prSet/>
      <dgm:spPr/>
      <dgm:t>
        <a:bodyPr/>
        <a:lstStyle/>
        <a:p>
          <a:endParaRPr lang="ru-RU" sz="2200">
            <a:latin typeface="+mn-lt"/>
          </a:endParaRPr>
        </a:p>
      </dgm:t>
    </dgm:pt>
    <dgm:pt modelId="{93A7118F-2D3A-491B-9F17-A0034E4E6731}">
      <dgm:prSet custT="1"/>
      <dgm:spPr/>
      <dgm:t>
        <a:bodyPr anchor="ctr"/>
        <a:lstStyle/>
        <a:p>
          <a:r>
            <a:rPr lang="ru-RU" sz="2700" dirty="0">
              <a:latin typeface="+mn-lt"/>
            </a:rPr>
            <a:t>Творческие индустрии</a:t>
          </a:r>
        </a:p>
      </dgm:t>
    </dgm:pt>
    <dgm:pt modelId="{655BCD40-806E-4D18-AA72-F4244AC3E115}" type="parTrans" cxnId="{0A431732-445B-4809-9019-702D8D9A7480}">
      <dgm:prSet/>
      <dgm:spPr/>
      <dgm:t>
        <a:bodyPr/>
        <a:lstStyle/>
        <a:p>
          <a:endParaRPr lang="ru-RU" sz="2200">
            <a:latin typeface="+mn-lt"/>
          </a:endParaRPr>
        </a:p>
      </dgm:t>
    </dgm:pt>
    <dgm:pt modelId="{6D9C754E-9917-408F-86AA-07339B9EC014}" type="sibTrans" cxnId="{0A431732-445B-4809-9019-702D8D9A7480}">
      <dgm:prSet/>
      <dgm:spPr/>
      <dgm:t>
        <a:bodyPr/>
        <a:lstStyle/>
        <a:p>
          <a:endParaRPr lang="ru-RU" sz="2200">
            <a:latin typeface="+mn-lt"/>
          </a:endParaRPr>
        </a:p>
      </dgm:t>
    </dgm:pt>
    <dgm:pt modelId="{C422F2BD-63B2-478A-86E6-EE70AB2AB30C}">
      <dgm:prSet custT="1"/>
      <dgm:spPr/>
      <dgm:t>
        <a:bodyPr anchor="ctr"/>
        <a:lstStyle/>
        <a:p>
          <a:r>
            <a:rPr lang="ru-RU" sz="2700" dirty="0">
              <a:latin typeface="+mn-lt"/>
            </a:rPr>
            <a:t>Самореализация молодежи</a:t>
          </a:r>
        </a:p>
      </dgm:t>
    </dgm:pt>
    <dgm:pt modelId="{2CCB9A43-4F06-4AEF-A4CA-599C2A35341E}" type="parTrans" cxnId="{36A3DD5D-89A4-43A1-8220-E2DC834D248F}">
      <dgm:prSet/>
      <dgm:spPr/>
      <dgm:t>
        <a:bodyPr/>
        <a:lstStyle/>
        <a:p>
          <a:endParaRPr lang="ru-RU" sz="2200">
            <a:latin typeface="+mn-lt"/>
          </a:endParaRPr>
        </a:p>
      </dgm:t>
    </dgm:pt>
    <dgm:pt modelId="{77F92AFF-7083-409C-94B3-E75CB3D47D9A}" type="sibTrans" cxnId="{36A3DD5D-89A4-43A1-8220-E2DC834D248F}">
      <dgm:prSet/>
      <dgm:spPr/>
      <dgm:t>
        <a:bodyPr/>
        <a:lstStyle/>
        <a:p>
          <a:endParaRPr lang="ru-RU" sz="2200">
            <a:latin typeface="+mn-lt"/>
          </a:endParaRPr>
        </a:p>
      </dgm:t>
    </dgm:pt>
    <dgm:pt modelId="{E419E157-C822-433E-8E33-36CC4D961A1A}">
      <dgm:prSet custT="1"/>
      <dgm:spPr/>
      <dgm:t>
        <a:bodyPr anchor="ctr"/>
        <a:lstStyle/>
        <a:p>
          <a:r>
            <a:rPr lang="ru-RU" sz="2700" dirty="0">
              <a:latin typeface="+mn-lt"/>
            </a:rPr>
            <a:t>Пространства для молодежи</a:t>
          </a:r>
        </a:p>
      </dgm:t>
    </dgm:pt>
    <dgm:pt modelId="{B78E5DF0-CD66-4ABD-B82F-326854C57392}" type="parTrans" cxnId="{FFB3EADB-697D-40AE-BF39-A0CE5E4868EF}">
      <dgm:prSet/>
      <dgm:spPr/>
      <dgm:t>
        <a:bodyPr/>
        <a:lstStyle/>
        <a:p>
          <a:endParaRPr lang="ru-RU" sz="2200">
            <a:latin typeface="+mn-lt"/>
          </a:endParaRPr>
        </a:p>
      </dgm:t>
    </dgm:pt>
    <dgm:pt modelId="{8D9C3A8C-DA24-44D7-9742-9E3CDBE62E4B}" type="sibTrans" cxnId="{FFB3EADB-697D-40AE-BF39-A0CE5E4868EF}">
      <dgm:prSet/>
      <dgm:spPr/>
      <dgm:t>
        <a:bodyPr/>
        <a:lstStyle/>
        <a:p>
          <a:endParaRPr lang="ru-RU" sz="2200">
            <a:latin typeface="+mn-lt"/>
          </a:endParaRPr>
        </a:p>
      </dgm:t>
    </dgm:pt>
    <dgm:pt modelId="{339F33DE-36CF-4754-9238-D5A9670FE756}" type="pres">
      <dgm:prSet presAssocID="{649A3298-8886-4BC1-9FB6-6D6F377F9CA2}" presName="vert0" presStyleCnt="0">
        <dgm:presLayoutVars>
          <dgm:dir/>
          <dgm:animOne val="branch"/>
          <dgm:animLvl val="lvl"/>
        </dgm:presLayoutVars>
      </dgm:prSet>
      <dgm:spPr/>
    </dgm:pt>
    <dgm:pt modelId="{774D9C4A-1875-4C96-A0B5-F45978D024A1}" type="pres">
      <dgm:prSet presAssocID="{B7384B39-A367-4E46-BD2C-4C67189BDD40}" presName="thickLine" presStyleLbl="alignNode1" presStyleIdx="0" presStyleCnt="9"/>
      <dgm:spPr/>
    </dgm:pt>
    <dgm:pt modelId="{71B01877-43F5-46E9-9AC4-76E25A97988E}" type="pres">
      <dgm:prSet presAssocID="{B7384B39-A367-4E46-BD2C-4C67189BDD40}" presName="horz1" presStyleCnt="0"/>
      <dgm:spPr/>
    </dgm:pt>
    <dgm:pt modelId="{A104CA87-754A-46BC-B203-9AE4B7547B11}" type="pres">
      <dgm:prSet presAssocID="{B7384B39-A367-4E46-BD2C-4C67189BDD40}" presName="tx1" presStyleLbl="revTx" presStyleIdx="0" presStyleCnt="9"/>
      <dgm:spPr/>
    </dgm:pt>
    <dgm:pt modelId="{F64B1C06-9809-457D-9D56-C6673CC315FF}" type="pres">
      <dgm:prSet presAssocID="{B7384B39-A367-4E46-BD2C-4C67189BDD40}" presName="vert1" presStyleCnt="0"/>
      <dgm:spPr/>
    </dgm:pt>
    <dgm:pt modelId="{30332247-168C-4192-A658-ECA746ABD87B}" type="pres">
      <dgm:prSet presAssocID="{9EA4886A-AAEC-4B37-B2E7-197D468C7F6A}" presName="thickLine" presStyleLbl="alignNode1" presStyleIdx="1" presStyleCnt="9"/>
      <dgm:spPr/>
    </dgm:pt>
    <dgm:pt modelId="{07470A8B-ED9A-4A64-B540-1A19F021A04B}" type="pres">
      <dgm:prSet presAssocID="{9EA4886A-AAEC-4B37-B2E7-197D468C7F6A}" presName="horz1" presStyleCnt="0"/>
      <dgm:spPr/>
    </dgm:pt>
    <dgm:pt modelId="{4EC0F16A-34AE-4040-BBE5-30845391E6DE}" type="pres">
      <dgm:prSet presAssocID="{9EA4886A-AAEC-4B37-B2E7-197D468C7F6A}" presName="tx1" presStyleLbl="revTx" presStyleIdx="1" presStyleCnt="9"/>
      <dgm:spPr/>
    </dgm:pt>
    <dgm:pt modelId="{F13DA704-5A80-4F43-A5FC-5BF01890473F}" type="pres">
      <dgm:prSet presAssocID="{9EA4886A-AAEC-4B37-B2E7-197D468C7F6A}" presName="vert1" presStyleCnt="0"/>
      <dgm:spPr/>
    </dgm:pt>
    <dgm:pt modelId="{D017C1D7-D111-4F55-A5D4-A8F91295B41F}" type="pres">
      <dgm:prSet presAssocID="{FEBFC056-810F-460F-8F24-B88CEBA7EF7B}" presName="thickLine" presStyleLbl="alignNode1" presStyleIdx="2" presStyleCnt="9"/>
      <dgm:spPr/>
    </dgm:pt>
    <dgm:pt modelId="{6FDC8B21-BACD-49F4-9FE5-C1886E58FA8A}" type="pres">
      <dgm:prSet presAssocID="{FEBFC056-810F-460F-8F24-B88CEBA7EF7B}" presName="horz1" presStyleCnt="0"/>
      <dgm:spPr/>
    </dgm:pt>
    <dgm:pt modelId="{863311D1-01D1-4117-98F5-137E1A02E434}" type="pres">
      <dgm:prSet presAssocID="{FEBFC056-810F-460F-8F24-B88CEBA7EF7B}" presName="tx1" presStyleLbl="revTx" presStyleIdx="2" presStyleCnt="9"/>
      <dgm:spPr/>
    </dgm:pt>
    <dgm:pt modelId="{4C95C5F7-BA28-4B50-BC66-C5A570BF6C26}" type="pres">
      <dgm:prSet presAssocID="{FEBFC056-810F-460F-8F24-B88CEBA7EF7B}" presName="vert1" presStyleCnt="0"/>
      <dgm:spPr/>
    </dgm:pt>
    <dgm:pt modelId="{97BB2763-DC26-4DAB-8B75-0CDEBF13366C}" type="pres">
      <dgm:prSet presAssocID="{E63E9FC7-FECF-4C97-B0FE-E52461CD669F}" presName="thickLine" presStyleLbl="alignNode1" presStyleIdx="3" presStyleCnt="9"/>
      <dgm:spPr/>
    </dgm:pt>
    <dgm:pt modelId="{D3BDD616-5EF2-45F6-82C9-C88BFAEDE423}" type="pres">
      <dgm:prSet presAssocID="{E63E9FC7-FECF-4C97-B0FE-E52461CD669F}" presName="horz1" presStyleCnt="0"/>
      <dgm:spPr/>
    </dgm:pt>
    <dgm:pt modelId="{CA75D1D5-4771-464D-AF1A-3A5C81F6E9A9}" type="pres">
      <dgm:prSet presAssocID="{E63E9FC7-FECF-4C97-B0FE-E52461CD669F}" presName="tx1" presStyleLbl="revTx" presStyleIdx="3" presStyleCnt="9"/>
      <dgm:spPr/>
    </dgm:pt>
    <dgm:pt modelId="{657537F7-65BE-4D35-8DC8-232696835C88}" type="pres">
      <dgm:prSet presAssocID="{E63E9FC7-FECF-4C97-B0FE-E52461CD669F}" presName="vert1" presStyleCnt="0"/>
      <dgm:spPr/>
    </dgm:pt>
    <dgm:pt modelId="{BA1DF44A-EB29-4AD1-9151-DD757D084BD9}" type="pres">
      <dgm:prSet presAssocID="{9983193A-F698-4E3C-BF4C-A4102040E4F7}" presName="thickLine" presStyleLbl="alignNode1" presStyleIdx="4" presStyleCnt="9"/>
      <dgm:spPr/>
    </dgm:pt>
    <dgm:pt modelId="{CFC8790F-63CD-449D-AC84-0C271F124DF9}" type="pres">
      <dgm:prSet presAssocID="{9983193A-F698-4E3C-BF4C-A4102040E4F7}" presName="horz1" presStyleCnt="0"/>
      <dgm:spPr/>
    </dgm:pt>
    <dgm:pt modelId="{BA5647B0-DACE-4915-A6E0-A9C39961F274}" type="pres">
      <dgm:prSet presAssocID="{9983193A-F698-4E3C-BF4C-A4102040E4F7}" presName="tx1" presStyleLbl="revTx" presStyleIdx="4" presStyleCnt="9"/>
      <dgm:spPr/>
    </dgm:pt>
    <dgm:pt modelId="{89A54F8B-14DC-43A5-BF19-CC49757AA752}" type="pres">
      <dgm:prSet presAssocID="{9983193A-F698-4E3C-BF4C-A4102040E4F7}" presName="vert1" presStyleCnt="0"/>
      <dgm:spPr/>
    </dgm:pt>
    <dgm:pt modelId="{215B9961-CC41-4562-A11B-A7303F384414}" type="pres">
      <dgm:prSet presAssocID="{C74A20A6-8EA0-416D-B260-40BD4FF3D733}" presName="thickLine" presStyleLbl="alignNode1" presStyleIdx="5" presStyleCnt="9"/>
      <dgm:spPr/>
    </dgm:pt>
    <dgm:pt modelId="{1E1457E9-403A-4F0F-AC95-36A60F6B6C8B}" type="pres">
      <dgm:prSet presAssocID="{C74A20A6-8EA0-416D-B260-40BD4FF3D733}" presName="horz1" presStyleCnt="0"/>
      <dgm:spPr/>
    </dgm:pt>
    <dgm:pt modelId="{55800E9F-0411-42CC-B298-9F41D7403066}" type="pres">
      <dgm:prSet presAssocID="{C74A20A6-8EA0-416D-B260-40BD4FF3D733}" presName="tx1" presStyleLbl="revTx" presStyleIdx="5" presStyleCnt="9"/>
      <dgm:spPr/>
    </dgm:pt>
    <dgm:pt modelId="{328F0D05-E808-4368-B641-8E74B8E6CCFE}" type="pres">
      <dgm:prSet presAssocID="{C74A20A6-8EA0-416D-B260-40BD4FF3D733}" presName="vert1" presStyleCnt="0"/>
      <dgm:spPr/>
    </dgm:pt>
    <dgm:pt modelId="{6AAE3DA4-12FB-44C5-9706-F20BB764508D}" type="pres">
      <dgm:prSet presAssocID="{93A7118F-2D3A-491B-9F17-A0034E4E6731}" presName="thickLine" presStyleLbl="alignNode1" presStyleIdx="6" presStyleCnt="9"/>
      <dgm:spPr/>
    </dgm:pt>
    <dgm:pt modelId="{2A64D13D-9EDE-4B67-B9BE-BB3027268BF7}" type="pres">
      <dgm:prSet presAssocID="{93A7118F-2D3A-491B-9F17-A0034E4E6731}" presName="horz1" presStyleCnt="0"/>
      <dgm:spPr/>
    </dgm:pt>
    <dgm:pt modelId="{69E690A8-E99E-4617-BD3E-4E8E8C81B965}" type="pres">
      <dgm:prSet presAssocID="{93A7118F-2D3A-491B-9F17-A0034E4E6731}" presName="tx1" presStyleLbl="revTx" presStyleIdx="6" presStyleCnt="9"/>
      <dgm:spPr/>
    </dgm:pt>
    <dgm:pt modelId="{C33FA3C4-6511-4C54-BD5F-1ED01ACD1F14}" type="pres">
      <dgm:prSet presAssocID="{93A7118F-2D3A-491B-9F17-A0034E4E6731}" presName="vert1" presStyleCnt="0"/>
      <dgm:spPr/>
    </dgm:pt>
    <dgm:pt modelId="{01975077-76A0-4E42-BFF9-6AAF8E00A7BF}" type="pres">
      <dgm:prSet presAssocID="{C422F2BD-63B2-478A-86E6-EE70AB2AB30C}" presName="thickLine" presStyleLbl="alignNode1" presStyleIdx="7" presStyleCnt="9"/>
      <dgm:spPr/>
    </dgm:pt>
    <dgm:pt modelId="{74681A7C-D6B5-44FC-A99D-8A85CB69C132}" type="pres">
      <dgm:prSet presAssocID="{C422F2BD-63B2-478A-86E6-EE70AB2AB30C}" presName="horz1" presStyleCnt="0"/>
      <dgm:spPr/>
    </dgm:pt>
    <dgm:pt modelId="{9FD8DB9D-0F86-46C2-8CDD-3C659E00C51E}" type="pres">
      <dgm:prSet presAssocID="{C422F2BD-63B2-478A-86E6-EE70AB2AB30C}" presName="tx1" presStyleLbl="revTx" presStyleIdx="7" presStyleCnt="9"/>
      <dgm:spPr/>
    </dgm:pt>
    <dgm:pt modelId="{18AA933D-425F-40C4-8787-4411B46D7DD8}" type="pres">
      <dgm:prSet presAssocID="{C422F2BD-63B2-478A-86E6-EE70AB2AB30C}" presName="vert1" presStyleCnt="0"/>
      <dgm:spPr/>
    </dgm:pt>
    <dgm:pt modelId="{165ED2DB-97AF-47EE-9C07-9D9EAEE3EC2B}" type="pres">
      <dgm:prSet presAssocID="{E419E157-C822-433E-8E33-36CC4D961A1A}" presName="thickLine" presStyleLbl="alignNode1" presStyleIdx="8" presStyleCnt="9"/>
      <dgm:spPr/>
    </dgm:pt>
    <dgm:pt modelId="{2800CAFC-EF2F-4777-8E62-A0165E3477AE}" type="pres">
      <dgm:prSet presAssocID="{E419E157-C822-433E-8E33-36CC4D961A1A}" presName="horz1" presStyleCnt="0"/>
      <dgm:spPr/>
    </dgm:pt>
    <dgm:pt modelId="{6A8A2F3B-9CCF-482D-A7BE-8665EFDC4033}" type="pres">
      <dgm:prSet presAssocID="{E419E157-C822-433E-8E33-36CC4D961A1A}" presName="tx1" presStyleLbl="revTx" presStyleIdx="8" presStyleCnt="9"/>
      <dgm:spPr/>
    </dgm:pt>
    <dgm:pt modelId="{95E44525-B4A3-404F-A388-27CB7F69DF63}" type="pres">
      <dgm:prSet presAssocID="{E419E157-C822-433E-8E33-36CC4D961A1A}" presName="vert1" presStyleCnt="0"/>
      <dgm:spPr/>
    </dgm:pt>
  </dgm:ptLst>
  <dgm:cxnLst>
    <dgm:cxn modelId="{04DF490C-96DE-4E4E-8845-C1D6E9039FD9}" type="presOf" srcId="{B7384B39-A367-4E46-BD2C-4C67189BDD40}" destId="{A104CA87-754A-46BC-B203-9AE4B7547B11}" srcOrd="0" destOrd="0" presId="urn:microsoft.com/office/officeart/2008/layout/LinedList"/>
    <dgm:cxn modelId="{0A431732-445B-4809-9019-702D8D9A7480}" srcId="{649A3298-8886-4BC1-9FB6-6D6F377F9CA2}" destId="{93A7118F-2D3A-491B-9F17-A0034E4E6731}" srcOrd="6" destOrd="0" parTransId="{655BCD40-806E-4D18-AA72-F4244AC3E115}" sibTransId="{6D9C754E-9917-408F-86AA-07339B9EC014}"/>
    <dgm:cxn modelId="{B9090034-DE67-4B4A-A56F-ACB74D384A97}" srcId="{649A3298-8886-4BC1-9FB6-6D6F377F9CA2}" destId="{9983193A-F698-4E3C-BF4C-A4102040E4F7}" srcOrd="4" destOrd="0" parTransId="{C29B56CA-0CFD-447A-9FBC-702A21E42AE7}" sibTransId="{7404258B-F074-428C-A3B9-A8243078E4E1}"/>
    <dgm:cxn modelId="{EB554C34-7489-4941-88F7-F3DE493D45D5}" type="presOf" srcId="{E63E9FC7-FECF-4C97-B0FE-E52461CD669F}" destId="{CA75D1D5-4771-464D-AF1A-3A5C81F6E9A9}" srcOrd="0" destOrd="0" presId="urn:microsoft.com/office/officeart/2008/layout/LinedList"/>
    <dgm:cxn modelId="{F6C05C35-8FF9-43C7-A5A6-194102412484}" srcId="{649A3298-8886-4BC1-9FB6-6D6F377F9CA2}" destId="{C74A20A6-8EA0-416D-B260-40BD4FF3D733}" srcOrd="5" destOrd="0" parTransId="{4BD2C43C-0B3F-4DC5-B171-6D2E4D39E6C2}" sibTransId="{4D5D2A53-5D36-427C-889E-0289C086759A}"/>
    <dgm:cxn modelId="{36A3DD5D-89A4-43A1-8220-E2DC834D248F}" srcId="{649A3298-8886-4BC1-9FB6-6D6F377F9CA2}" destId="{C422F2BD-63B2-478A-86E6-EE70AB2AB30C}" srcOrd="7" destOrd="0" parTransId="{2CCB9A43-4F06-4AEF-A4CA-599C2A35341E}" sibTransId="{77F92AFF-7083-409C-94B3-E75CB3D47D9A}"/>
    <dgm:cxn modelId="{9B853070-615B-4ECE-899D-E701C790BEA1}" type="presOf" srcId="{9EA4886A-AAEC-4B37-B2E7-197D468C7F6A}" destId="{4EC0F16A-34AE-4040-BBE5-30845391E6DE}" srcOrd="0" destOrd="0" presId="urn:microsoft.com/office/officeart/2008/layout/LinedList"/>
    <dgm:cxn modelId="{2291A47C-3CD7-4002-A58A-7F40A9357213}" type="presOf" srcId="{C422F2BD-63B2-478A-86E6-EE70AB2AB30C}" destId="{9FD8DB9D-0F86-46C2-8CDD-3C659E00C51E}" srcOrd="0" destOrd="0" presId="urn:microsoft.com/office/officeart/2008/layout/LinedList"/>
    <dgm:cxn modelId="{FE248783-B4B5-4ACF-B9AB-CCD3E377B682}" srcId="{649A3298-8886-4BC1-9FB6-6D6F377F9CA2}" destId="{9EA4886A-AAEC-4B37-B2E7-197D468C7F6A}" srcOrd="1" destOrd="0" parTransId="{945C9E4A-BBC6-405E-B98C-369195A92822}" sibTransId="{0D45B5C2-6982-44F7-BF4C-1FACB30958F2}"/>
    <dgm:cxn modelId="{F8C8ED83-0C0C-4646-94F7-F4AF2BAEF1A8}" type="presOf" srcId="{649A3298-8886-4BC1-9FB6-6D6F377F9CA2}" destId="{339F33DE-36CF-4754-9238-D5A9670FE756}" srcOrd="0" destOrd="0" presId="urn:microsoft.com/office/officeart/2008/layout/LinedList"/>
    <dgm:cxn modelId="{D5532C85-6350-4D30-8CE3-9A03A54A9CA4}" type="presOf" srcId="{E419E157-C822-433E-8E33-36CC4D961A1A}" destId="{6A8A2F3B-9CCF-482D-A7BE-8665EFDC4033}" srcOrd="0" destOrd="0" presId="urn:microsoft.com/office/officeart/2008/layout/LinedList"/>
    <dgm:cxn modelId="{EB7CE397-FA23-4CCB-9292-94EF0EE457C8}" type="presOf" srcId="{FEBFC056-810F-460F-8F24-B88CEBA7EF7B}" destId="{863311D1-01D1-4117-98F5-137E1A02E434}" srcOrd="0" destOrd="0" presId="urn:microsoft.com/office/officeart/2008/layout/LinedList"/>
    <dgm:cxn modelId="{8F75F1BD-D84D-41C1-BB90-87C0277383C6}" type="presOf" srcId="{C74A20A6-8EA0-416D-B260-40BD4FF3D733}" destId="{55800E9F-0411-42CC-B298-9F41D7403066}" srcOrd="0" destOrd="0" presId="urn:microsoft.com/office/officeart/2008/layout/LinedList"/>
    <dgm:cxn modelId="{1F2CB4CD-6438-483F-907E-3E52F3A27815}" srcId="{649A3298-8886-4BC1-9FB6-6D6F377F9CA2}" destId="{FEBFC056-810F-460F-8F24-B88CEBA7EF7B}" srcOrd="2" destOrd="0" parTransId="{9D003E36-3520-4683-B02D-EF8C1B3033CA}" sibTransId="{8B26608D-DF50-41D5-A079-229FE051A634}"/>
    <dgm:cxn modelId="{F41AA3D8-1518-4ADA-8118-2BFA2FCC3516}" srcId="{649A3298-8886-4BC1-9FB6-6D6F377F9CA2}" destId="{E63E9FC7-FECF-4C97-B0FE-E52461CD669F}" srcOrd="3" destOrd="0" parTransId="{A77D9D8B-9C7B-4828-8BBC-0C6EED878751}" sibTransId="{2D9EA770-D1CD-4F23-A91A-862C5BFD09D0}"/>
    <dgm:cxn modelId="{FFB3EADB-697D-40AE-BF39-A0CE5E4868EF}" srcId="{649A3298-8886-4BC1-9FB6-6D6F377F9CA2}" destId="{E419E157-C822-433E-8E33-36CC4D961A1A}" srcOrd="8" destOrd="0" parTransId="{B78E5DF0-CD66-4ABD-B82F-326854C57392}" sibTransId="{8D9C3A8C-DA24-44D7-9742-9E3CDBE62E4B}"/>
    <dgm:cxn modelId="{60F06BE4-7A7C-4DD4-A989-E0182EAE133C}" type="presOf" srcId="{93A7118F-2D3A-491B-9F17-A0034E4E6731}" destId="{69E690A8-E99E-4617-BD3E-4E8E8C81B965}" srcOrd="0" destOrd="0" presId="urn:microsoft.com/office/officeart/2008/layout/LinedList"/>
    <dgm:cxn modelId="{0E8CF5E5-9AF0-44F1-8636-68FB555D9356}" type="presOf" srcId="{9983193A-F698-4E3C-BF4C-A4102040E4F7}" destId="{BA5647B0-DACE-4915-A6E0-A9C39961F274}" srcOrd="0" destOrd="0" presId="urn:microsoft.com/office/officeart/2008/layout/LinedList"/>
    <dgm:cxn modelId="{46B394FC-796D-444F-B83D-E5D0C83DB2EF}" srcId="{649A3298-8886-4BC1-9FB6-6D6F377F9CA2}" destId="{B7384B39-A367-4E46-BD2C-4C67189BDD40}" srcOrd="0" destOrd="0" parTransId="{D72E494C-E941-4475-8734-4E45302BAE7A}" sibTransId="{480947D4-00C4-42ED-AE87-D6738A04C409}"/>
    <dgm:cxn modelId="{54544BFB-C2B7-4F71-B46B-B53FA27F0237}" type="presParOf" srcId="{339F33DE-36CF-4754-9238-D5A9670FE756}" destId="{774D9C4A-1875-4C96-A0B5-F45978D024A1}" srcOrd="0" destOrd="0" presId="urn:microsoft.com/office/officeart/2008/layout/LinedList"/>
    <dgm:cxn modelId="{A4620DC0-DEF2-4E52-9780-7928525B32DC}" type="presParOf" srcId="{339F33DE-36CF-4754-9238-D5A9670FE756}" destId="{71B01877-43F5-46E9-9AC4-76E25A97988E}" srcOrd="1" destOrd="0" presId="urn:microsoft.com/office/officeart/2008/layout/LinedList"/>
    <dgm:cxn modelId="{BB685807-9DE8-483E-96DF-AEC2C1877CC6}" type="presParOf" srcId="{71B01877-43F5-46E9-9AC4-76E25A97988E}" destId="{A104CA87-754A-46BC-B203-9AE4B7547B11}" srcOrd="0" destOrd="0" presId="urn:microsoft.com/office/officeart/2008/layout/LinedList"/>
    <dgm:cxn modelId="{B0D54B6C-8EFA-4D77-BD74-4971F67C9682}" type="presParOf" srcId="{71B01877-43F5-46E9-9AC4-76E25A97988E}" destId="{F64B1C06-9809-457D-9D56-C6673CC315FF}" srcOrd="1" destOrd="0" presId="urn:microsoft.com/office/officeart/2008/layout/LinedList"/>
    <dgm:cxn modelId="{AFD342BF-4642-4DD9-AA78-2108758B458D}" type="presParOf" srcId="{339F33DE-36CF-4754-9238-D5A9670FE756}" destId="{30332247-168C-4192-A658-ECA746ABD87B}" srcOrd="2" destOrd="0" presId="urn:microsoft.com/office/officeart/2008/layout/LinedList"/>
    <dgm:cxn modelId="{124A4D2D-3C7F-4F23-BF00-F3AE2FC0DC03}" type="presParOf" srcId="{339F33DE-36CF-4754-9238-D5A9670FE756}" destId="{07470A8B-ED9A-4A64-B540-1A19F021A04B}" srcOrd="3" destOrd="0" presId="urn:microsoft.com/office/officeart/2008/layout/LinedList"/>
    <dgm:cxn modelId="{2EB97E2F-F3C1-49EA-900C-A8B40A21455E}" type="presParOf" srcId="{07470A8B-ED9A-4A64-B540-1A19F021A04B}" destId="{4EC0F16A-34AE-4040-BBE5-30845391E6DE}" srcOrd="0" destOrd="0" presId="urn:microsoft.com/office/officeart/2008/layout/LinedList"/>
    <dgm:cxn modelId="{3EC87C9B-C2E2-470E-A45B-BF15EFC523C7}" type="presParOf" srcId="{07470A8B-ED9A-4A64-B540-1A19F021A04B}" destId="{F13DA704-5A80-4F43-A5FC-5BF01890473F}" srcOrd="1" destOrd="0" presId="urn:microsoft.com/office/officeart/2008/layout/LinedList"/>
    <dgm:cxn modelId="{E004F4C1-0D03-4EFA-AE8A-7329C9911324}" type="presParOf" srcId="{339F33DE-36CF-4754-9238-D5A9670FE756}" destId="{D017C1D7-D111-4F55-A5D4-A8F91295B41F}" srcOrd="4" destOrd="0" presId="urn:microsoft.com/office/officeart/2008/layout/LinedList"/>
    <dgm:cxn modelId="{B146A0F5-9DC5-46EF-9F4A-23EAFF353896}" type="presParOf" srcId="{339F33DE-36CF-4754-9238-D5A9670FE756}" destId="{6FDC8B21-BACD-49F4-9FE5-C1886E58FA8A}" srcOrd="5" destOrd="0" presId="urn:microsoft.com/office/officeart/2008/layout/LinedList"/>
    <dgm:cxn modelId="{83B380F8-1C6E-4A81-8E51-95E51438AF4C}" type="presParOf" srcId="{6FDC8B21-BACD-49F4-9FE5-C1886E58FA8A}" destId="{863311D1-01D1-4117-98F5-137E1A02E434}" srcOrd="0" destOrd="0" presId="urn:microsoft.com/office/officeart/2008/layout/LinedList"/>
    <dgm:cxn modelId="{96089EA7-EC7F-4EB0-A100-EBA9EED81286}" type="presParOf" srcId="{6FDC8B21-BACD-49F4-9FE5-C1886E58FA8A}" destId="{4C95C5F7-BA28-4B50-BC66-C5A570BF6C26}" srcOrd="1" destOrd="0" presId="urn:microsoft.com/office/officeart/2008/layout/LinedList"/>
    <dgm:cxn modelId="{C1788578-4C32-4ED7-B0DC-C692D2BDA04D}" type="presParOf" srcId="{339F33DE-36CF-4754-9238-D5A9670FE756}" destId="{97BB2763-DC26-4DAB-8B75-0CDEBF13366C}" srcOrd="6" destOrd="0" presId="urn:microsoft.com/office/officeart/2008/layout/LinedList"/>
    <dgm:cxn modelId="{E8D6B518-B511-4895-B947-BF5A28ACCBBE}" type="presParOf" srcId="{339F33DE-36CF-4754-9238-D5A9670FE756}" destId="{D3BDD616-5EF2-45F6-82C9-C88BFAEDE423}" srcOrd="7" destOrd="0" presId="urn:microsoft.com/office/officeart/2008/layout/LinedList"/>
    <dgm:cxn modelId="{3CB78943-E328-4E89-9489-1CB81EDA3F76}" type="presParOf" srcId="{D3BDD616-5EF2-45F6-82C9-C88BFAEDE423}" destId="{CA75D1D5-4771-464D-AF1A-3A5C81F6E9A9}" srcOrd="0" destOrd="0" presId="urn:microsoft.com/office/officeart/2008/layout/LinedList"/>
    <dgm:cxn modelId="{93D93EA3-BB8B-4304-95F1-11B63ECB4482}" type="presParOf" srcId="{D3BDD616-5EF2-45F6-82C9-C88BFAEDE423}" destId="{657537F7-65BE-4D35-8DC8-232696835C88}" srcOrd="1" destOrd="0" presId="urn:microsoft.com/office/officeart/2008/layout/LinedList"/>
    <dgm:cxn modelId="{B5EBFD48-17F8-4BE4-A7F2-E77CBD014EF2}" type="presParOf" srcId="{339F33DE-36CF-4754-9238-D5A9670FE756}" destId="{BA1DF44A-EB29-4AD1-9151-DD757D084BD9}" srcOrd="8" destOrd="0" presId="urn:microsoft.com/office/officeart/2008/layout/LinedList"/>
    <dgm:cxn modelId="{F1E7EC73-99DE-48BB-9DA3-FE54399C045E}" type="presParOf" srcId="{339F33DE-36CF-4754-9238-D5A9670FE756}" destId="{CFC8790F-63CD-449D-AC84-0C271F124DF9}" srcOrd="9" destOrd="0" presId="urn:microsoft.com/office/officeart/2008/layout/LinedList"/>
    <dgm:cxn modelId="{5BA12F5C-3F1D-44A8-82B9-A7D053C6026C}" type="presParOf" srcId="{CFC8790F-63CD-449D-AC84-0C271F124DF9}" destId="{BA5647B0-DACE-4915-A6E0-A9C39961F274}" srcOrd="0" destOrd="0" presId="urn:microsoft.com/office/officeart/2008/layout/LinedList"/>
    <dgm:cxn modelId="{DA462F55-0BA0-4D0E-8367-138150733666}" type="presParOf" srcId="{CFC8790F-63CD-449D-AC84-0C271F124DF9}" destId="{89A54F8B-14DC-43A5-BF19-CC49757AA752}" srcOrd="1" destOrd="0" presId="urn:microsoft.com/office/officeart/2008/layout/LinedList"/>
    <dgm:cxn modelId="{EA557505-8605-4210-B6F8-FB9A238ECF6A}" type="presParOf" srcId="{339F33DE-36CF-4754-9238-D5A9670FE756}" destId="{215B9961-CC41-4562-A11B-A7303F384414}" srcOrd="10" destOrd="0" presId="urn:microsoft.com/office/officeart/2008/layout/LinedList"/>
    <dgm:cxn modelId="{71351ACD-C93C-40C0-AEE8-8A3419E1EC87}" type="presParOf" srcId="{339F33DE-36CF-4754-9238-D5A9670FE756}" destId="{1E1457E9-403A-4F0F-AC95-36A60F6B6C8B}" srcOrd="11" destOrd="0" presId="urn:microsoft.com/office/officeart/2008/layout/LinedList"/>
    <dgm:cxn modelId="{58E51A56-4FA9-4962-8505-278BACC2248C}" type="presParOf" srcId="{1E1457E9-403A-4F0F-AC95-36A60F6B6C8B}" destId="{55800E9F-0411-42CC-B298-9F41D7403066}" srcOrd="0" destOrd="0" presId="urn:microsoft.com/office/officeart/2008/layout/LinedList"/>
    <dgm:cxn modelId="{4E540667-0746-43FD-B33D-0136040CD2EB}" type="presParOf" srcId="{1E1457E9-403A-4F0F-AC95-36A60F6B6C8B}" destId="{328F0D05-E808-4368-B641-8E74B8E6CCFE}" srcOrd="1" destOrd="0" presId="urn:microsoft.com/office/officeart/2008/layout/LinedList"/>
    <dgm:cxn modelId="{D2A26F84-1257-4729-A2FE-EFCC17E121F9}" type="presParOf" srcId="{339F33DE-36CF-4754-9238-D5A9670FE756}" destId="{6AAE3DA4-12FB-44C5-9706-F20BB764508D}" srcOrd="12" destOrd="0" presId="urn:microsoft.com/office/officeart/2008/layout/LinedList"/>
    <dgm:cxn modelId="{CBCF92FC-0F49-4096-B5B4-57F3BDD12509}" type="presParOf" srcId="{339F33DE-36CF-4754-9238-D5A9670FE756}" destId="{2A64D13D-9EDE-4B67-B9BE-BB3027268BF7}" srcOrd="13" destOrd="0" presId="urn:microsoft.com/office/officeart/2008/layout/LinedList"/>
    <dgm:cxn modelId="{95726C61-4E15-469A-AB3F-29EE45ADD0CC}" type="presParOf" srcId="{2A64D13D-9EDE-4B67-B9BE-BB3027268BF7}" destId="{69E690A8-E99E-4617-BD3E-4E8E8C81B965}" srcOrd="0" destOrd="0" presId="urn:microsoft.com/office/officeart/2008/layout/LinedList"/>
    <dgm:cxn modelId="{F223CCB7-1DD5-4157-BFBC-5AB6EB78076B}" type="presParOf" srcId="{2A64D13D-9EDE-4B67-B9BE-BB3027268BF7}" destId="{C33FA3C4-6511-4C54-BD5F-1ED01ACD1F14}" srcOrd="1" destOrd="0" presId="urn:microsoft.com/office/officeart/2008/layout/LinedList"/>
    <dgm:cxn modelId="{0D63753D-5D99-4411-82E4-EAA0C557758D}" type="presParOf" srcId="{339F33DE-36CF-4754-9238-D5A9670FE756}" destId="{01975077-76A0-4E42-BFF9-6AAF8E00A7BF}" srcOrd="14" destOrd="0" presId="urn:microsoft.com/office/officeart/2008/layout/LinedList"/>
    <dgm:cxn modelId="{38C968EA-4451-47DE-A5AA-CB45157E183F}" type="presParOf" srcId="{339F33DE-36CF-4754-9238-D5A9670FE756}" destId="{74681A7C-D6B5-44FC-A99D-8A85CB69C132}" srcOrd="15" destOrd="0" presId="urn:microsoft.com/office/officeart/2008/layout/LinedList"/>
    <dgm:cxn modelId="{9B3E9124-7CCC-4E5E-A045-63299AC9E88C}" type="presParOf" srcId="{74681A7C-D6B5-44FC-A99D-8A85CB69C132}" destId="{9FD8DB9D-0F86-46C2-8CDD-3C659E00C51E}" srcOrd="0" destOrd="0" presId="urn:microsoft.com/office/officeart/2008/layout/LinedList"/>
    <dgm:cxn modelId="{17439004-496D-4316-BE75-CDEE0A8C96BD}" type="presParOf" srcId="{74681A7C-D6B5-44FC-A99D-8A85CB69C132}" destId="{18AA933D-425F-40C4-8787-4411B46D7DD8}" srcOrd="1" destOrd="0" presId="urn:microsoft.com/office/officeart/2008/layout/LinedList"/>
    <dgm:cxn modelId="{91F67687-7141-446F-91E4-5BBB910C1E10}" type="presParOf" srcId="{339F33DE-36CF-4754-9238-D5A9670FE756}" destId="{165ED2DB-97AF-47EE-9C07-9D9EAEE3EC2B}" srcOrd="16" destOrd="0" presId="urn:microsoft.com/office/officeart/2008/layout/LinedList"/>
    <dgm:cxn modelId="{30DACE99-6486-42F8-BD27-99A8046661A8}" type="presParOf" srcId="{339F33DE-36CF-4754-9238-D5A9670FE756}" destId="{2800CAFC-EF2F-4777-8E62-A0165E3477AE}" srcOrd="17" destOrd="0" presId="urn:microsoft.com/office/officeart/2008/layout/LinedList"/>
    <dgm:cxn modelId="{04BBFF24-411C-49B2-9098-1372743C0E85}" type="presParOf" srcId="{2800CAFC-EF2F-4777-8E62-A0165E3477AE}" destId="{6A8A2F3B-9CCF-482D-A7BE-8665EFDC4033}" srcOrd="0" destOrd="0" presId="urn:microsoft.com/office/officeart/2008/layout/LinedList"/>
    <dgm:cxn modelId="{4D6C079C-F06C-46D4-807A-D2A97105F84A}" type="presParOf" srcId="{2800CAFC-EF2F-4777-8E62-A0165E3477AE}" destId="{95E44525-B4A3-404F-A388-27CB7F69DF63}" srcOrd="1" destOrd="0" presId="urn:microsoft.com/office/officeart/2008/layout/LinedList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49A3298-8886-4BC1-9FB6-6D6F377F9CA2}" type="doc">
      <dgm:prSet loTypeId="urn:microsoft.com/office/officeart/2008/layout/LinedList" loCatId="list" qsTypeId="urn:microsoft.com/office/officeart/2005/8/quickstyle/simple4" qsCatId="simple" csTypeId="urn:microsoft.com/office/officeart/2005/8/colors/colorful3" csCatId="colorful" phldr="1"/>
      <dgm:spPr/>
    </dgm:pt>
    <dgm:pt modelId="{B7384B39-A367-4E46-BD2C-4C67189BDD40}">
      <dgm:prSet custT="1"/>
      <dgm:spPr/>
      <dgm:t>
        <a:bodyPr/>
        <a:lstStyle/>
        <a:p>
          <a:pPr algn="l"/>
          <a:r>
            <a:rPr lang="ru-RU" sz="2800" dirty="0"/>
            <a:t>Градостроительное развитие</a:t>
          </a:r>
        </a:p>
      </dgm:t>
    </dgm:pt>
    <dgm:pt modelId="{D72E494C-E941-4475-8734-4E45302BAE7A}" type="parTrans" cxnId="{46B394FC-796D-444F-B83D-E5D0C83DB2EF}">
      <dgm:prSet/>
      <dgm:spPr/>
      <dgm:t>
        <a:bodyPr/>
        <a:lstStyle/>
        <a:p>
          <a:pPr algn="l"/>
          <a:endParaRPr lang="ru-RU" sz="2800"/>
        </a:p>
      </dgm:t>
    </dgm:pt>
    <dgm:pt modelId="{480947D4-00C4-42ED-AE87-D6738A04C409}" type="sibTrans" cxnId="{46B394FC-796D-444F-B83D-E5D0C83DB2EF}">
      <dgm:prSet/>
      <dgm:spPr/>
      <dgm:t>
        <a:bodyPr/>
        <a:lstStyle/>
        <a:p>
          <a:pPr algn="l"/>
          <a:endParaRPr lang="ru-RU" sz="2800"/>
        </a:p>
      </dgm:t>
    </dgm:pt>
    <dgm:pt modelId="{3FBA22D6-F579-4BA9-ACF6-B32A135AA3C6}">
      <dgm:prSet custT="1"/>
      <dgm:spPr/>
      <dgm:t>
        <a:bodyPr/>
        <a:lstStyle/>
        <a:p>
          <a:r>
            <a:rPr lang="ru-RU" sz="2800" dirty="0"/>
            <a:t>Гуманизация городской среды	</a:t>
          </a:r>
        </a:p>
      </dgm:t>
    </dgm:pt>
    <dgm:pt modelId="{7A64D483-B54E-4999-9434-AC7ABA726686}" type="parTrans" cxnId="{ED927267-F68B-4667-9846-CBF00F2E37CE}">
      <dgm:prSet/>
      <dgm:spPr/>
      <dgm:t>
        <a:bodyPr/>
        <a:lstStyle/>
        <a:p>
          <a:endParaRPr lang="ru-RU" sz="2800"/>
        </a:p>
      </dgm:t>
    </dgm:pt>
    <dgm:pt modelId="{104C6168-14A9-4C9F-94FD-C48E2511ED41}" type="sibTrans" cxnId="{ED927267-F68B-4667-9846-CBF00F2E37CE}">
      <dgm:prSet/>
      <dgm:spPr/>
      <dgm:t>
        <a:bodyPr/>
        <a:lstStyle/>
        <a:p>
          <a:endParaRPr lang="ru-RU" sz="2800"/>
        </a:p>
      </dgm:t>
    </dgm:pt>
    <dgm:pt modelId="{30B6E9DB-0071-44ED-A3C0-9DB81E315A00}">
      <dgm:prSet custT="1"/>
      <dgm:spPr/>
      <dgm:t>
        <a:bodyPr/>
        <a:lstStyle/>
        <a:p>
          <a:r>
            <a:rPr lang="ru-RU" sz="2800" dirty="0"/>
            <a:t>Город для пешеходов</a:t>
          </a:r>
        </a:p>
      </dgm:t>
    </dgm:pt>
    <dgm:pt modelId="{0513F6AA-ABFE-4AD0-91ED-6FCB244B7C57}" type="parTrans" cxnId="{03AD980D-8FAB-4F78-AD1A-BD3C5519DCF7}">
      <dgm:prSet/>
      <dgm:spPr/>
      <dgm:t>
        <a:bodyPr/>
        <a:lstStyle/>
        <a:p>
          <a:endParaRPr lang="ru-RU" sz="2800"/>
        </a:p>
      </dgm:t>
    </dgm:pt>
    <dgm:pt modelId="{5E476DA0-BCF1-4BB2-87EE-98F5A182BD2A}" type="sibTrans" cxnId="{03AD980D-8FAB-4F78-AD1A-BD3C5519DCF7}">
      <dgm:prSet/>
      <dgm:spPr/>
      <dgm:t>
        <a:bodyPr/>
        <a:lstStyle/>
        <a:p>
          <a:endParaRPr lang="ru-RU" sz="2800"/>
        </a:p>
      </dgm:t>
    </dgm:pt>
    <dgm:pt modelId="{A6E458D6-7BAD-441B-A40B-C9F2E3CD9147}">
      <dgm:prSet custT="1"/>
      <dgm:spPr/>
      <dgm:t>
        <a:bodyPr/>
        <a:lstStyle/>
        <a:p>
          <a:r>
            <a:rPr lang="ru-RU" sz="2800" dirty="0"/>
            <a:t>Городские набережные и пляжи	</a:t>
          </a:r>
        </a:p>
      </dgm:t>
    </dgm:pt>
    <dgm:pt modelId="{ACCD8A02-1EF8-46AE-A915-04C4F7D08FD9}" type="parTrans" cxnId="{E3ABA37A-E843-4511-B5BC-3D4CBFA603CF}">
      <dgm:prSet/>
      <dgm:spPr/>
      <dgm:t>
        <a:bodyPr/>
        <a:lstStyle/>
        <a:p>
          <a:endParaRPr lang="ru-RU" sz="2800"/>
        </a:p>
      </dgm:t>
    </dgm:pt>
    <dgm:pt modelId="{8EF38CB9-1563-42FB-A68B-0518100490CA}" type="sibTrans" cxnId="{E3ABA37A-E843-4511-B5BC-3D4CBFA603CF}">
      <dgm:prSet/>
      <dgm:spPr/>
      <dgm:t>
        <a:bodyPr/>
        <a:lstStyle/>
        <a:p>
          <a:endParaRPr lang="ru-RU" sz="2800"/>
        </a:p>
      </dgm:t>
    </dgm:pt>
    <dgm:pt modelId="{F8A7C35A-4419-4E83-8216-800179096ACD}">
      <dgm:prSet custT="1"/>
      <dgm:spPr/>
      <dgm:t>
        <a:bodyPr/>
        <a:lstStyle/>
        <a:p>
          <a:r>
            <a:rPr lang="ru-RU" sz="2800" dirty="0"/>
            <a:t>Городские леса</a:t>
          </a:r>
        </a:p>
      </dgm:t>
    </dgm:pt>
    <dgm:pt modelId="{18FEDC63-1FC4-45F0-BAC0-65068A703266}" type="parTrans" cxnId="{3B9B0EB3-71DE-4C43-8B53-8E8BFCD43C8E}">
      <dgm:prSet/>
      <dgm:spPr/>
      <dgm:t>
        <a:bodyPr/>
        <a:lstStyle/>
        <a:p>
          <a:endParaRPr lang="ru-RU" sz="2800"/>
        </a:p>
      </dgm:t>
    </dgm:pt>
    <dgm:pt modelId="{CC9887CD-9F6A-480A-A340-D64DDB3289A3}" type="sibTrans" cxnId="{3B9B0EB3-71DE-4C43-8B53-8E8BFCD43C8E}">
      <dgm:prSet/>
      <dgm:spPr/>
      <dgm:t>
        <a:bodyPr/>
        <a:lstStyle/>
        <a:p>
          <a:endParaRPr lang="ru-RU" sz="2800"/>
        </a:p>
      </dgm:t>
    </dgm:pt>
    <dgm:pt modelId="{E1AC9F23-5C7C-4B35-A78E-E574BE7CB25D}">
      <dgm:prSet custT="1"/>
      <dgm:spPr/>
      <dgm:t>
        <a:bodyPr/>
        <a:lstStyle/>
        <a:p>
          <a:r>
            <a:rPr lang="ru-RU" sz="2800" dirty="0" err="1"/>
            <a:t>Ревитализация</a:t>
          </a:r>
          <a:r>
            <a:rPr lang="ru-RU" sz="2800" dirty="0"/>
            <a:t> </a:t>
          </a:r>
          <a:r>
            <a:rPr lang="ru-RU" sz="2800" dirty="0" err="1"/>
            <a:t>промышл</a:t>
          </a:r>
          <a:r>
            <a:rPr lang="ru-RU" sz="2800" dirty="0"/>
            <a:t>. территорий</a:t>
          </a:r>
        </a:p>
      </dgm:t>
    </dgm:pt>
    <dgm:pt modelId="{9B5DDB67-9F05-45C3-A6B6-4AC1E27A6817}" type="parTrans" cxnId="{E4EBE5FD-6447-4D18-9ACE-A9D25D7BD013}">
      <dgm:prSet/>
      <dgm:spPr/>
      <dgm:t>
        <a:bodyPr/>
        <a:lstStyle/>
        <a:p>
          <a:endParaRPr lang="ru-RU" sz="2800"/>
        </a:p>
      </dgm:t>
    </dgm:pt>
    <dgm:pt modelId="{A4416BD5-2168-4F69-B437-574E5BCB17EB}" type="sibTrans" cxnId="{E4EBE5FD-6447-4D18-9ACE-A9D25D7BD013}">
      <dgm:prSet/>
      <dgm:spPr/>
      <dgm:t>
        <a:bodyPr/>
        <a:lstStyle/>
        <a:p>
          <a:endParaRPr lang="ru-RU" sz="2800"/>
        </a:p>
      </dgm:t>
    </dgm:pt>
    <dgm:pt modelId="{43B23099-5FB2-4CBB-B946-AC0520BA84E7}">
      <dgm:prSet custT="1"/>
      <dgm:spPr/>
      <dgm:t>
        <a:bodyPr/>
        <a:lstStyle/>
        <a:p>
          <a:r>
            <a:rPr lang="ru-RU" sz="2800" dirty="0"/>
            <a:t>Визуальная привлекательность</a:t>
          </a:r>
        </a:p>
      </dgm:t>
    </dgm:pt>
    <dgm:pt modelId="{610D0BEA-E459-46E0-879D-9B43C754BEC4}" type="parTrans" cxnId="{033235DE-1AFF-4CBE-B40E-522CA7D34F22}">
      <dgm:prSet/>
      <dgm:spPr/>
      <dgm:t>
        <a:bodyPr/>
        <a:lstStyle/>
        <a:p>
          <a:endParaRPr lang="ru-RU" sz="2800"/>
        </a:p>
      </dgm:t>
    </dgm:pt>
    <dgm:pt modelId="{1F7B439D-23C9-474F-BB09-0574D4EA19FE}" type="sibTrans" cxnId="{033235DE-1AFF-4CBE-B40E-522CA7D34F22}">
      <dgm:prSet/>
      <dgm:spPr/>
      <dgm:t>
        <a:bodyPr/>
        <a:lstStyle/>
        <a:p>
          <a:endParaRPr lang="ru-RU" sz="2800"/>
        </a:p>
      </dgm:t>
    </dgm:pt>
    <dgm:pt modelId="{81A144BD-A687-4277-B093-CAD35A999CD6}">
      <dgm:prSet custT="1"/>
      <dgm:spPr/>
      <dgm:t>
        <a:bodyPr/>
        <a:lstStyle/>
        <a:p>
          <a:r>
            <a:rPr lang="ru-RU" sz="2800" dirty="0"/>
            <a:t>Водоснабжение и водоотведение	</a:t>
          </a:r>
        </a:p>
      </dgm:t>
    </dgm:pt>
    <dgm:pt modelId="{914826DB-692E-4AA4-AC0D-7A79E8A607DA}" type="parTrans" cxnId="{CF809423-CA08-4343-AC93-02D327CB8D31}">
      <dgm:prSet/>
      <dgm:spPr/>
      <dgm:t>
        <a:bodyPr/>
        <a:lstStyle/>
        <a:p>
          <a:endParaRPr lang="ru-RU" sz="2800"/>
        </a:p>
      </dgm:t>
    </dgm:pt>
    <dgm:pt modelId="{5324E92C-F884-487D-BB55-CD559298A923}" type="sibTrans" cxnId="{CF809423-CA08-4343-AC93-02D327CB8D31}">
      <dgm:prSet/>
      <dgm:spPr/>
      <dgm:t>
        <a:bodyPr/>
        <a:lstStyle/>
        <a:p>
          <a:endParaRPr lang="ru-RU" sz="2800"/>
        </a:p>
      </dgm:t>
    </dgm:pt>
    <dgm:pt modelId="{5E115B34-2053-441A-B80D-2F8AEC84BFFF}">
      <dgm:prSet custT="1"/>
      <dgm:spPr/>
      <dgm:t>
        <a:bodyPr/>
        <a:lstStyle/>
        <a:p>
          <a:r>
            <a:rPr lang="ru-RU" sz="2800" dirty="0"/>
            <a:t>Теплоснабжение и энергетика</a:t>
          </a:r>
        </a:p>
      </dgm:t>
    </dgm:pt>
    <dgm:pt modelId="{4E854CB1-3918-4B7A-B8AB-B372D2DA53F6}" type="parTrans" cxnId="{6B2C347F-4220-47CC-A130-1EBC9DB5E800}">
      <dgm:prSet/>
      <dgm:spPr/>
      <dgm:t>
        <a:bodyPr/>
        <a:lstStyle/>
        <a:p>
          <a:endParaRPr lang="ru-RU" sz="2800"/>
        </a:p>
      </dgm:t>
    </dgm:pt>
    <dgm:pt modelId="{303FB09F-DA7C-4FF3-9222-AE243EA391FB}" type="sibTrans" cxnId="{6B2C347F-4220-47CC-A130-1EBC9DB5E800}">
      <dgm:prSet/>
      <dgm:spPr/>
      <dgm:t>
        <a:bodyPr/>
        <a:lstStyle/>
        <a:p>
          <a:endParaRPr lang="ru-RU" sz="2800"/>
        </a:p>
      </dgm:t>
    </dgm:pt>
    <dgm:pt modelId="{76DCC434-E947-43B9-996A-2088D4E10F28}">
      <dgm:prSet custT="1"/>
      <dgm:spPr/>
      <dgm:t>
        <a:bodyPr/>
        <a:lstStyle/>
        <a:p>
          <a:r>
            <a:rPr lang="ru-RU" sz="2800" dirty="0"/>
            <a:t>Городской стратегический центр</a:t>
          </a:r>
        </a:p>
      </dgm:t>
    </dgm:pt>
    <dgm:pt modelId="{E75B51A1-3232-4202-B9CC-218A74FBAEDC}" type="parTrans" cxnId="{655950A2-455E-41C9-B9A6-738AB6CC4EC2}">
      <dgm:prSet/>
      <dgm:spPr/>
      <dgm:t>
        <a:bodyPr/>
        <a:lstStyle/>
        <a:p>
          <a:endParaRPr lang="ru-RU" sz="2800"/>
        </a:p>
      </dgm:t>
    </dgm:pt>
    <dgm:pt modelId="{2FF869EC-E439-4D9C-A236-C779946C0B54}" type="sibTrans" cxnId="{655950A2-455E-41C9-B9A6-738AB6CC4EC2}">
      <dgm:prSet/>
      <dgm:spPr/>
      <dgm:t>
        <a:bodyPr/>
        <a:lstStyle/>
        <a:p>
          <a:endParaRPr lang="ru-RU" sz="2800"/>
        </a:p>
      </dgm:t>
    </dgm:pt>
    <dgm:pt modelId="{340FF042-5AAD-42FC-9B29-6AE8F5B862A5}">
      <dgm:prSet custT="1"/>
      <dgm:spPr/>
      <dgm:t>
        <a:bodyPr/>
        <a:lstStyle/>
        <a:p>
          <a:r>
            <a:rPr lang="ru-RU" sz="2800" dirty="0"/>
            <a:t>Муниципальное управление</a:t>
          </a:r>
        </a:p>
      </dgm:t>
    </dgm:pt>
    <dgm:pt modelId="{8FEF946C-2048-4CF1-A4DA-8E68939A822D}" type="parTrans" cxnId="{95C4A773-3EEF-446B-AFDD-FAC4BBE2F3AA}">
      <dgm:prSet/>
      <dgm:spPr/>
      <dgm:t>
        <a:bodyPr/>
        <a:lstStyle/>
        <a:p>
          <a:endParaRPr lang="ru-RU" sz="2800"/>
        </a:p>
      </dgm:t>
    </dgm:pt>
    <dgm:pt modelId="{49D04548-D0C2-4C67-9713-B8110D3141D7}" type="sibTrans" cxnId="{95C4A773-3EEF-446B-AFDD-FAC4BBE2F3AA}">
      <dgm:prSet/>
      <dgm:spPr/>
      <dgm:t>
        <a:bodyPr/>
        <a:lstStyle/>
        <a:p>
          <a:endParaRPr lang="ru-RU" sz="2800"/>
        </a:p>
      </dgm:t>
    </dgm:pt>
    <dgm:pt modelId="{F56504BB-C2F2-47DC-8807-6C7166E58672}" type="pres">
      <dgm:prSet presAssocID="{649A3298-8886-4BC1-9FB6-6D6F377F9CA2}" presName="vert0" presStyleCnt="0">
        <dgm:presLayoutVars>
          <dgm:dir/>
          <dgm:animOne val="branch"/>
          <dgm:animLvl val="lvl"/>
        </dgm:presLayoutVars>
      </dgm:prSet>
      <dgm:spPr/>
    </dgm:pt>
    <dgm:pt modelId="{63BBAF30-F95A-4C88-9912-DDEB8350E815}" type="pres">
      <dgm:prSet presAssocID="{B7384B39-A367-4E46-BD2C-4C67189BDD40}" presName="thickLine" presStyleLbl="alignNode1" presStyleIdx="0" presStyleCnt="11"/>
      <dgm:spPr/>
    </dgm:pt>
    <dgm:pt modelId="{EF09A674-E7E4-49CC-92BF-CDB0DEE606B3}" type="pres">
      <dgm:prSet presAssocID="{B7384B39-A367-4E46-BD2C-4C67189BDD40}" presName="horz1" presStyleCnt="0"/>
      <dgm:spPr/>
    </dgm:pt>
    <dgm:pt modelId="{BD547191-82C4-40CA-B7BF-C59EA890F48E}" type="pres">
      <dgm:prSet presAssocID="{B7384B39-A367-4E46-BD2C-4C67189BDD40}" presName="tx1" presStyleLbl="revTx" presStyleIdx="0" presStyleCnt="11"/>
      <dgm:spPr/>
    </dgm:pt>
    <dgm:pt modelId="{F615E7A4-FC6E-49D5-8399-81EC76E0FB64}" type="pres">
      <dgm:prSet presAssocID="{B7384B39-A367-4E46-BD2C-4C67189BDD40}" presName="vert1" presStyleCnt="0"/>
      <dgm:spPr/>
    </dgm:pt>
    <dgm:pt modelId="{CB4DF3D3-7A8A-4B2E-9651-573BA80D07E2}" type="pres">
      <dgm:prSet presAssocID="{3FBA22D6-F579-4BA9-ACF6-B32A135AA3C6}" presName="thickLine" presStyleLbl="alignNode1" presStyleIdx="1" presStyleCnt="11"/>
      <dgm:spPr/>
    </dgm:pt>
    <dgm:pt modelId="{DE86705C-D45B-41A6-9795-4807ED66637C}" type="pres">
      <dgm:prSet presAssocID="{3FBA22D6-F579-4BA9-ACF6-B32A135AA3C6}" presName="horz1" presStyleCnt="0"/>
      <dgm:spPr/>
    </dgm:pt>
    <dgm:pt modelId="{D98E0CBB-FAA6-4CF8-8E01-0536DABA48B1}" type="pres">
      <dgm:prSet presAssocID="{3FBA22D6-F579-4BA9-ACF6-B32A135AA3C6}" presName="tx1" presStyleLbl="revTx" presStyleIdx="1" presStyleCnt="11"/>
      <dgm:spPr/>
    </dgm:pt>
    <dgm:pt modelId="{6C02144B-2EEC-4935-BD4E-D1E6C824C7E9}" type="pres">
      <dgm:prSet presAssocID="{3FBA22D6-F579-4BA9-ACF6-B32A135AA3C6}" presName="vert1" presStyleCnt="0"/>
      <dgm:spPr/>
    </dgm:pt>
    <dgm:pt modelId="{B1C8B2A1-A1A8-455F-8A63-10AF7EFAFC89}" type="pres">
      <dgm:prSet presAssocID="{30B6E9DB-0071-44ED-A3C0-9DB81E315A00}" presName="thickLine" presStyleLbl="alignNode1" presStyleIdx="2" presStyleCnt="11"/>
      <dgm:spPr/>
    </dgm:pt>
    <dgm:pt modelId="{33F65C27-9882-411E-87BC-75EE002161C6}" type="pres">
      <dgm:prSet presAssocID="{30B6E9DB-0071-44ED-A3C0-9DB81E315A00}" presName="horz1" presStyleCnt="0"/>
      <dgm:spPr/>
    </dgm:pt>
    <dgm:pt modelId="{E30E150C-9A7C-4A79-A838-27B0BB47A08A}" type="pres">
      <dgm:prSet presAssocID="{30B6E9DB-0071-44ED-A3C0-9DB81E315A00}" presName="tx1" presStyleLbl="revTx" presStyleIdx="2" presStyleCnt="11"/>
      <dgm:spPr/>
    </dgm:pt>
    <dgm:pt modelId="{18466827-EB43-465D-8E32-EF84D7C95771}" type="pres">
      <dgm:prSet presAssocID="{30B6E9DB-0071-44ED-A3C0-9DB81E315A00}" presName="vert1" presStyleCnt="0"/>
      <dgm:spPr/>
    </dgm:pt>
    <dgm:pt modelId="{7E9A0D32-E0F2-4D2F-8845-949A5C675139}" type="pres">
      <dgm:prSet presAssocID="{A6E458D6-7BAD-441B-A40B-C9F2E3CD9147}" presName="thickLine" presStyleLbl="alignNode1" presStyleIdx="3" presStyleCnt="11"/>
      <dgm:spPr/>
    </dgm:pt>
    <dgm:pt modelId="{F15DEC65-E1EA-46B3-8C1D-574CD6007F4B}" type="pres">
      <dgm:prSet presAssocID="{A6E458D6-7BAD-441B-A40B-C9F2E3CD9147}" presName="horz1" presStyleCnt="0"/>
      <dgm:spPr/>
    </dgm:pt>
    <dgm:pt modelId="{A37A0648-860C-46C7-8AC0-4700CE347A7F}" type="pres">
      <dgm:prSet presAssocID="{A6E458D6-7BAD-441B-A40B-C9F2E3CD9147}" presName="tx1" presStyleLbl="revTx" presStyleIdx="3" presStyleCnt="11"/>
      <dgm:spPr/>
    </dgm:pt>
    <dgm:pt modelId="{74F1E50C-DC72-4D96-A29B-F9B50B314004}" type="pres">
      <dgm:prSet presAssocID="{A6E458D6-7BAD-441B-A40B-C9F2E3CD9147}" presName="vert1" presStyleCnt="0"/>
      <dgm:spPr/>
    </dgm:pt>
    <dgm:pt modelId="{84653C76-BD33-4336-B2D1-0C72BB1EE16E}" type="pres">
      <dgm:prSet presAssocID="{F8A7C35A-4419-4E83-8216-800179096ACD}" presName="thickLine" presStyleLbl="alignNode1" presStyleIdx="4" presStyleCnt="11"/>
      <dgm:spPr/>
    </dgm:pt>
    <dgm:pt modelId="{04347319-C36D-480A-9162-A2E35F5E7D06}" type="pres">
      <dgm:prSet presAssocID="{F8A7C35A-4419-4E83-8216-800179096ACD}" presName="horz1" presStyleCnt="0"/>
      <dgm:spPr/>
    </dgm:pt>
    <dgm:pt modelId="{2FDEE8C3-5026-45A3-8C0D-5FEF4FEB2672}" type="pres">
      <dgm:prSet presAssocID="{F8A7C35A-4419-4E83-8216-800179096ACD}" presName="tx1" presStyleLbl="revTx" presStyleIdx="4" presStyleCnt="11"/>
      <dgm:spPr/>
    </dgm:pt>
    <dgm:pt modelId="{35E41439-3CD3-4C1D-A05A-3562FA9BF8E6}" type="pres">
      <dgm:prSet presAssocID="{F8A7C35A-4419-4E83-8216-800179096ACD}" presName="vert1" presStyleCnt="0"/>
      <dgm:spPr/>
    </dgm:pt>
    <dgm:pt modelId="{34B95C4F-6F9B-4A19-A036-7E5A3595E077}" type="pres">
      <dgm:prSet presAssocID="{E1AC9F23-5C7C-4B35-A78E-E574BE7CB25D}" presName="thickLine" presStyleLbl="alignNode1" presStyleIdx="5" presStyleCnt="11"/>
      <dgm:spPr/>
    </dgm:pt>
    <dgm:pt modelId="{9A7901DA-56A3-4E1C-948E-94B2ECED6FFF}" type="pres">
      <dgm:prSet presAssocID="{E1AC9F23-5C7C-4B35-A78E-E574BE7CB25D}" presName="horz1" presStyleCnt="0"/>
      <dgm:spPr/>
    </dgm:pt>
    <dgm:pt modelId="{505E4F93-EBE5-404F-B0EC-DE77F08E0434}" type="pres">
      <dgm:prSet presAssocID="{E1AC9F23-5C7C-4B35-A78E-E574BE7CB25D}" presName="tx1" presStyleLbl="revTx" presStyleIdx="5" presStyleCnt="11"/>
      <dgm:spPr/>
    </dgm:pt>
    <dgm:pt modelId="{9D37DFE8-08F9-4C35-8398-33AF950F9771}" type="pres">
      <dgm:prSet presAssocID="{E1AC9F23-5C7C-4B35-A78E-E574BE7CB25D}" presName="vert1" presStyleCnt="0"/>
      <dgm:spPr/>
    </dgm:pt>
    <dgm:pt modelId="{A64E228E-6230-47F8-923D-3F41A3C594CE}" type="pres">
      <dgm:prSet presAssocID="{43B23099-5FB2-4CBB-B946-AC0520BA84E7}" presName="thickLine" presStyleLbl="alignNode1" presStyleIdx="6" presStyleCnt="11"/>
      <dgm:spPr/>
    </dgm:pt>
    <dgm:pt modelId="{A8197791-A0D7-4214-A983-908DCCA33798}" type="pres">
      <dgm:prSet presAssocID="{43B23099-5FB2-4CBB-B946-AC0520BA84E7}" presName="horz1" presStyleCnt="0"/>
      <dgm:spPr/>
    </dgm:pt>
    <dgm:pt modelId="{39E0D75D-2875-4F1C-B351-6A88F1829925}" type="pres">
      <dgm:prSet presAssocID="{43B23099-5FB2-4CBB-B946-AC0520BA84E7}" presName="tx1" presStyleLbl="revTx" presStyleIdx="6" presStyleCnt="11"/>
      <dgm:spPr/>
    </dgm:pt>
    <dgm:pt modelId="{7749ABED-FD05-4692-ACDD-28EDA59DCDCB}" type="pres">
      <dgm:prSet presAssocID="{43B23099-5FB2-4CBB-B946-AC0520BA84E7}" presName="vert1" presStyleCnt="0"/>
      <dgm:spPr/>
    </dgm:pt>
    <dgm:pt modelId="{AFA94D18-CFC9-494A-8C6E-2161827F7681}" type="pres">
      <dgm:prSet presAssocID="{81A144BD-A687-4277-B093-CAD35A999CD6}" presName="thickLine" presStyleLbl="alignNode1" presStyleIdx="7" presStyleCnt="11"/>
      <dgm:spPr/>
    </dgm:pt>
    <dgm:pt modelId="{7732FAAE-4D6F-45AE-8C45-CFB094C7CEF2}" type="pres">
      <dgm:prSet presAssocID="{81A144BD-A687-4277-B093-CAD35A999CD6}" presName="horz1" presStyleCnt="0"/>
      <dgm:spPr/>
    </dgm:pt>
    <dgm:pt modelId="{33F9C0C7-13A8-48CD-AF3E-EEFAF70BC9A1}" type="pres">
      <dgm:prSet presAssocID="{81A144BD-A687-4277-B093-CAD35A999CD6}" presName="tx1" presStyleLbl="revTx" presStyleIdx="7" presStyleCnt="11"/>
      <dgm:spPr/>
    </dgm:pt>
    <dgm:pt modelId="{73E8CB51-7333-4FEE-A387-B166117B8018}" type="pres">
      <dgm:prSet presAssocID="{81A144BD-A687-4277-B093-CAD35A999CD6}" presName="vert1" presStyleCnt="0"/>
      <dgm:spPr/>
    </dgm:pt>
    <dgm:pt modelId="{92711B14-C27C-4055-AEBF-C838F2C391A2}" type="pres">
      <dgm:prSet presAssocID="{5E115B34-2053-441A-B80D-2F8AEC84BFFF}" presName="thickLine" presStyleLbl="alignNode1" presStyleIdx="8" presStyleCnt="11"/>
      <dgm:spPr/>
    </dgm:pt>
    <dgm:pt modelId="{7C3D969C-F89F-43B3-B5F7-4E07A12F7839}" type="pres">
      <dgm:prSet presAssocID="{5E115B34-2053-441A-B80D-2F8AEC84BFFF}" presName="horz1" presStyleCnt="0"/>
      <dgm:spPr/>
    </dgm:pt>
    <dgm:pt modelId="{5AB0756C-4027-40B9-B1BF-2A14C2E2D7B7}" type="pres">
      <dgm:prSet presAssocID="{5E115B34-2053-441A-B80D-2F8AEC84BFFF}" presName="tx1" presStyleLbl="revTx" presStyleIdx="8" presStyleCnt="11"/>
      <dgm:spPr/>
    </dgm:pt>
    <dgm:pt modelId="{A1EF20BA-A33B-4DD2-8C1B-2C6D5CEA66E9}" type="pres">
      <dgm:prSet presAssocID="{5E115B34-2053-441A-B80D-2F8AEC84BFFF}" presName="vert1" presStyleCnt="0"/>
      <dgm:spPr/>
    </dgm:pt>
    <dgm:pt modelId="{382553F1-9150-4698-8539-BD8E4F249379}" type="pres">
      <dgm:prSet presAssocID="{76DCC434-E947-43B9-996A-2088D4E10F28}" presName="thickLine" presStyleLbl="alignNode1" presStyleIdx="9" presStyleCnt="11"/>
      <dgm:spPr/>
    </dgm:pt>
    <dgm:pt modelId="{B6F559EC-D944-4A26-8804-25A6C8516C11}" type="pres">
      <dgm:prSet presAssocID="{76DCC434-E947-43B9-996A-2088D4E10F28}" presName="horz1" presStyleCnt="0"/>
      <dgm:spPr/>
    </dgm:pt>
    <dgm:pt modelId="{14B8A4EC-DB88-4B98-8CF8-3F43EBCF779C}" type="pres">
      <dgm:prSet presAssocID="{76DCC434-E947-43B9-996A-2088D4E10F28}" presName="tx1" presStyleLbl="revTx" presStyleIdx="9" presStyleCnt="11"/>
      <dgm:spPr/>
    </dgm:pt>
    <dgm:pt modelId="{E9605780-7654-49CA-ACF7-21633BC7B04E}" type="pres">
      <dgm:prSet presAssocID="{76DCC434-E947-43B9-996A-2088D4E10F28}" presName="vert1" presStyleCnt="0"/>
      <dgm:spPr/>
    </dgm:pt>
    <dgm:pt modelId="{14DF44AB-272B-49F9-9D5C-17C33491FADB}" type="pres">
      <dgm:prSet presAssocID="{340FF042-5AAD-42FC-9B29-6AE8F5B862A5}" presName="thickLine" presStyleLbl="alignNode1" presStyleIdx="10" presStyleCnt="11"/>
      <dgm:spPr/>
    </dgm:pt>
    <dgm:pt modelId="{68D3D2CA-4893-4204-AA58-DEF6725D8A11}" type="pres">
      <dgm:prSet presAssocID="{340FF042-5AAD-42FC-9B29-6AE8F5B862A5}" presName="horz1" presStyleCnt="0"/>
      <dgm:spPr/>
    </dgm:pt>
    <dgm:pt modelId="{705B40A0-E744-4D6B-A0C8-29B38CA89C9E}" type="pres">
      <dgm:prSet presAssocID="{340FF042-5AAD-42FC-9B29-6AE8F5B862A5}" presName="tx1" presStyleLbl="revTx" presStyleIdx="10" presStyleCnt="11"/>
      <dgm:spPr/>
    </dgm:pt>
    <dgm:pt modelId="{C65D775C-C0E6-4AD9-BA44-E0271082F02E}" type="pres">
      <dgm:prSet presAssocID="{340FF042-5AAD-42FC-9B29-6AE8F5B862A5}" presName="vert1" presStyleCnt="0"/>
      <dgm:spPr/>
    </dgm:pt>
  </dgm:ptLst>
  <dgm:cxnLst>
    <dgm:cxn modelId="{03AD980D-8FAB-4F78-AD1A-BD3C5519DCF7}" srcId="{649A3298-8886-4BC1-9FB6-6D6F377F9CA2}" destId="{30B6E9DB-0071-44ED-A3C0-9DB81E315A00}" srcOrd="2" destOrd="0" parTransId="{0513F6AA-ABFE-4AD0-91ED-6FCB244B7C57}" sibTransId="{5E476DA0-BCF1-4BB2-87EE-98F5A182BD2A}"/>
    <dgm:cxn modelId="{6E49A515-478A-4084-AB0C-E5C26B604D52}" type="presOf" srcId="{76DCC434-E947-43B9-996A-2088D4E10F28}" destId="{14B8A4EC-DB88-4B98-8CF8-3F43EBCF779C}" srcOrd="0" destOrd="0" presId="urn:microsoft.com/office/officeart/2008/layout/LinedList"/>
    <dgm:cxn modelId="{CF809423-CA08-4343-AC93-02D327CB8D31}" srcId="{649A3298-8886-4BC1-9FB6-6D6F377F9CA2}" destId="{81A144BD-A687-4277-B093-CAD35A999CD6}" srcOrd="7" destOrd="0" parTransId="{914826DB-692E-4AA4-AC0D-7A79E8A607DA}" sibTransId="{5324E92C-F884-487D-BB55-CD559298A923}"/>
    <dgm:cxn modelId="{ED927267-F68B-4667-9846-CBF00F2E37CE}" srcId="{649A3298-8886-4BC1-9FB6-6D6F377F9CA2}" destId="{3FBA22D6-F579-4BA9-ACF6-B32A135AA3C6}" srcOrd="1" destOrd="0" parTransId="{7A64D483-B54E-4999-9434-AC7ABA726686}" sibTransId="{104C6168-14A9-4C9F-94FD-C48E2511ED41}"/>
    <dgm:cxn modelId="{95C4A773-3EEF-446B-AFDD-FAC4BBE2F3AA}" srcId="{649A3298-8886-4BC1-9FB6-6D6F377F9CA2}" destId="{340FF042-5AAD-42FC-9B29-6AE8F5B862A5}" srcOrd="10" destOrd="0" parTransId="{8FEF946C-2048-4CF1-A4DA-8E68939A822D}" sibTransId="{49D04548-D0C2-4C67-9713-B8110D3141D7}"/>
    <dgm:cxn modelId="{285FD676-92F6-43A9-B0BD-068C69CAF088}" type="presOf" srcId="{B7384B39-A367-4E46-BD2C-4C67189BDD40}" destId="{BD547191-82C4-40CA-B7BF-C59EA890F48E}" srcOrd="0" destOrd="0" presId="urn:microsoft.com/office/officeart/2008/layout/LinedList"/>
    <dgm:cxn modelId="{B8B06B77-8FDF-4065-A185-0B1A8D26A6C7}" type="presOf" srcId="{F8A7C35A-4419-4E83-8216-800179096ACD}" destId="{2FDEE8C3-5026-45A3-8C0D-5FEF4FEB2672}" srcOrd="0" destOrd="0" presId="urn:microsoft.com/office/officeart/2008/layout/LinedList"/>
    <dgm:cxn modelId="{CF603E78-2012-40CE-961C-5B5DB5E44787}" type="presOf" srcId="{E1AC9F23-5C7C-4B35-A78E-E574BE7CB25D}" destId="{505E4F93-EBE5-404F-B0EC-DE77F08E0434}" srcOrd="0" destOrd="0" presId="urn:microsoft.com/office/officeart/2008/layout/LinedList"/>
    <dgm:cxn modelId="{E3ABA37A-E843-4511-B5BC-3D4CBFA603CF}" srcId="{649A3298-8886-4BC1-9FB6-6D6F377F9CA2}" destId="{A6E458D6-7BAD-441B-A40B-C9F2E3CD9147}" srcOrd="3" destOrd="0" parTransId="{ACCD8A02-1EF8-46AE-A915-04C4F7D08FD9}" sibTransId="{8EF38CB9-1563-42FB-A68B-0518100490CA}"/>
    <dgm:cxn modelId="{6B2C347F-4220-47CC-A130-1EBC9DB5E800}" srcId="{649A3298-8886-4BC1-9FB6-6D6F377F9CA2}" destId="{5E115B34-2053-441A-B80D-2F8AEC84BFFF}" srcOrd="8" destOrd="0" parTransId="{4E854CB1-3918-4B7A-B8AB-B372D2DA53F6}" sibTransId="{303FB09F-DA7C-4FF3-9222-AE243EA391FB}"/>
    <dgm:cxn modelId="{CF11CF81-1303-44F4-84D5-BE45B5DEF9E7}" type="presOf" srcId="{81A144BD-A687-4277-B093-CAD35A999CD6}" destId="{33F9C0C7-13A8-48CD-AF3E-EEFAF70BC9A1}" srcOrd="0" destOrd="0" presId="urn:microsoft.com/office/officeart/2008/layout/LinedList"/>
    <dgm:cxn modelId="{655950A2-455E-41C9-B9A6-738AB6CC4EC2}" srcId="{649A3298-8886-4BC1-9FB6-6D6F377F9CA2}" destId="{76DCC434-E947-43B9-996A-2088D4E10F28}" srcOrd="9" destOrd="0" parTransId="{E75B51A1-3232-4202-B9CC-218A74FBAEDC}" sibTransId="{2FF869EC-E439-4D9C-A236-C779946C0B54}"/>
    <dgm:cxn modelId="{3C51CBAF-57B3-470C-B688-6576D1C6F0A3}" type="presOf" srcId="{340FF042-5AAD-42FC-9B29-6AE8F5B862A5}" destId="{705B40A0-E744-4D6B-A0C8-29B38CA89C9E}" srcOrd="0" destOrd="0" presId="urn:microsoft.com/office/officeart/2008/layout/LinedList"/>
    <dgm:cxn modelId="{3B9B0EB3-71DE-4C43-8B53-8E8BFCD43C8E}" srcId="{649A3298-8886-4BC1-9FB6-6D6F377F9CA2}" destId="{F8A7C35A-4419-4E83-8216-800179096ACD}" srcOrd="4" destOrd="0" parTransId="{18FEDC63-1FC4-45F0-BAC0-65068A703266}" sibTransId="{CC9887CD-9F6A-480A-A340-D64DDB3289A3}"/>
    <dgm:cxn modelId="{79614DCE-4EF0-464D-B9C3-3EB42D0524F0}" type="presOf" srcId="{A6E458D6-7BAD-441B-A40B-C9F2E3CD9147}" destId="{A37A0648-860C-46C7-8AC0-4700CE347A7F}" srcOrd="0" destOrd="0" presId="urn:microsoft.com/office/officeart/2008/layout/LinedList"/>
    <dgm:cxn modelId="{033235DE-1AFF-4CBE-B40E-522CA7D34F22}" srcId="{649A3298-8886-4BC1-9FB6-6D6F377F9CA2}" destId="{43B23099-5FB2-4CBB-B946-AC0520BA84E7}" srcOrd="6" destOrd="0" parTransId="{610D0BEA-E459-46E0-879D-9B43C754BEC4}" sibTransId="{1F7B439D-23C9-474F-BB09-0574D4EA19FE}"/>
    <dgm:cxn modelId="{ED9D90E2-268B-4C29-B099-DE5C3020E9CA}" type="presOf" srcId="{5E115B34-2053-441A-B80D-2F8AEC84BFFF}" destId="{5AB0756C-4027-40B9-B1BF-2A14C2E2D7B7}" srcOrd="0" destOrd="0" presId="urn:microsoft.com/office/officeart/2008/layout/LinedList"/>
    <dgm:cxn modelId="{1D1698F2-4E7D-4661-B4AF-940610EE3E75}" type="presOf" srcId="{649A3298-8886-4BC1-9FB6-6D6F377F9CA2}" destId="{F56504BB-C2F2-47DC-8807-6C7166E58672}" srcOrd="0" destOrd="0" presId="urn:microsoft.com/office/officeart/2008/layout/LinedList"/>
    <dgm:cxn modelId="{658D42F3-3EB9-442C-8ABB-0545BE6DF3EC}" type="presOf" srcId="{30B6E9DB-0071-44ED-A3C0-9DB81E315A00}" destId="{E30E150C-9A7C-4A79-A838-27B0BB47A08A}" srcOrd="0" destOrd="0" presId="urn:microsoft.com/office/officeart/2008/layout/LinedList"/>
    <dgm:cxn modelId="{DA7321F5-02C5-4B67-A9D3-A22F3A72F3E0}" type="presOf" srcId="{3FBA22D6-F579-4BA9-ACF6-B32A135AA3C6}" destId="{D98E0CBB-FAA6-4CF8-8E01-0536DABA48B1}" srcOrd="0" destOrd="0" presId="urn:microsoft.com/office/officeart/2008/layout/LinedList"/>
    <dgm:cxn modelId="{46B394FC-796D-444F-B83D-E5D0C83DB2EF}" srcId="{649A3298-8886-4BC1-9FB6-6D6F377F9CA2}" destId="{B7384B39-A367-4E46-BD2C-4C67189BDD40}" srcOrd="0" destOrd="0" parTransId="{D72E494C-E941-4475-8734-4E45302BAE7A}" sibTransId="{480947D4-00C4-42ED-AE87-D6738A04C409}"/>
    <dgm:cxn modelId="{23D2B5FC-A161-40E8-BCD2-30C2369498AC}" type="presOf" srcId="{43B23099-5FB2-4CBB-B946-AC0520BA84E7}" destId="{39E0D75D-2875-4F1C-B351-6A88F1829925}" srcOrd="0" destOrd="0" presId="urn:microsoft.com/office/officeart/2008/layout/LinedList"/>
    <dgm:cxn modelId="{E4EBE5FD-6447-4D18-9ACE-A9D25D7BD013}" srcId="{649A3298-8886-4BC1-9FB6-6D6F377F9CA2}" destId="{E1AC9F23-5C7C-4B35-A78E-E574BE7CB25D}" srcOrd="5" destOrd="0" parTransId="{9B5DDB67-9F05-45C3-A6B6-4AC1E27A6817}" sibTransId="{A4416BD5-2168-4F69-B437-574E5BCB17EB}"/>
    <dgm:cxn modelId="{97885F8A-E407-4EEC-8A60-0C9CEC33F490}" type="presParOf" srcId="{F56504BB-C2F2-47DC-8807-6C7166E58672}" destId="{63BBAF30-F95A-4C88-9912-DDEB8350E815}" srcOrd="0" destOrd="0" presId="urn:microsoft.com/office/officeart/2008/layout/LinedList"/>
    <dgm:cxn modelId="{89889D53-7C68-4BD5-8869-98BAA634705E}" type="presParOf" srcId="{F56504BB-C2F2-47DC-8807-6C7166E58672}" destId="{EF09A674-E7E4-49CC-92BF-CDB0DEE606B3}" srcOrd="1" destOrd="0" presId="urn:microsoft.com/office/officeart/2008/layout/LinedList"/>
    <dgm:cxn modelId="{C2FC2569-FA46-42D8-BE2B-61C8F80D6BEA}" type="presParOf" srcId="{EF09A674-E7E4-49CC-92BF-CDB0DEE606B3}" destId="{BD547191-82C4-40CA-B7BF-C59EA890F48E}" srcOrd="0" destOrd="0" presId="urn:microsoft.com/office/officeart/2008/layout/LinedList"/>
    <dgm:cxn modelId="{EBC130CA-1E27-4E2E-868F-7D056B100884}" type="presParOf" srcId="{EF09A674-E7E4-49CC-92BF-CDB0DEE606B3}" destId="{F615E7A4-FC6E-49D5-8399-81EC76E0FB64}" srcOrd="1" destOrd="0" presId="urn:microsoft.com/office/officeart/2008/layout/LinedList"/>
    <dgm:cxn modelId="{7BE5365A-9A27-4ADB-AE03-2701B5B9DB0B}" type="presParOf" srcId="{F56504BB-C2F2-47DC-8807-6C7166E58672}" destId="{CB4DF3D3-7A8A-4B2E-9651-573BA80D07E2}" srcOrd="2" destOrd="0" presId="urn:microsoft.com/office/officeart/2008/layout/LinedList"/>
    <dgm:cxn modelId="{1309421C-0CAF-4035-AE95-B4B9F8A369F1}" type="presParOf" srcId="{F56504BB-C2F2-47DC-8807-6C7166E58672}" destId="{DE86705C-D45B-41A6-9795-4807ED66637C}" srcOrd="3" destOrd="0" presId="urn:microsoft.com/office/officeart/2008/layout/LinedList"/>
    <dgm:cxn modelId="{23B67EF8-291C-4157-8CAB-108559CDCDB1}" type="presParOf" srcId="{DE86705C-D45B-41A6-9795-4807ED66637C}" destId="{D98E0CBB-FAA6-4CF8-8E01-0536DABA48B1}" srcOrd="0" destOrd="0" presId="urn:microsoft.com/office/officeart/2008/layout/LinedList"/>
    <dgm:cxn modelId="{6AF83EA1-0C2E-481D-96E1-62E74F76F9C9}" type="presParOf" srcId="{DE86705C-D45B-41A6-9795-4807ED66637C}" destId="{6C02144B-2EEC-4935-BD4E-D1E6C824C7E9}" srcOrd="1" destOrd="0" presId="urn:microsoft.com/office/officeart/2008/layout/LinedList"/>
    <dgm:cxn modelId="{313428F3-50B6-40CA-AB2A-1234FA91917B}" type="presParOf" srcId="{F56504BB-C2F2-47DC-8807-6C7166E58672}" destId="{B1C8B2A1-A1A8-455F-8A63-10AF7EFAFC89}" srcOrd="4" destOrd="0" presId="urn:microsoft.com/office/officeart/2008/layout/LinedList"/>
    <dgm:cxn modelId="{97DB1C49-35A8-4B09-8524-3A1834A3CB80}" type="presParOf" srcId="{F56504BB-C2F2-47DC-8807-6C7166E58672}" destId="{33F65C27-9882-411E-87BC-75EE002161C6}" srcOrd="5" destOrd="0" presId="urn:microsoft.com/office/officeart/2008/layout/LinedList"/>
    <dgm:cxn modelId="{D2EA65A1-92F6-4548-81DB-48F65CC922C9}" type="presParOf" srcId="{33F65C27-9882-411E-87BC-75EE002161C6}" destId="{E30E150C-9A7C-4A79-A838-27B0BB47A08A}" srcOrd="0" destOrd="0" presId="urn:microsoft.com/office/officeart/2008/layout/LinedList"/>
    <dgm:cxn modelId="{57B8165A-D717-4B83-9FF3-97F590BE4AD4}" type="presParOf" srcId="{33F65C27-9882-411E-87BC-75EE002161C6}" destId="{18466827-EB43-465D-8E32-EF84D7C95771}" srcOrd="1" destOrd="0" presId="urn:microsoft.com/office/officeart/2008/layout/LinedList"/>
    <dgm:cxn modelId="{A7F73999-B3A7-4C27-947A-5FA4F6A007DD}" type="presParOf" srcId="{F56504BB-C2F2-47DC-8807-6C7166E58672}" destId="{7E9A0D32-E0F2-4D2F-8845-949A5C675139}" srcOrd="6" destOrd="0" presId="urn:microsoft.com/office/officeart/2008/layout/LinedList"/>
    <dgm:cxn modelId="{8FFD5C24-4FD5-4C5A-8235-FFF6D5F7BAF4}" type="presParOf" srcId="{F56504BB-C2F2-47DC-8807-6C7166E58672}" destId="{F15DEC65-E1EA-46B3-8C1D-574CD6007F4B}" srcOrd="7" destOrd="0" presId="urn:microsoft.com/office/officeart/2008/layout/LinedList"/>
    <dgm:cxn modelId="{834C8D7B-7D94-45C8-BD96-156711869977}" type="presParOf" srcId="{F15DEC65-E1EA-46B3-8C1D-574CD6007F4B}" destId="{A37A0648-860C-46C7-8AC0-4700CE347A7F}" srcOrd="0" destOrd="0" presId="urn:microsoft.com/office/officeart/2008/layout/LinedList"/>
    <dgm:cxn modelId="{921753C8-8C5E-4151-84CE-21E8D5DA79EE}" type="presParOf" srcId="{F15DEC65-E1EA-46B3-8C1D-574CD6007F4B}" destId="{74F1E50C-DC72-4D96-A29B-F9B50B314004}" srcOrd="1" destOrd="0" presId="urn:microsoft.com/office/officeart/2008/layout/LinedList"/>
    <dgm:cxn modelId="{3D3989CA-2328-40B8-9786-0E22FE5EF458}" type="presParOf" srcId="{F56504BB-C2F2-47DC-8807-6C7166E58672}" destId="{84653C76-BD33-4336-B2D1-0C72BB1EE16E}" srcOrd="8" destOrd="0" presId="urn:microsoft.com/office/officeart/2008/layout/LinedList"/>
    <dgm:cxn modelId="{CED13973-8EF6-440C-AA5A-7F38889DF251}" type="presParOf" srcId="{F56504BB-C2F2-47DC-8807-6C7166E58672}" destId="{04347319-C36D-480A-9162-A2E35F5E7D06}" srcOrd="9" destOrd="0" presId="urn:microsoft.com/office/officeart/2008/layout/LinedList"/>
    <dgm:cxn modelId="{2142531E-6E8E-47A2-A834-2BF70D596DFD}" type="presParOf" srcId="{04347319-C36D-480A-9162-A2E35F5E7D06}" destId="{2FDEE8C3-5026-45A3-8C0D-5FEF4FEB2672}" srcOrd="0" destOrd="0" presId="urn:microsoft.com/office/officeart/2008/layout/LinedList"/>
    <dgm:cxn modelId="{A67D3720-7D05-40FF-A8D4-866B864EC511}" type="presParOf" srcId="{04347319-C36D-480A-9162-A2E35F5E7D06}" destId="{35E41439-3CD3-4C1D-A05A-3562FA9BF8E6}" srcOrd="1" destOrd="0" presId="urn:microsoft.com/office/officeart/2008/layout/LinedList"/>
    <dgm:cxn modelId="{5259E7D8-0902-4037-8420-9EF2A6129492}" type="presParOf" srcId="{F56504BB-C2F2-47DC-8807-6C7166E58672}" destId="{34B95C4F-6F9B-4A19-A036-7E5A3595E077}" srcOrd="10" destOrd="0" presId="urn:microsoft.com/office/officeart/2008/layout/LinedList"/>
    <dgm:cxn modelId="{940FAD83-01B2-487D-9FCA-C17CE66D21D2}" type="presParOf" srcId="{F56504BB-C2F2-47DC-8807-6C7166E58672}" destId="{9A7901DA-56A3-4E1C-948E-94B2ECED6FFF}" srcOrd="11" destOrd="0" presId="urn:microsoft.com/office/officeart/2008/layout/LinedList"/>
    <dgm:cxn modelId="{497F910F-BE8F-4C7C-832F-1BAC6C1326CE}" type="presParOf" srcId="{9A7901DA-56A3-4E1C-948E-94B2ECED6FFF}" destId="{505E4F93-EBE5-404F-B0EC-DE77F08E0434}" srcOrd="0" destOrd="0" presId="urn:microsoft.com/office/officeart/2008/layout/LinedList"/>
    <dgm:cxn modelId="{CC60D85D-660E-4A14-83FD-53521B3CE4B6}" type="presParOf" srcId="{9A7901DA-56A3-4E1C-948E-94B2ECED6FFF}" destId="{9D37DFE8-08F9-4C35-8398-33AF950F9771}" srcOrd="1" destOrd="0" presId="urn:microsoft.com/office/officeart/2008/layout/LinedList"/>
    <dgm:cxn modelId="{EBACEFCE-3CA2-4293-8048-B678683CA48F}" type="presParOf" srcId="{F56504BB-C2F2-47DC-8807-6C7166E58672}" destId="{A64E228E-6230-47F8-923D-3F41A3C594CE}" srcOrd="12" destOrd="0" presId="urn:microsoft.com/office/officeart/2008/layout/LinedList"/>
    <dgm:cxn modelId="{7CABCF15-0947-4A90-8256-7DD8433D0DF4}" type="presParOf" srcId="{F56504BB-C2F2-47DC-8807-6C7166E58672}" destId="{A8197791-A0D7-4214-A983-908DCCA33798}" srcOrd="13" destOrd="0" presId="urn:microsoft.com/office/officeart/2008/layout/LinedList"/>
    <dgm:cxn modelId="{33BB594F-D74D-4A30-A52D-8C67B7F52688}" type="presParOf" srcId="{A8197791-A0D7-4214-A983-908DCCA33798}" destId="{39E0D75D-2875-4F1C-B351-6A88F1829925}" srcOrd="0" destOrd="0" presId="urn:microsoft.com/office/officeart/2008/layout/LinedList"/>
    <dgm:cxn modelId="{C62D76B4-B258-4D1A-ACF9-4B0F9D6B127B}" type="presParOf" srcId="{A8197791-A0D7-4214-A983-908DCCA33798}" destId="{7749ABED-FD05-4692-ACDD-28EDA59DCDCB}" srcOrd="1" destOrd="0" presId="urn:microsoft.com/office/officeart/2008/layout/LinedList"/>
    <dgm:cxn modelId="{19F7DB37-FD12-4411-BBC2-561F8182D4F8}" type="presParOf" srcId="{F56504BB-C2F2-47DC-8807-6C7166E58672}" destId="{AFA94D18-CFC9-494A-8C6E-2161827F7681}" srcOrd="14" destOrd="0" presId="urn:microsoft.com/office/officeart/2008/layout/LinedList"/>
    <dgm:cxn modelId="{91C8D8BD-33BB-4129-8D86-609F69C1008B}" type="presParOf" srcId="{F56504BB-C2F2-47DC-8807-6C7166E58672}" destId="{7732FAAE-4D6F-45AE-8C45-CFB094C7CEF2}" srcOrd="15" destOrd="0" presId="urn:microsoft.com/office/officeart/2008/layout/LinedList"/>
    <dgm:cxn modelId="{C054058F-DFC9-49B2-A35E-228AF613D561}" type="presParOf" srcId="{7732FAAE-4D6F-45AE-8C45-CFB094C7CEF2}" destId="{33F9C0C7-13A8-48CD-AF3E-EEFAF70BC9A1}" srcOrd="0" destOrd="0" presId="urn:microsoft.com/office/officeart/2008/layout/LinedList"/>
    <dgm:cxn modelId="{54F31AB1-AD71-48FE-9DD5-430432C01F9A}" type="presParOf" srcId="{7732FAAE-4D6F-45AE-8C45-CFB094C7CEF2}" destId="{73E8CB51-7333-4FEE-A387-B166117B8018}" srcOrd="1" destOrd="0" presId="urn:microsoft.com/office/officeart/2008/layout/LinedList"/>
    <dgm:cxn modelId="{7569396A-F2ED-427D-90F7-780A39269FD8}" type="presParOf" srcId="{F56504BB-C2F2-47DC-8807-6C7166E58672}" destId="{92711B14-C27C-4055-AEBF-C838F2C391A2}" srcOrd="16" destOrd="0" presId="urn:microsoft.com/office/officeart/2008/layout/LinedList"/>
    <dgm:cxn modelId="{146029BA-5CAF-4B38-968A-07C404CB3579}" type="presParOf" srcId="{F56504BB-C2F2-47DC-8807-6C7166E58672}" destId="{7C3D969C-F89F-43B3-B5F7-4E07A12F7839}" srcOrd="17" destOrd="0" presId="urn:microsoft.com/office/officeart/2008/layout/LinedList"/>
    <dgm:cxn modelId="{A82E6572-5883-4382-B65A-F19891286267}" type="presParOf" srcId="{7C3D969C-F89F-43B3-B5F7-4E07A12F7839}" destId="{5AB0756C-4027-40B9-B1BF-2A14C2E2D7B7}" srcOrd="0" destOrd="0" presId="urn:microsoft.com/office/officeart/2008/layout/LinedList"/>
    <dgm:cxn modelId="{BDF8184F-64F4-4E84-BBFE-D7493103EE4D}" type="presParOf" srcId="{7C3D969C-F89F-43B3-B5F7-4E07A12F7839}" destId="{A1EF20BA-A33B-4DD2-8C1B-2C6D5CEA66E9}" srcOrd="1" destOrd="0" presId="urn:microsoft.com/office/officeart/2008/layout/LinedList"/>
    <dgm:cxn modelId="{0545B798-D6FF-43BD-ADDB-ED0F26656708}" type="presParOf" srcId="{F56504BB-C2F2-47DC-8807-6C7166E58672}" destId="{382553F1-9150-4698-8539-BD8E4F249379}" srcOrd="18" destOrd="0" presId="urn:microsoft.com/office/officeart/2008/layout/LinedList"/>
    <dgm:cxn modelId="{2DE15E7E-B7DF-4D0C-83C7-F9CF240564F5}" type="presParOf" srcId="{F56504BB-C2F2-47DC-8807-6C7166E58672}" destId="{B6F559EC-D944-4A26-8804-25A6C8516C11}" srcOrd="19" destOrd="0" presId="urn:microsoft.com/office/officeart/2008/layout/LinedList"/>
    <dgm:cxn modelId="{9AE05B58-C075-4285-B892-7147400484F9}" type="presParOf" srcId="{B6F559EC-D944-4A26-8804-25A6C8516C11}" destId="{14B8A4EC-DB88-4B98-8CF8-3F43EBCF779C}" srcOrd="0" destOrd="0" presId="urn:microsoft.com/office/officeart/2008/layout/LinedList"/>
    <dgm:cxn modelId="{C7F611E5-B668-4556-A693-6CD0CEE1D79B}" type="presParOf" srcId="{B6F559EC-D944-4A26-8804-25A6C8516C11}" destId="{E9605780-7654-49CA-ACF7-21633BC7B04E}" srcOrd="1" destOrd="0" presId="urn:microsoft.com/office/officeart/2008/layout/LinedList"/>
    <dgm:cxn modelId="{59CD63A8-ACEE-4DAD-862B-33A7E9067E40}" type="presParOf" srcId="{F56504BB-C2F2-47DC-8807-6C7166E58672}" destId="{14DF44AB-272B-49F9-9D5C-17C33491FADB}" srcOrd="20" destOrd="0" presId="urn:microsoft.com/office/officeart/2008/layout/LinedList"/>
    <dgm:cxn modelId="{78CD65F1-3A8B-4DCE-B3FB-E23BC8F8D0BD}" type="presParOf" srcId="{F56504BB-C2F2-47DC-8807-6C7166E58672}" destId="{68D3D2CA-4893-4204-AA58-DEF6725D8A11}" srcOrd="21" destOrd="0" presId="urn:microsoft.com/office/officeart/2008/layout/LinedList"/>
    <dgm:cxn modelId="{F6C71D2A-C3FA-4F17-AF23-214512A4D236}" type="presParOf" srcId="{68D3D2CA-4893-4204-AA58-DEF6725D8A11}" destId="{705B40A0-E744-4D6B-A0C8-29B38CA89C9E}" srcOrd="0" destOrd="0" presId="urn:microsoft.com/office/officeart/2008/layout/LinedList"/>
    <dgm:cxn modelId="{B2732C55-2B04-419C-8FFD-9D9EF68D647E}" type="presParOf" srcId="{68D3D2CA-4893-4204-AA58-DEF6725D8A11}" destId="{C65D775C-C0E6-4AD9-BA44-E0271082F02E}" srcOrd="1" destOrd="0" presId="urn:microsoft.com/office/officeart/2008/layout/LinedList"/>
  </dgm:cxnLst>
  <dgm:bg>
    <a:solidFill>
      <a:schemeClr val="bg1">
        <a:lumMod val="95000"/>
      </a:schemeClr>
    </a:solidFill>
  </dgm:bg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EB9110-335E-4D05-B7AF-BFFE8A1F56AC}">
      <dsp:nvSpPr>
        <dsp:cNvPr id="0" name=""/>
        <dsp:cNvSpPr/>
      </dsp:nvSpPr>
      <dsp:spPr>
        <a:xfrm>
          <a:off x="0" y="76028"/>
          <a:ext cx="2936728" cy="1174691"/>
        </a:xfrm>
        <a:prstGeom prst="chevron">
          <a:avLst/>
        </a:prstGeom>
        <a:solidFill>
          <a:srgbClr val="B5941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6015" tIns="38672" rIns="38672" bIns="38672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kern="1200" dirty="0"/>
            <a:t>1966-1970 АВТОВАЗ</a:t>
          </a:r>
          <a:endParaRPr lang="de-DE" sz="2900" kern="1200" dirty="0"/>
        </a:p>
      </dsp:txBody>
      <dsp:txXfrm>
        <a:off x="587346" y="76028"/>
        <a:ext cx="1762037" cy="117469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B5F8C4-1039-415C-B0F4-1E4634A980D7}">
      <dsp:nvSpPr>
        <dsp:cNvPr id="0" name=""/>
        <dsp:cNvSpPr/>
      </dsp:nvSpPr>
      <dsp:spPr>
        <a:xfrm>
          <a:off x="-7624711" y="-1165320"/>
          <a:ext cx="9074361" cy="9074361"/>
        </a:xfrm>
        <a:prstGeom prst="blockArc">
          <a:avLst>
            <a:gd name="adj1" fmla="val 18900000"/>
            <a:gd name="adj2" fmla="val 2700000"/>
            <a:gd name="adj3" fmla="val 238"/>
          </a:avLst>
        </a:pr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D380A4-937C-4A37-93A8-E6E20E2033B2}">
      <dsp:nvSpPr>
        <dsp:cNvPr id="0" name=""/>
        <dsp:cNvSpPr/>
      </dsp:nvSpPr>
      <dsp:spPr>
        <a:xfrm>
          <a:off x="539834" y="355124"/>
          <a:ext cx="5227944" cy="70997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3546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>
              <a:latin typeface="+mn-lt"/>
              <a:cs typeface="Arial" panose="020B0604020202020204" pitchFamily="34" charset="0"/>
            </a:rPr>
            <a:t>Самарско-Тольяттинская агломерация</a:t>
          </a:r>
          <a:endParaRPr lang="ru-RU" sz="2500" kern="1200" dirty="0">
            <a:latin typeface="+mn-lt"/>
          </a:endParaRPr>
        </a:p>
      </dsp:txBody>
      <dsp:txXfrm>
        <a:off x="539834" y="355124"/>
        <a:ext cx="5227944" cy="709978"/>
      </dsp:txXfrm>
    </dsp:sp>
    <dsp:sp modelId="{79EC53C8-2DBE-4342-88E8-376291892156}">
      <dsp:nvSpPr>
        <dsp:cNvPr id="0" name=""/>
        <dsp:cNvSpPr/>
      </dsp:nvSpPr>
      <dsp:spPr>
        <a:xfrm>
          <a:off x="96098" y="266376"/>
          <a:ext cx="887473" cy="88747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467E69-1349-4092-9894-A0E748021E17}">
      <dsp:nvSpPr>
        <dsp:cNvPr id="0" name=""/>
        <dsp:cNvSpPr/>
      </dsp:nvSpPr>
      <dsp:spPr>
        <a:xfrm>
          <a:off x="1123841" y="1419957"/>
          <a:ext cx="4643937" cy="70997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3546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>
              <a:latin typeface="+mn-lt"/>
              <a:cs typeface="Arial" panose="020B0604020202020204" pitchFamily="34" charset="0"/>
            </a:rPr>
            <a:t>Транспортная инфраструктура</a:t>
          </a:r>
        </a:p>
      </dsp:txBody>
      <dsp:txXfrm>
        <a:off x="1123841" y="1419957"/>
        <a:ext cx="4643937" cy="709978"/>
      </dsp:txXfrm>
    </dsp:sp>
    <dsp:sp modelId="{54A8C9E0-2091-4114-AA01-F7A156C5086C}">
      <dsp:nvSpPr>
        <dsp:cNvPr id="0" name=""/>
        <dsp:cNvSpPr/>
      </dsp:nvSpPr>
      <dsp:spPr>
        <a:xfrm>
          <a:off x="680104" y="1331210"/>
          <a:ext cx="887473" cy="88747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9791A2-D020-42FC-BEBF-E5E4B1E7E2CD}">
      <dsp:nvSpPr>
        <dsp:cNvPr id="0" name=""/>
        <dsp:cNvSpPr/>
      </dsp:nvSpPr>
      <dsp:spPr>
        <a:xfrm>
          <a:off x="1390892" y="2484791"/>
          <a:ext cx="4376886" cy="70997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3546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>
              <a:latin typeface="+mn-lt"/>
              <a:cs typeface="Arial" panose="020B0604020202020204" pitchFamily="34" charset="0"/>
            </a:rPr>
            <a:t>Экологически чистый общественный транспорт</a:t>
          </a:r>
        </a:p>
      </dsp:txBody>
      <dsp:txXfrm>
        <a:off x="1390892" y="2484791"/>
        <a:ext cx="4376886" cy="709978"/>
      </dsp:txXfrm>
    </dsp:sp>
    <dsp:sp modelId="{D1E0FA08-4FA3-4D0C-A1C5-6EBFA5F47220}">
      <dsp:nvSpPr>
        <dsp:cNvPr id="0" name=""/>
        <dsp:cNvSpPr/>
      </dsp:nvSpPr>
      <dsp:spPr>
        <a:xfrm>
          <a:off x="947155" y="2396044"/>
          <a:ext cx="887473" cy="88747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F11350-C269-46B7-A122-EEEFCE9EF689}">
      <dsp:nvSpPr>
        <dsp:cNvPr id="0" name=""/>
        <dsp:cNvSpPr/>
      </dsp:nvSpPr>
      <dsp:spPr>
        <a:xfrm>
          <a:off x="1390892" y="3548950"/>
          <a:ext cx="4376886" cy="70997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3546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>
              <a:latin typeface="+mn-lt"/>
              <a:cs typeface="Arial" panose="020B0604020202020204" pitchFamily="34" charset="0"/>
            </a:rPr>
            <a:t>Транзитно-ориентированное развитие</a:t>
          </a:r>
        </a:p>
      </dsp:txBody>
      <dsp:txXfrm>
        <a:off x="1390892" y="3548950"/>
        <a:ext cx="4376886" cy="709978"/>
      </dsp:txXfrm>
    </dsp:sp>
    <dsp:sp modelId="{515E51F1-6BCB-4900-82CB-74F5FBF3D0DD}">
      <dsp:nvSpPr>
        <dsp:cNvPr id="0" name=""/>
        <dsp:cNvSpPr/>
      </dsp:nvSpPr>
      <dsp:spPr>
        <a:xfrm>
          <a:off x="947155" y="3460203"/>
          <a:ext cx="887473" cy="88747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A056B3-900C-495B-805D-B42F77DD3D65}">
      <dsp:nvSpPr>
        <dsp:cNvPr id="0" name=""/>
        <dsp:cNvSpPr/>
      </dsp:nvSpPr>
      <dsp:spPr>
        <a:xfrm>
          <a:off x="1123841" y="4613784"/>
          <a:ext cx="4643937" cy="70997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3546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>
              <a:latin typeface="+mn-lt"/>
              <a:cs typeface="Arial" panose="020B0604020202020204" pitchFamily="34" charset="0"/>
            </a:rPr>
            <a:t>Нулевая терпимость к ДТП</a:t>
          </a:r>
        </a:p>
      </dsp:txBody>
      <dsp:txXfrm>
        <a:off x="1123841" y="4613784"/>
        <a:ext cx="4643937" cy="709978"/>
      </dsp:txXfrm>
    </dsp:sp>
    <dsp:sp modelId="{E0361A4F-C809-4C39-BA14-8AE58F8B7BC6}">
      <dsp:nvSpPr>
        <dsp:cNvPr id="0" name=""/>
        <dsp:cNvSpPr/>
      </dsp:nvSpPr>
      <dsp:spPr>
        <a:xfrm>
          <a:off x="680104" y="4525036"/>
          <a:ext cx="887473" cy="88747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191C84-7462-4E2D-B709-0824526A9BB3}">
      <dsp:nvSpPr>
        <dsp:cNvPr id="0" name=""/>
        <dsp:cNvSpPr/>
      </dsp:nvSpPr>
      <dsp:spPr>
        <a:xfrm>
          <a:off x="539834" y="5678617"/>
          <a:ext cx="5227944" cy="70997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3546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>
              <a:latin typeface="+mn-lt"/>
              <a:cs typeface="Arial" panose="020B0604020202020204" pitchFamily="34" charset="0"/>
            </a:rPr>
            <a:t>Велодорожки</a:t>
          </a:r>
        </a:p>
      </dsp:txBody>
      <dsp:txXfrm>
        <a:off x="539834" y="5678617"/>
        <a:ext cx="5227944" cy="709978"/>
      </dsp:txXfrm>
    </dsp:sp>
    <dsp:sp modelId="{AF38B810-AC89-4732-98F0-6A4241B422D1}">
      <dsp:nvSpPr>
        <dsp:cNvPr id="0" name=""/>
        <dsp:cNvSpPr/>
      </dsp:nvSpPr>
      <dsp:spPr>
        <a:xfrm>
          <a:off x="96098" y="5589870"/>
          <a:ext cx="887473" cy="88747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667355-6BC0-4D96-A518-4A47042E4179}">
      <dsp:nvSpPr>
        <dsp:cNvPr id="0" name=""/>
        <dsp:cNvSpPr/>
      </dsp:nvSpPr>
      <dsp:spPr>
        <a:xfrm>
          <a:off x="50477" y="111535"/>
          <a:ext cx="2488284" cy="859563"/>
        </a:xfrm>
        <a:prstGeom prst="chevron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/>
            <a:t>1950-1957 ГЭС</a:t>
          </a:r>
          <a:endParaRPr lang="de-DE" sz="2800" kern="1200" dirty="0"/>
        </a:p>
      </dsp:txBody>
      <dsp:txXfrm>
        <a:off x="480259" y="111535"/>
        <a:ext cx="1628721" cy="85956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DF28DE-7B49-4CBC-BD7D-902C4304F7AE}">
      <dsp:nvSpPr>
        <dsp:cNvPr id="0" name=""/>
        <dsp:cNvSpPr/>
      </dsp:nvSpPr>
      <dsp:spPr>
        <a:xfrm>
          <a:off x="0" y="155786"/>
          <a:ext cx="3314103" cy="1325641"/>
        </a:xfrm>
        <a:prstGeom prst="chevron">
          <a:avLst/>
        </a:prstGeom>
        <a:solidFill>
          <a:srgbClr val="DE862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015" tIns="40005" rIns="40005" bIns="40005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kern="1200" dirty="0"/>
            <a:t>1958-1979 </a:t>
          </a:r>
          <a:r>
            <a:rPr lang="ru-RU" sz="2600" kern="1200" dirty="0"/>
            <a:t>Химический комплекс</a:t>
          </a:r>
          <a:endParaRPr lang="de-DE" sz="2600" kern="1200" dirty="0"/>
        </a:p>
      </dsp:txBody>
      <dsp:txXfrm>
        <a:off x="662821" y="155786"/>
        <a:ext cx="1988462" cy="132564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BBAF30-F95A-4C88-9912-DDEB8350E815}">
      <dsp:nvSpPr>
        <dsp:cNvPr id="0" name=""/>
        <dsp:cNvSpPr/>
      </dsp:nvSpPr>
      <dsp:spPr>
        <a:xfrm>
          <a:off x="0" y="729"/>
          <a:ext cx="6015138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D547191-82C4-40CA-B7BF-C59EA890F48E}">
      <dsp:nvSpPr>
        <dsp:cNvPr id="0" name=""/>
        <dsp:cNvSpPr/>
      </dsp:nvSpPr>
      <dsp:spPr>
        <a:xfrm>
          <a:off x="0" y="729"/>
          <a:ext cx="6015138" cy="853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>
              <a:latin typeface="+mn-lt"/>
              <a:cs typeface="Arial" panose="020B0604020202020204" pitchFamily="34" charset="0"/>
            </a:rPr>
            <a:t>Технологическое предпринимательство</a:t>
          </a:r>
          <a:endParaRPr lang="ru-RU" sz="2800" kern="1200" dirty="0">
            <a:latin typeface="+mn-lt"/>
          </a:endParaRPr>
        </a:p>
      </dsp:txBody>
      <dsp:txXfrm>
        <a:off x="0" y="729"/>
        <a:ext cx="6015138" cy="853920"/>
      </dsp:txXfrm>
    </dsp:sp>
    <dsp:sp modelId="{46C7C852-98B1-49E9-BC92-48C31CE4C293}">
      <dsp:nvSpPr>
        <dsp:cNvPr id="0" name=""/>
        <dsp:cNvSpPr/>
      </dsp:nvSpPr>
      <dsp:spPr>
        <a:xfrm>
          <a:off x="0" y="854650"/>
          <a:ext cx="6015138" cy="0"/>
        </a:xfrm>
        <a:prstGeom prst="line">
          <a:avLst/>
        </a:prstGeom>
        <a:gradFill rotWithShape="0">
          <a:gsLst>
            <a:gs pos="0">
              <a:schemeClr val="accent3">
                <a:hueOff val="1875044"/>
                <a:satOff val="-2813"/>
                <a:lumOff val="-458"/>
                <a:alphaOff val="0"/>
                <a:shade val="51000"/>
                <a:satMod val="130000"/>
              </a:schemeClr>
            </a:gs>
            <a:gs pos="80000">
              <a:schemeClr val="accent3">
                <a:hueOff val="1875044"/>
                <a:satOff val="-2813"/>
                <a:lumOff val="-458"/>
                <a:alphaOff val="0"/>
                <a:shade val="93000"/>
                <a:satMod val="130000"/>
              </a:schemeClr>
            </a:gs>
            <a:gs pos="100000">
              <a:schemeClr val="accent3">
                <a:hueOff val="1875044"/>
                <a:satOff val="-2813"/>
                <a:lumOff val="-458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1875044"/>
              <a:satOff val="-2813"/>
              <a:lumOff val="-45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CAB5E5A-70A8-41BE-9BE1-4030C367B62C}">
      <dsp:nvSpPr>
        <dsp:cNvPr id="0" name=""/>
        <dsp:cNvSpPr/>
      </dsp:nvSpPr>
      <dsp:spPr>
        <a:xfrm>
          <a:off x="0" y="854650"/>
          <a:ext cx="6015138" cy="853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>
              <a:latin typeface="+mn-lt"/>
              <a:cs typeface="Arial" panose="020B0604020202020204" pitchFamily="34" charset="0"/>
            </a:rPr>
            <a:t>Информационно-технологический центр Поволжья</a:t>
          </a:r>
        </a:p>
      </dsp:txBody>
      <dsp:txXfrm>
        <a:off x="0" y="854650"/>
        <a:ext cx="6015138" cy="853920"/>
      </dsp:txXfrm>
    </dsp:sp>
    <dsp:sp modelId="{CC8E45C7-F81E-4A1B-B088-CA7E2C8C6142}">
      <dsp:nvSpPr>
        <dsp:cNvPr id="0" name=""/>
        <dsp:cNvSpPr/>
      </dsp:nvSpPr>
      <dsp:spPr>
        <a:xfrm>
          <a:off x="0" y="1708571"/>
          <a:ext cx="6015138" cy="0"/>
        </a:xfrm>
        <a:prstGeom prst="line">
          <a:avLst/>
        </a:prstGeom>
        <a:gradFill rotWithShape="0">
          <a:gsLst>
            <a:gs pos="0">
              <a:schemeClr val="accent3">
                <a:hueOff val="3750088"/>
                <a:satOff val="-5627"/>
                <a:lumOff val="-915"/>
                <a:alphaOff val="0"/>
                <a:shade val="51000"/>
                <a:satMod val="130000"/>
              </a:schemeClr>
            </a:gs>
            <a:gs pos="80000">
              <a:schemeClr val="accent3">
                <a:hueOff val="3750088"/>
                <a:satOff val="-5627"/>
                <a:lumOff val="-915"/>
                <a:alphaOff val="0"/>
                <a:shade val="93000"/>
                <a:satMod val="130000"/>
              </a:schemeClr>
            </a:gs>
            <a:gs pos="100000">
              <a:schemeClr val="accent3">
                <a:hueOff val="3750088"/>
                <a:satOff val="-5627"/>
                <a:lumOff val="-915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3750088"/>
              <a:satOff val="-5627"/>
              <a:lumOff val="-91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7BBED2A-526B-4784-80C5-A16BAFFFE52B}">
      <dsp:nvSpPr>
        <dsp:cNvPr id="0" name=""/>
        <dsp:cNvSpPr/>
      </dsp:nvSpPr>
      <dsp:spPr>
        <a:xfrm>
          <a:off x="0" y="1708571"/>
          <a:ext cx="6015138" cy="853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>
              <a:latin typeface="+mn-lt"/>
              <a:cs typeface="Arial" panose="020B0604020202020204" pitchFamily="34" charset="0"/>
            </a:rPr>
            <a:t>Национальный инжиниринговый центр</a:t>
          </a:r>
        </a:p>
      </dsp:txBody>
      <dsp:txXfrm>
        <a:off x="0" y="1708571"/>
        <a:ext cx="6015138" cy="853920"/>
      </dsp:txXfrm>
    </dsp:sp>
    <dsp:sp modelId="{C96AD0B6-B3BB-49BF-94D4-F76B5BEC1F62}">
      <dsp:nvSpPr>
        <dsp:cNvPr id="0" name=""/>
        <dsp:cNvSpPr/>
      </dsp:nvSpPr>
      <dsp:spPr>
        <a:xfrm>
          <a:off x="0" y="2562492"/>
          <a:ext cx="6015138" cy="0"/>
        </a:xfrm>
        <a:prstGeom prst="line">
          <a:avLst/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3">
                <a:hueOff val="5625132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5625132"/>
              <a:satOff val="-8440"/>
              <a:lumOff val="-137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56551AB-FFCB-4688-9EF6-7FC1EC17269F}">
      <dsp:nvSpPr>
        <dsp:cNvPr id="0" name=""/>
        <dsp:cNvSpPr/>
      </dsp:nvSpPr>
      <dsp:spPr>
        <a:xfrm>
          <a:off x="0" y="2562492"/>
          <a:ext cx="6015138" cy="853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>
              <a:latin typeface="+mn-lt"/>
              <a:cs typeface="Arial" panose="020B0604020202020204" pitchFamily="34" charset="0"/>
            </a:rPr>
            <a:t>Университет 3.0 </a:t>
          </a:r>
        </a:p>
      </dsp:txBody>
      <dsp:txXfrm>
        <a:off x="0" y="2562492"/>
        <a:ext cx="6015138" cy="853920"/>
      </dsp:txXfrm>
    </dsp:sp>
    <dsp:sp modelId="{643DE6B7-2D49-477A-A071-8F35DB2EF7C0}">
      <dsp:nvSpPr>
        <dsp:cNvPr id="0" name=""/>
        <dsp:cNvSpPr/>
      </dsp:nvSpPr>
      <dsp:spPr>
        <a:xfrm>
          <a:off x="0" y="3416413"/>
          <a:ext cx="6015138" cy="0"/>
        </a:xfrm>
        <a:prstGeom prst="line">
          <a:avLst/>
        </a:prstGeom>
        <a:gradFill rotWithShape="0">
          <a:gsLst>
            <a:gs pos="0">
              <a:schemeClr val="accent3">
                <a:hueOff val="7500176"/>
                <a:satOff val="-11253"/>
                <a:lumOff val="-1830"/>
                <a:alphaOff val="0"/>
                <a:shade val="51000"/>
                <a:satMod val="130000"/>
              </a:schemeClr>
            </a:gs>
            <a:gs pos="80000">
              <a:schemeClr val="accent3">
                <a:hueOff val="7500176"/>
                <a:satOff val="-11253"/>
                <a:lumOff val="-1830"/>
                <a:alphaOff val="0"/>
                <a:shade val="93000"/>
                <a:satMod val="130000"/>
              </a:schemeClr>
            </a:gs>
            <a:gs pos="100000">
              <a:schemeClr val="accent3">
                <a:hueOff val="7500176"/>
                <a:satOff val="-11253"/>
                <a:lumOff val="-183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7500176"/>
              <a:satOff val="-11253"/>
              <a:lumOff val="-183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6321A9F-C9B6-45C6-9387-3236413B7493}">
      <dsp:nvSpPr>
        <dsp:cNvPr id="0" name=""/>
        <dsp:cNvSpPr/>
      </dsp:nvSpPr>
      <dsp:spPr>
        <a:xfrm>
          <a:off x="0" y="3416413"/>
          <a:ext cx="6015138" cy="853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>
              <a:latin typeface="+mn-lt"/>
              <a:cs typeface="Arial" panose="020B0604020202020204" pitchFamily="34" charset="0"/>
            </a:rPr>
            <a:t>Индустрия 4.0</a:t>
          </a:r>
        </a:p>
      </dsp:txBody>
      <dsp:txXfrm>
        <a:off x="0" y="3416413"/>
        <a:ext cx="6015138" cy="853920"/>
      </dsp:txXfrm>
    </dsp:sp>
    <dsp:sp modelId="{E9A66BB3-2820-4F17-9EE2-1A1E4A64CB01}">
      <dsp:nvSpPr>
        <dsp:cNvPr id="0" name=""/>
        <dsp:cNvSpPr/>
      </dsp:nvSpPr>
      <dsp:spPr>
        <a:xfrm>
          <a:off x="0" y="4270334"/>
          <a:ext cx="6015138" cy="0"/>
        </a:xfrm>
        <a:prstGeom prst="line">
          <a:avLst/>
        </a:prstGeom>
        <a:gradFill rotWithShape="0">
          <a:gsLst>
            <a:gs pos="0">
              <a:schemeClr val="accent3">
                <a:hueOff val="9375220"/>
                <a:satOff val="-14067"/>
                <a:lumOff val="-2288"/>
                <a:alphaOff val="0"/>
                <a:shade val="51000"/>
                <a:satMod val="130000"/>
              </a:schemeClr>
            </a:gs>
            <a:gs pos="80000">
              <a:schemeClr val="accent3">
                <a:hueOff val="9375220"/>
                <a:satOff val="-14067"/>
                <a:lumOff val="-2288"/>
                <a:alphaOff val="0"/>
                <a:shade val="93000"/>
                <a:satMod val="130000"/>
              </a:schemeClr>
            </a:gs>
            <a:gs pos="100000">
              <a:schemeClr val="accent3">
                <a:hueOff val="9375220"/>
                <a:satOff val="-14067"/>
                <a:lumOff val="-2288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9375220"/>
              <a:satOff val="-14067"/>
              <a:lumOff val="-228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BD7B265-4129-4A97-94DD-612D0DA82927}">
      <dsp:nvSpPr>
        <dsp:cNvPr id="0" name=""/>
        <dsp:cNvSpPr/>
      </dsp:nvSpPr>
      <dsp:spPr>
        <a:xfrm>
          <a:off x="0" y="4270334"/>
          <a:ext cx="6015138" cy="853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>
              <a:latin typeface="+mn-lt"/>
              <a:cs typeface="Arial" panose="020B0604020202020204" pitchFamily="34" charset="0"/>
            </a:rPr>
            <a:t>Инновационный центр (технологическая долина)</a:t>
          </a:r>
        </a:p>
      </dsp:txBody>
      <dsp:txXfrm>
        <a:off x="0" y="4270334"/>
        <a:ext cx="6015138" cy="853920"/>
      </dsp:txXfrm>
    </dsp:sp>
    <dsp:sp modelId="{2953CA05-3D6A-4C46-8C50-B4AE59550CF4}">
      <dsp:nvSpPr>
        <dsp:cNvPr id="0" name=""/>
        <dsp:cNvSpPr/>
      </dsp:nvSpPr>
      <dsp:spPr>
        <a:xfrm>
          <a:off x="0" y="5124255"/>
          <a:ext cx="6015138" cy="0"/>
        </a:xfrm>
        <a:prstGeom prst="line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78689F1-9A2C-4A43-9E97-A56FFDFCD513}">
      <dsp:nvSpPr>
        <dsp:cNvPr id="0" name=""/>
        <dsp:cNvSpPr/>
      </dsp:nvSpPr>
      <dsp:spPr>
        <a:xfrm>
          <a:off x="0" y="5124255"/>
          <a:ext cx="6015138" cy="853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>
              <a:latin typeface="+mn-lt"/>
              <a:cs typeface="Arial" panose="020B0604020202020204" pitchFamily="34" charset="0"/>
            </a:rPr>
            <a:t>Умный, бережливый, открытый и цифровой город</a:t>
          </a:r>
        </a:p>
      </dsp:txBody>
      <dsp:txXfrm>
        <a:off x="0" y="5124255"/>
        <a:ext cx="6015138" cy="85392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BBAF30-F95A-4C88-9912-DDEB8350E815}">
      <dsp:nvSpPr>
        <dsp:cNvPr id="0" name=""/>
        <dsp:cNvSpPr/>
      </dsp:nvSpPr>
      <dsp:spPr>
        <a:xfrm>
          <a:off x="0" y="303"/>
          <a:ext cx="6256822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D547191-82C4-40CA-B7BF-C59EA890F48E}">
      <dsp:nvSpPr>
        <dsp:cNvPr id="0" name=""/>
        <dsp:cNvSpPr/>
      </dsp:nvSpPr>
      <dsp:spPr>
        <a:xfrm>
          <a:off x="0" y="303"/>
          <a:ext cx="6256822" cy="8781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 dirty="0">
              <a:latin typeface="+mn-lt"/>
              <a:cs typeface="Arial" panose="020B0604020202020204" pitchFamily="34" charset="0"/>
            </a:rPr>
            <a:t>Массовое предпринимательство</a:t>
          </a:r>
          <a:endParaRPr lang="ru-RU" sz="2700" kern="1200" dirty="0">
            <a:latin typeface="+mn-lt"/>
          </a:endParaRPr>
        </a:p>
      </dsp:txBody>
      <dsp:txXfrm>
        <a:off x="0" y="303"/>
        <a:ext cx="6256822" cy="878143"/>
      </dsp:txXfrm>
    </dsp:sp>
    <dsp:sp modelId="{5753832C-7F91-487D-8519-701B1DD4C802}">
      <dsp:nvSpPr>
        <dsp:cNvPr id="0" name=""/>
        <dsp:cNvSpPr/>
      </dsp:nvSpPr>
      <dsp:spPr>
        <a:xfrm>
          <a:off x="0" y="878446"/>
          <a:ext cx="6256822" cy="0"/>
        </a:xfrm>
        <a:prstGeom prst="line">
          <a:avLst/>
        </a:prstGeom>
        <a:gradFill rotWithShape="0">
          <a:gsLst>
            <a:gs pos="0">
              <a:schemeClr val="accent3">
                <a:hueOff val="2250053"/>
                <a:satOff val="-3376"/>
                <a:lumOff val="-549"/>
                <a:alphaOff val="0"/>
                <a:shade val="51000"/>
                <a:satMod val="130000"/>
              </a:schemeClr>
            </a:gs>
            <a:gs pos="80000">
              <a:schemeClr val="accent3">
                <a:hueOff val="2250053"/>
                <a:satOff val="-3376"/>
                <a:lumOff val="-549"/>
                <a:alphaOff val="0"/>
                <a:shade val="93000"/>
                <a:satMod val="130000"/>
              </a:schemeClr>
            </a:gs>
            <a:gs pos="100000">
              <a:schemeClr val="accent3">
                <a:hueOff val="2250053"/>
                <a:satOff val="-3376"/>
                <a:lumOff val="-549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2250053"/>
              <a:satOff val="-3376"/>
              <a:lumOff val="-54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1C4752C-46CD-47CB-A5A9-92E4F65DFEC6}">
      <dsp:nvSpPr>
        <dsp:cNvPr id="0" name=""/>
        <dsp:cNvSpPr/>
      </dsp:nvSpPr>
      <dsp:spPr>
        <a:xfrm>
          <a:off x="0" y="878446"/>
          <a:ext cx="6256822" cy="8781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 dirty="0">
              <a:latin typeface="+mn-lt"/>
              <a:cs typeface="Arial" panose="020B0604020202020204" pitchFamily="34" charset="0"/>
            </a:rPr>
            <a:t>Инвестиционная политика	 </a:t>
          </a:r>
        </a:p>
      </dsp:txBody>
      <dsp:txXfrm>
        <a:off x="0" y="878446"/>
        <a:ext cx="6256822" cy="878143"/>
      </dsp:txXfrm>
    </dsp:sp>
    <dsp:sp modelId="{BB9DF430-9C87-4E9B-B3DF-8CD3B16982F8}">
      <dsp:nvSpPr>
        <dsp:cNvPr id="0" name=""/>
        <dsp:cNvSpPr/>
      </dsp:nvSpPr>
      <dsp:spPr>
        <a:xfrm>
          <a:off x="0" y="1756589"/>
          <a:ext cx="6256822" cy="0"/>
        </a:xfrm>
        <a:prstGeom prst="line">
          <a:avLst/>
        </a:prstGeom>
        <a:gradFill rotWithShape="0">
          <a:gsLst>
            <a:gs pos="0">
              <a:schemeClr val="accent3">
                <a:hueOff val="4500106"/>
                <a:satOff val="-6752"/>
                <a:lumOff val="-1098"/>
                <a:alphaOff val="0"/>
                <a:shade val="51000"/>
                <a:satMod val="130000"/>
              </a:schemeClr>
            </a:gs>
            <a:gs pos="80000">
              <a:schemeClr val="accent3">
                <a:hueOff val="4500106"/>
                <a:satOff val="-6752"/>
                <a:lumOff val="-1098"/>
                <a:alphaOff val="0"/>
                <a:shade val="93000"/>
                <a:satMod val="130000"/>
              </a:schemeClr>
            </a:gs>
            <a:gs pos="100000">
              <a:schemeClr val="accent3">
                <a:hueOff val="4500106"/>
                <a:satOff val="-6752"/>
                <a:lumOff val="-1098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4500106"/>
              <a:satOff val="-6752"/>
              <a:lumOff val="-109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EDD2037-3A80-4BBB-890E-61967E5FD2E6}">
      <dsp:nvSpPr>
        <dsp:cNvPr id="0" name=""/>
        <dsp:cNvSpPr/>
      </dsp:nvSpPr>
      <dsp:spPr>
        <a:xfrm>
          <a:off x="0" y="1756589"/>
          <a:ext cx="6250711" cy="16742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 dirty="0">
              <a:latin typeface="+mn-lt"/>
              <a:cs typeface="Arial" panose="020B0604020202020204" pitchFamily="34" charset="0"/>
            </a:rPr>
            <a:t>Промышленная политика (автомобилестроительный кластер, нефтехимический кластер, агропромышленный комплекс, экспорт)	 </a:t>
          </a:r>
        </a:p>
      </dsp:txBody>
      <dsp:txXfrm>
        <a:off x="0" y="1756589"/>
        <a:ext cx="6250711" cy="1674232"/>
      </dsp:txXfrm>
    </dsp:sp>
    <dsp:sp modelId="{9A83E710-7921-4700-9FD6-AEC94BA2964D}">
      <dsp:nvSpPr>
        <dsp:cNvPr id="0" name=""/>
        <dsp:cNvSpPr/>
      </dsp:nvSpPr>
      <dsp:spPr>
        <a:xfrm>
          <a:off x="0" y="3430822"/>
          <a:ext cx="6256822" cy="0"/>
        </a:xfrm>
        <a:prstGeom prst="line">
          <a:avLst/>
        </a:prstGeom>
        <a:gradFill rotWithShape="0">
          <a:gsLst>
            <a:gs pos="0">
              <a:schemeClr val="accent3">
                <a:hueOff val="6750158"/>
                <a:satOff val="-10128"/>
                <a:lumOff val="-1647"/>
                <a:alphaOff val="0"/>
                <a:shade val="51000"/>
                <a:satMod val="130000"/>
              </a:schemeClr>
            </a:gs>
            <a:gs pos="80000">
              <a:schemeClr val="accent3">
                <a:hueOff val="6750158"/>
                <a:satOff val="-10128"/>
                <a:lumOff val="-1647"/>
                <a:alphaOff val="0"/>
                <a:shade val="93000"/>
                <a:satMod val="130000"/>
              </a:schemeClr>
            </a:gs>
            <a:gs pos="100000">
              <a:schemeClr val="accent3">
                <a:hueOff val="6750158"/>
                <a:satOff val="-10128"/>
                <a:lumOff val="-1647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6750158"/>
              <a:satOff val="-10128"/>
              <a:lumOff val="-164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57F39A3-A313-4874-B518-3F1D471FCF3B}">
      <dsp:nvSpPr>
        <dsp:cNvPr id="0" name=""/>
        <dsp:cNvSpPr/>
      </dsp:nvSpPr>
      <dsp:spPr>
        <a:xfrm>
          <a:off x="0" y="3430822"/>
          <a:ext cx="6256822" cy="8781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 dirty="0">
              <a:latin typeface="+mn-lt"/>
              <a:cs typeface="Arial" panose="020B0604020202020204" pitchFamily="34" charset="0"/>
            </a:rPr>
            <a:t>Промышленное развитие	 </a:t>
          </a:r>
        </a:p>
      </dsp:txBody>
      <dsp:txXfrm>
        <a:off x="0" y="3430822"/>
        <a:ext cx="6256822" cy="878143"/>
      </dsp:txXfrm>
    </dsp:sp>
    <dsp:sp modelId="{A93D0E89-F17A-442B-8553-E12AA5EFBF9D}">
      <dsp:nvSpPr>
        <dsp:cNvPr id="0" name=""/>
        <dsp:cNvSpPr/>
      </dsp:nvSpPr>
      <dsp:spPr>
        <a:xfrm>
          <a:off x="0" y="4308965"/>
          <a:ext cx="6256822" cy="0"/>
        </a:xfrm>
        <a:prstGeom prst="line">
          <a:avLst/>
        </a:prstGeom>
        <a:gradFill rotWithShape="0">
          <a:gsLst>
            <a:gs pos="0">
              <a:schemeClr val="accent3">
                <a:hueOff val="9000211"/>
                <a:satOff val="-13504"/>
                <a:lumOff val="-2196"/>
                <a:alphaOff val="0"/>
                <a:shade val="51000"/>
                <a:satMod val="130000"/>
              </a:schemeClr>
            </a:gs>
            <a:gs pos="80000">
              <a:schemeClr val="accent3">
                <a:hueOff val="9000211"/>
                <a:satOff val="-13504"/>
                <a:lumOff val="-2196"/>
                <a:alphaOff val="0"/>
                <a:shade val="93000"/>
                <a:satMod val="130000"/>
              </a:schemeClr>
            </a:gs>
            <a:gs pos="100000">
              <a:schemeClr val="accent3">
                <a:hueOff val="9000211"/>
                <a:satOff val="-13504"/>
                <a:lumOff val="-2196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9000211"/>
              <a:satOff val="-13504"/>
              <a:lumOff val="-219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F5CF458-219D-4CB1-BF5B-8DA02B037C6F}">
      <dsp:nvSpPr>
        <dsp:cNvPr id="0" name=""/>
        <dsp:cNvSpPr/>
      </dsp:nvSpPr>
      <dsp:spPr>
        <a:xfrm>
          <a:off x="0" y="4308965"/>
          <a:ext cx="6256822" cy="8781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 dirty="0">
              <a:latin typeface="+mn-lt"/>
              <a:cs typeface="Arial" panose="020B0604020202020204" pitchFamily="34" charset="0"/>
            </a:rPr>
            <a:t>Эффективный рынок труда	 </a:t>
          </a:r>
        </a:p>
      </dsp:txBody>
      <dsp:txXfrm>
        <a:off x="0" y="4308965"/>
        <a:ext cx="6256822" cy="878143"/>
      </dsp:txXfrm>
    </dsp:sp>
    <dsp:sp modelId="{878BBC3B-FC04-45D0-A469-CBD84C833D66}">
      <dsp:nvSpPr>
        <dsp:cNvPr id="0" name=""/>
        <dsp:cNvSpPr/>
      </dsp:nvSpPr>
      <dsp:spPr>
        <a:xfrm>
          <a:off x="0" y="5187108"/>
          <a:ext cx="6256822" cy="0"/>
        </a:xfrm>
        <a:prstGeom prst="line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4C4A006-0D21-4A6F-AA98-9A5C18F02F13}">
      <dsp:nvSpPr>
        <dsp:cNvPr id="0" name=""/>
        <dsp:cNvSpPr/>
      </dsp:nvSpPr>
      <dsp:spPr>
        <a:xfrm>
          <a:off x="0" y="5187108"/>
          <a:ext cx="6256822" cy="8781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 dirty="0">
              <a:latin typeface="+mn-lt"/>
              <a:cs typeface="Arial" panose="020B0604020202020204" pitchFamily="34" charset="0"/>
            </a:rPr>
            <a:t>Муниципальный сектор экономики </a:t>
          </a:r>
        </a:p>
      </dsp:txBody>
      <dsp:txXfrm>
        <a:off x="0" y="5187108"/>
        <a:ext cx="6256822" cy="87814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B5F8C4-1039-415C-B0F4-1E4634A980D7}">
      <dsp:nvSpPr>
        <dsp:cNvPr id="0" name=""/>
        <dsp:cNvSpPr/>
      </dsp:nvSpPr>
      <dsp:spPr>
        <a:xfrm>
          <a:off x="-7180162" y="-1098515"/>
          <a:ext cx="8552351" cy="8552351"/>
        </a:xfrm>
        <a:prstGeom prst="blockArc">
          <a:avLst>
            <a:gd name="adj1" fmla="val 18900000"/>
            <a:gd name="adj2" fmla="val 2700000"/>
            <a:gd name="adj3" fmla="val 253"/>
          </a:avLst>
        </a:pr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F3E390-BB54-4A29-B5A2-6FBBA9E9ECB2}">
      <dsp:nvSpPr>
        <dsp:cNvPr id="0" name=""/>
        <dsp:cNvSpPr/>
      </dsp:nvSpPr>
      <dsp:spPr>
        <a:xfrm>
          <a:off x="445825" y="288912"/>
          <a:ext cx="4678894" cy="57757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8447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 err="1"/>
            <a:t>Экогород</a:t>
          </a:r>
          <a:endParaRPr lang="ru-RU" sz="2800" kern="1200" dirty="0"/>
        </a:p>
      </dsp:txBody>
      <dsp:txXfrm>
        <a:off x="445825" y="288912"/>
        <a:ext cx="4678894" cy="577571"/>
      </dsp:txXfrm>
    </dsp:sp>
    <dsp:sp modelId="{17E2CA47-39D4-4B4C-9FB4-5B4F5C4F1F15}">
      <dsp:nvSpPr>
        <dsp:cNvPr id="0" name=""/>
        <dsp:cNvSpPr/>
      </dsp:nvSpPr>
      <dsp:spPr>
        <a:xfrm>
          <a:off x="84843" y="283151"/>
          <a:ext cx="721964" cy="721964"/>
        </a:xfrm>
        <a:prstGeom prst="ellipse">
          <a:avLst/>
        </a:prstGeom>
        <a:solidFill>
          <a:srgbClr val="00B050"/>
        </a:solidFill>
        <a:ln w="25400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7772F6-6E44-487F-AA02-B8334C6108D1}">
      <dsp:nvSpPr>
        <dsp:cNvPr id="0" name=""/>
        <dsp:cNvSpPr/>
      </dsp:nvSpPr>
      <dsp:spPr>
        <a:xfrm>
          <a:off x="968868" y="1155778"/>
          <a:ext cx="4155851" cy="57757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8447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/>
            <a:t>Зеленый каркас</a:t>
          </a:r>
        </a:p>
      </dsp:txBody>
      <dsp:txXfrm>
        <a:off x="968868" y="1155778"/>
        <a:ext cx="4155851" cy="577571"/>
      </dsp:txXfrm>
    </dsp:sp>
    <dsp:sp modelId="{DB4C97E2-B487-4E50-A074-ABD05A7F2BC0}">
      <dsp:nvSpPr>
        <dsp:cNvPr id="0" name=""/>
        <dsp:cNvSpPr/>
      </dsp:nvSpPr>
      <dsp:spPr>
        <a:xfrm>
          <a:off x="607886" y="1150017"/>
          <a:ext cx="721964" cy="721964"/>
        </a:xfrm>
        <a:prstGeom prst="ellipse">
          <a:avLst/>
        </a:prstGeom>
        <a:solidFill>
          <a:srgbClr val="00B050"/>
        </a:solidFill>
        <a:ln w="25400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8BF3CC-9600-4AE0-943B-AE4157401DF1}">
      <dsp:nvSpPr>
        <dsp:cNvPr id="0" name=""/>
        <dsp:cNvSpPr/>
      </dsp:nvSpPr>
      <dsp:spPr>
        <a:xfrm>
          <a:off x="1255493" y="2022008"/>
          <a:ext cx="3869226" cy="57757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8447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/>
            <a:t>Большая Волга	</a:t>
          </a:r>
        </a:p>
      </dsp:txBody>
      <dsp:txXfrm>
        <a:off x="1255493" y="2022008"/>
        <a:ext cx="3869226" cy="577571"/>
      </dsp:txXfrm>
    </dsp:sp>
    <dsp:sp modelId="{CBAEFCEE-4B4D-4E64-BA6D-9105A16A4CA1}">
      <dsp:nvSpPr>
        <dsp:cNvPr id="0" name=""/>
        <dsp:cNvSpPr/>
      </dsp:nvSpPr>
      <dsp:spPr>
        <a:xfrm>
          <a:off x="894511" y="2016247"/>
          <a:ext cx="721964" cy="721964"/>
        </a:xfrm>
        <a:prstGeom prst="ellipse">
          <a:avLst/>
        </a:prstGeom>
        <a:solidFill>
          <a:srgbClr val="00B050"/>
        </a:solidFill>
        <a:ln w="25400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4FF973-B2E8-437C-854C-94E056FDF71B}">
      <dsp:nvSpPr>
        <dsp:cNvPr id="0" name=""/>
        <dsp:cNvSpPr/>
      </dsp:nvSpPr>
      <dsp:spPr>
        <a:xfrm>
          <a:off x="1347010" y="2888874"/>
          <a:ext cx="3777710" cy="57757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8447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/>
            <a:t>Управление отходами</a:t>
          </a:r>
        </a:p>
      </dsp:txBody>
      <dsp:txXfrm>
        <a:off x="1347010" y="2888874"/>
        <a:ext cx="3777710" cy="577571"/>
      </dsp:txXfrm>
    </dsp:sp>
    <dsp:sp modelId="{6107AE86-A529-4EAD-A0A6-0D643F6F11A7}">
      <dsp:nvSpPr>
        <dsp:cNvPr id="0" name=""/>
        <dsp:cNvSpPr/>
      </dsp:nvSpPr>
      <dsp:spPr>
        <a:xfrm>
          <a:off x="986028" y="2883113"/>
          <a:ext cx="721964" cy="721964"/>
        </a:xfrm>
        <a:prstGeom prst="ellipse">
          <a:avLst/>
        </a:prstGeom>
        <a:solidFill>
          <a:srgbClr val="00B050"/>
        </a:solidFill>
        <a:ln w="25400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1B9B4B-C73F-46D2-85DD-E2A51E54CD9E}">
      <dsp:nvSpPr>
        <dsp:cNvPr id="0" name=""/>
        <dsp:cNvSpPr/>
      </dsp:nvSpPr>
      <dsp:spPr>
        <a:xfrm>
          <a:off x="1255493" y="3755740"/>
          <a:ext cx="3869226" cy="57757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8447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/>
            <a:t>Зеленые технологии</a:t>
          </a:r>
        </a:p>
      </dsp:txBody>
      <dsp:txXfrm>
        <a:off x="1255493" y="3755740"/>
        <a:ext cx="3869226" cy="577571"/>
      </dsp:txXfrm>
    </dsp:sp>
    <dsp:sp modelId="{90AC6170-E9F1-4025-B8E2-538F82032C45}">
      <dsp:nvSpPr>
        <dsp:cNvPr id="0" name=""/>
        <dsp:cNvSpPr/>
      </dsp:nvSpPr>
      <dsp:spPr>
        <a:xfrm>
          <a:off x="894511" y="3749979"/>
          <a:ext cx="721964" cy="721964"/>
        </a:xfrm>
        <a:prstGeom prst="ellipse">
          <a:avLst/>
        </a:prstGeom>
        <a:solidFill>
          <a:srgbClr val="00B050"/>
        </a:solidFill>
        <a:ln w="25400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8E4A8D-7E80-4DEE-BDEC-EE99D8F39914}">
      <dsp:nvSpPr>
        <dsp:cNvPr id="0" name=""/>
        <dsp:cNvSpPr/>
      </dsp:nvSpPr>
      <dsp:spPr>
        <a:xfrm>
          <a:off x="968868" y="4621970"/>
          <a:ext cx="4155851" cy="57757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8447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/>
            <a:t>Зеленый транспорт</a:t>
          </a:r>
        </a:p>
      </dsp:txBody>
      <dsp:txXfrm>
        <a:off x="968868" y="4621970"/>
        <a:ext cx="4155851" cy="577571"/>
      </dsp:txXfrm>
    </dsp:sp>
    <dsp:sp modelId="{77ED4314-88C5-4B6E-9C73-EB1DCA4FF81C}">
      <dsp:nvSpPr>
        <dsp:cNvPr id="0" name=""/>
        <dsp:cNvSpPr/>
      </dsp:nvSpPr>
      <dsp:spPr>
        <a:xfrm>
          <a:off x="607886" y="4616209"/>
          <a:ext cx="721964" cy="721964"/>
        </a:xfrm>
        <a:prstGeom prst="ellipse">
          <a:avLst/>
        </a:prstGeom>
        <a:solidFill>
          <a:srgbClr val="00B050"/>
        </a:solidFill>
        <a:ln w="25400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344254-D201-475B-AC67-6D138C3048DE}">
      <dsp:nvSpPr>
        <dsp:cNvPr id="0" name=""/>
        <dsp:cNvSpPr/>
      </dsp:nvSpPr>
      <dsp:spPr>
        <a:xfrm>
          <a:off x="445825" y="5488836"/>
          <a:ext cx="4678894" cy="57757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8447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/>
            <a:t>Возобновляемые источники энергии</a:t>
          </a:r>
        </a:p>
      </dsp:txBody>
      <dsp:txXfrm>
        <a:off x="445825" y="5488836"/>
        <a:ext cx="4678894" cy="577571"/>
      </dsp:txXfrm>
    </dsp:sp>
    <dsp:sp modelId="{A9BAE419-4F74-4EED-B91C-8231D4F01144}">
      <dsp:nvSpPr>
        <dsp:cNvPr id="0" name=""/>
        <dsp:cNvSpPr/>
      </dsp:nvSpPr>
      <dsp:spPr>
        <a:xfrm>
          <a:off x="84843" y="5416640"/>
          <a:ext cx="721964" cy="721964"/>
        </a:xfrm>
        <a:prstGeom prst="ellipse">
          <a:avLst/>
        </a:prstGeom>
        <a:solidFill>
          <a:srgbClr val="00B050"/>
        </a:solidFill>
        <a:ln w="25400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4D9C4A-1875-4C96-A0B5-F45978D024A1}">
      <dsp:nvSpPr>
        <dsp:cNvPr id="0" name=""/>
        <dsp:cNvSpPr/>
      </dsp:nvSpPr>
      <dsp:spPr>
        <a:xfrm>
          <a:off x="0" y="2971"/>
          <a:ext cx="5254151" cy="0"/>
        </a:xfrm>
        <a:prstGeom prst="line">
          <a:avLst/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104CA87-754A-46BC-B203-9AE4B7547B11}">
      <dsp:nvSpPr>
        <dsp:cNvPr id="0" name=""/>
        <dsp:cNvSpPr/>
      </dsp:nvSpPr>
      <dsp:spPr>
        <a:xfrm>
          <a:off x="0" y="2971"/>
          <a:ext cx="5254151" cy="5526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/>
            <a:t>Ранее развитие</a:t>
          </a:r>
        </a:p>
      </dsp:txBody>
      <dsp:txXfrm>
        <a:off x="0" y="2971"/>
        <a:ext cx="5254151" cy="552624"/>
      </dsp:txXfrm>
    </dsp:sp>
    <dsp:sp modelId="{30332247-168C-4192-A658-ECA746ABD87B}">
      <dsp:nvSpPr>
        <dsp:cNvPr id="0" name=""/>
        <dsp:cNvSpPr/>
      </dsp:nvSpPr>
      <dsp:spPr>
        <a:xfrm>
          <a:off x="0" y="555595"/>
          <a:ext cx="5254151" cy="0"/>
        </a:xfrm>
        <a:prstGeom prst="line">
          <a:avLst/>
        </a:prstGeom>
        <a:gradFill rotWithShape="0">
          <a:gsLst>
            <a:gs pos="0">
              <a:schemeClr val="accent2">
                <a:shade val="50000"/>
                <a:hueOff val="-7543"/>
                <a:satOff val="-1529"/>
                <a:lumOff val="8409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-7543"/>
                <a:satOff val="-1529"/>
                <a:lumOff val="8409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-7543"/>
                <a:satOff val="-1529"/>
                <a:lumOff val="8409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50000"/>
              <a:hueOff val="-7543"/>
              <a:satOff val="-1529"/>
              <a:lumOff val="840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EC0F16A-34AE-4040-BBE5-30845391E6DE}">
      <dsp:nvSpPr>
        <dsp:cNvPr id="0" name=""/>
        <dsp:cNvSpPr/>
      </dsp:nvSpPr>
      <dsp:spPr>
        <a:xfrm>
          <a:off x="0" y="555595"/>
          <a:ext cx="5254151" cy="5526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/>
            <a:t>Общее образование	</a:t>
          </a:r>
        </a:p>
      </dsp:txBody>
      <dsp:txXfrm>
        <a:off x="0" y="555595"/>
        <a:ext cx="5254151" cy="552624"/>
      </dsp:txXfrm>
    </dsp:sp>
    <dsp:sp modelId="{D017C1D7-D111-4F55-A5D4-A8F91295B41F}">
      <dsp:nvSpPr>
        <dsp:cNvPr id="0" name=""/>
        <dsp:cNvSpPr/>
      </dsp:nvSpPr>
      <dsp:spPr>
        <a:xfrm>
          <a:off x="0" y="1108220"/>
          <a:ext cx="5254151" cy="0"/>
        </a:xfrm>
        <a:prstGeom prst="line">
          <a:avLst/>
        </a:prstGeom>
        <a:gradFill rotWithShape="0">
          <a:gsLst>
            <a:gs pos="0">
              <a:schemeClr val="accent2">
                <a:shade val="50000"/>
                <a:hueOff val="-15085"/>
                <a:satOff val="-3058"/>
                <a:lumOff val="16819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-15085"/>
                <a:satOff val="-3058"/>
                <a:lumOff val="16819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-15085"/>
                <a:satOff val="-3058"/>
                <a:lumOff val="16819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50000"/>
              <a:hueOff val="-15085"/>
              <a:satOff val="-3058"/>
              <a:lumOff val="1681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63311D1-01D1-4117-98F5-137E1A02E434}">
      <dsp:nvSpPr>
        <dsp:cNvPr id="0" name=""/>
        <dsp:cNvSpPr/>
      </dsp:nvSpPr>
      <dsp:spPr>
        <a:xfrm>
          <a:off x="0" y="1108220"/>
          <a:ext cx="5254151" cy="5526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/>
            <a:t>Дополнительное образование детей</a:t>
          </a:r>
        </a:p>
      </dsp:txBody>
      <dsp:txXfrm>
        <a:off x="0" y="1108220"/>
        <a:ext cx="5254151" cy="552624"/>
      </dsp:txXfrm>
    </dsp:sp>
    <dsp:sp modelId="{97BB2763-DC26-4DAB-8B75-0CDEBF13366C}">
      <dsp:nvSpPr>
        <dsp:cNvPr id="0" name=""/>
        <dsp:cNvSpPr/>
      </dsp:nvSpPr>
      <dsp:spPr>
        <a:xfrm>
          <a:off x="0" y="1660845"/>
          <a:ext cx="5254151" cy="0"/>
        </a:xfrm>
        <a:prstGeom prst="line">
          <a:avLst/>
        </a:prstGeom>
        <a:gradFill rotWithShape="0">
          <a:gsLst>
            <a:gs pos="0">
              <a:schemeClr val="accent2">
                <a:shade val="50000"/>
                <a:hueOff val="-22628"/>
                <a:satOff val="-4587"/>
                <a:lumOff val="25228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-22628"/>
                <a:satOff val="-4587"/>
                <a:lumOff val="25228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-22628"/>
                <a:satOff val="-4587"/>
                <a:lumOff val="25228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50000"/>
              <a:hueOff val="-22628"/>
              <a:satOff val="-4587"/>
              <a:lumOff val="2522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A75D1D5-4771-464D-AF1A-3A5C81F6E9A9}">
      <dsp:nvSpPr>
        <dsp:cNvPr id="0" name=""/>
        <dsp:cNvSpPr/>
      </dsp:nvSpPr>
      <dsp:spPr>
        <a:xfrm>
          <a:off x="0" y="1660845"/>
          <a:ext cx="5254151" cy="5526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/>
            <a:t>Технологическое образование</a:t>
          </a:r>
        </a:p>
      </dsp:txBody>
      <dsp:txXfrm>
        <a:off x="0" y="1660845"/>
        <a:ext cx="5254151" cy="552624"/>
      </dsp:txXfrm>
    </dsp:sp>
    <dsp:sp modelId="{041AEC52-4C61-4A00-8395-A2B01F8FB4B5}">
      <dsp:nvSpPr>
        <dsp:cNvPr id="0" name=""/>
        <dsp:cNvSpPr/>
      </dsp:nvSpPr>
      <dsp:spPr>
        <a:xfrm>
          <a:off x="0" y="2213469"/>
          <a:ext cx="5254151" cy="0"/>
        </a:xfrm>
        <a:prstGeom prst="line">
          <a:avLst/>
        </a:prstGeom>
        <a:gradFill rotWithShape="0">
          <a:gsLst>
            <a:gs pos="0">
              <a:schemeClr val="accent2">
                <a:shade val="50000"/>
                <a:hueOff val="-30170"/>
                <a:satOff val="-6116"/>
                <a:lumOff val="33637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-30170"/>
                <a:satOff val="-6116"/>
                <a:lumOff val="33637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-30170"/>
                <a:satOff val="-6116"/>
                <a:lumOff val="33637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50000"/>
              <a:hueOff val="-30170"/>
              <a:satOff val="-6116"/>
              <a:lumOff val="3363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34135BE-15A8-47E7-8660-CF91A2258168}">
      <dsp:nvSpPr>
        <dsp:cNvPr id="0" name=""/>
        <dsp:cNvSpPr/>
      </dsp:nvSpPr>
      <dsp:spPr>
        <a:xfrm>
          <a:off x="0" y="2213469"/>
          <a:ext cx="5254151" cy="5526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/>
            <a:t>Образование в течение всей жизни</a:t>
          </a:r>
        </a:p>
      </dsp:txBody>
      <dsp:txXfrm>
        <a:off x="0" y="2213469"/>
        <a:ext cx="5254151" cy="552624"/>
      </dsp:txXfrm>
    </dsp:sp>
    <dsp:sp modelId="{215B9961-CC41-4562-A11B-A7303F384414}">
      <dsp:nvSpPr>
        <dsp:cNvPr id="0" name=""/>
        <dsp:cNvSpPr/>
      </dsp:nvSpPr>
      <dsp:spPr>
        <a:xfrm>
          <a:off x="0" y="2766094"/>
          <a:ext cx="5254151" cy="0"/>
        </a:xfrm>
        <a:prstGeom prst="line">
          <a:avLst/>
        </a:prstGeom>
        <a:gradFill rotWithShape="0">
          <a:gsLst>
            <a:gs pos="0">
              <a:schemeClr val="accent2">
                <a:shade val="50000"/>
                <a:hueOff val="-37713"/>
                <a:satOff val="-7645"/>
                <a:lumOff val="42046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-37713"/>
                <a:satOff val="-7645"/>
                <a:lumOff val="42046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-37713"/>
                <a:satOff val="-7645"/>
                <a:lumOff val="42046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50000"/>
              <a:hueOff val="-37713"/>
              <a:satOff val="-7645"/>
              <a:lumOff val="4204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5800E9F-0411-42CC-B298-9F41D7403066}">
      <dsp:nvSpPr>
        <dsp:cNvPr id="0" name=""/>
        <dsp:cNvSpPr/>
      </dsp:nvSpPr>
      <dsp:spPr>
        <a:xfrm>
          <a:off x="0" y="2766094"/>
          <a:ext cx="5254151" cy="5526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/>
            <a:t>Профилактическое здравоохранение</a:t>
          </a:r>
        </a:p>
      </dsp:txBody>
      <dsp:txXfrm>
        <a:off x="0" y="2766094"/>
        <a:ext cx="5254151" cy="552624"/>
      </dsp:txXfrm>
    </dsp:sp>
    <dsp:sp modelId="{6AAE3DA4-12FB-44C5-9706-F20BB764508D}">
      <dsp:nvSpPr>
        <dsp:cNvPr id="0" name=""/>
        <dsp:cNvSpPr/>
      </dsp:nvSpPr>
      <dsp:spPr>
        <a:xfrm>
          <a:off x="0" y="3318719"/>
          <a:ext cx="5254151" cy="0"/>
        </a:xfrm>
        <a:prstGeom prst="line">
          <a:avLst/>
        </a:prstGeom>
        <a:gradFill rotWithShape="0">
          <a:gsLst>
            <a:gs pos="0">
              <a:schemeClr val="accent2">
                <a:shade val="50000"/>
                <a:hueOff val="-37713"/>
                <a:satOff val="-7645"/>
                <a:lumOff val="42046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-37713"/>
                <a:satOff val="-7645"/>
                <a:lumOff val="42046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-37713"/>
                <a:satOff val="-7645"/>
                <a:lumOff val="42046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50000"/>
              <a:hueOff val="-37713"/>
              <a:satOff val="-7645"/>
              <a:lumOff val="4204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9E690A8-E99E-4617-BD3E-4E8E8C81B965}">
      <dsp:nvSpPr>
        <dsp:cNvPr id="0" name=""/>
        <dsp:cNvSpPr/>
      </dsp:nvSpPr>
      <dsp:spPr>
        <a:xfrm>
          <a:off x="0" y="3318719"/>
          <a:ext cx="5254151" cy="5526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/>
            <a:t>Здоровый образ жизни</a:t>
          </a:r>
        </a:p>
      </dsp:txBody>
      <dsp:txXfrm>
        <a:off x="0" y="3318719"/>
        <a:ext cx="5254151" cy="552624"/>
      </dsp:txXfrm>
    </dsp:sp>
    <dsp:sp modelId="{AFB44989-6A41-4B14-B49B-1D204390C542}">
      <dsp:nvSpPr>
        <dsp:cNvPr id="0" name=""/>
        <dsp:cNvSpPr/>
      </dsp:nvSpPr>
      <dsp:spPr>
        <a:xfrm>
          <a:off x="0" y="3871344"/>
          <a:ext cx="5254151" cy="0"/>
        </a:xfrm>
        <a:prstGeom prst="line">
          <a:avLst/>
        </a:prstGeom>
        <a:gradFill rotWithShape="0">
          <a:gsLst>
            <a:gs pos="0">
              <a:schemeClr val="accent2">
                <a:shade val="50000"/>
                <a:hueOff val="-30170"/>
                <a:satOff val="-6116"/>
                <a:lumOff val="33637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-30170"/>
                <a:satOff val="-6116"/>
                <a:lumOff val="33637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-30170"/>
                <a:satOff val="-6116"/>
                <a:lumOff val="33637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50000"/>
              <a:hueOff val="-30170"/>
              <a:satOff val="-6116"/>
              <a:lumOff val="3363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50F3EEE-CDEF-4D25-A9FD-9652ECFFA9EF}">
      <dsp:nvSpPr>
        <dsp:cNvPr id="0" name=""/>
        <dsp:cNvSpPr/>
      </dsp:nvSpPr>
      <dsp:spPr>
        <a:xfrm>
          <a:off x="0" y="3871344"/>
          <a:ext cx="5254151" cy="5526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/>
            <a:t>Современная медицинская помощь</a:t>
          </a:r>
        </a:p>
      </dsp:txBody>
      <dsp:txXfrm>
        <a:off x="0" y="3871344"/>
        <a:ext cx="5254151" cy="552624"/>
      </dsp:txXfrm>
    </dsp:sp>
    <dsp:sp modelId="{986C889F-3AA9-41A0-8178-C7DDFC3AC019}">
      <dsp:nvSpPr>
        <dsp:cNvPr id="0" name=""/>
        <dsp:cNvSpPr/>
      </dsp:nvSpPr>
      <dsp:spPr>
        <a:xfrm>
          <a:off x="0" y="4423968"/>
          <a:ext cx="5254151" cy="0"/>
        </a:xfrm>
        <a:prstGeom prst="line">
          <a:avLst/>
        </a:prstGeom>
        <a:gradFill rotWithShape="0">
          <a:gsLst>
            <a:gs pos="0">
              <a:schemeClr val="accent2">
                <a:shade val="50000"/>
                <a:hueOff val="-22628"/>
                <a:satOff val="-4587"/>
                <a:lumOff val="25228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-22628"/>
                <a:satOff val="-4587"/>
                <a:lumOff val="25228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-22628"/>
                <a:satOff val="-4587"/>
                <a:lumOff val="25228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50000"/>
              <a:hueOff val="-22628"/>
              <a:satOff val="-4587"/>
              <a:lumOff val="2522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DF52D91-A87B-4C2D-838A-66BC5B98F44E}">
      <dsp:nvSpPr>
        <dsp:cNvPr id="0" name=""/>
        <dsp:cNvSpPr/>
      </dsp:nvSpPr>
      <dsp:spPr>
        <a:xfrm>
          <a:off x="0" y="4423968"/>
          <a:ext cx="5254151" cy="5526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/>
            <a:t>Всероссийский центр спорта	</a:t>
          </a:r>
        </a:p>
      </dsp:txBody>
      <dsp:txXfrm>
        <a:off x="0" y="4423968"/>
        <a:ext cx="5254151" cy="552624"/>
      </dsp:txXfrm>
    </dsp:sp>
    <dsp:sp modelId="{2A0CD33C-8320-4AF7-B94F-1AAD8A8ADD87}">
      <dsp:nvSpPr>
        <dsp:cNvPr id="0" name=""/>
        <dsp:cNvSpPr/>
      </dsp:nvSpPr>
      <dsp:spPr>
        <a:xfrm>
          <a:off x="0" y="4976593"/>
          <a:ext cx="5254151" cy="0"/>
        </a:xfrm>
        <a:prstGeom prst="line">
          <a:avLst/>
        </a:prstGeom>
        <a:gradFill rotWithShape="0">
          <a:gsLst>
            <a:gs pos="0">
              <a:schemeClr val="accent2">
                <a:shade val="50000"/>
                <a:hueOff val="-15085"/>
                <a:satOff val="-3058"/>
                <a:lumOff val="16819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-15085"/>
                <a:satOff val="-3058"/>
                <a:lumOff val="16819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-15085"/>
                <a:satOff val="-3058"/>
                <a:lumOff val="16819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50000"/>
              <a:hueOff val="-15085"/>
              <a:satOff val="-3058"/>
              <a:lumOff val="1681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925E029-07DA-4E50-84A4-4F1A981FC4AF}">
      <dsp:nvSpPr>
        <dsp:cNvPr id="0" name=""/>
        <dsp:cNvSpPr/>
      </dsp:nvSpPr>
      <dsp:spPr>
        <a:xfrm>
          <a:off x="0" y="4976593"/>
          <a:ext cx="5254151" cy="5526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/>
            <a:t>Активное долголетие	</a:t>
          </a:r>
        </a:p>
      </dsp:txBody>
      <dsp:txXfrm>
        <a:off x="0" y="4976593"/>
        <a:ext cx="5254151" cy="552624"/>
      </dsp:txXfrm>
    </dsp:sp>
    <dsp:sp modelId="{7AC2B5D0-BFCC-4562-8B5A-58E272D14119}">
      <dsp:nvSpPr>
        <dsp:cNvPr id="0" name=""/>
        <dsp:cNvSpPr/>
      </dsp:nvSpPr>
      <dsp:spPr>
        <a:xfrm>
          <a:off x="0" y="5529218"/>
          <a:ext cx="5254151" cy="0"/>
        </a:xfrm>
        <a:prstGeom prst="line">
          <a:avLst/>
        </a:prstGeom>
        <a:gradFill rotWithShape="0">
          <a:gsLst>
            <a:gs pos="0">
              <a:schemeClr val="accent2">
                <a:shade val="50000"/>
                <a:hueOff val="-7543"/>
                <a:satOff val="-1529"/>
                <a:lumOff val="8409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-7543"/>
                <a:satOff val="-1529"/>
                <a:lumOff val="8409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-7543"/>
                <a:satOff val="-1529"/>
                <a:lumOff val="8409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50000"/>
              <a:hueOff val="-7543"/>
              <a:satOff val="-1529"/>
              <a:lumOff val="840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11D85F7-87B9-40B1-984F-28FD212181C6}">
      <dsp:nvSpPr>
        <dsp:cNvPr id="0" name=""/>
        <dsp:cNvSpPr/>
      </dsp:nvSpPr>
      <dsp:spPr>
        <a:xfrm>
          <a:off x="0" y="5529218"/>
          <a:ext cx="5254151" cy="5526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600" kern="1200" dirty="0"/>
        </a:p>
      </dsp:txBody>
      <dsp:txXfrm>
        <a:off x="0" y="5529218"/>
        <a:ext cx="5254151" cy="55262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4D9C4A-1875-4C96-A0B5-F45978D024A1}">
      <dsp:nvSpPr>
        <dsp:cNvPr id="0" name=""/>
        <dsp:cNvSpPr/>
      </dsp:nvSpPr>
      <dsp:spPr>
        <a:xfrm>
          <a:off x="0" y="713"/>
          <a:ext cx="5254151" cy="0"/>
        </a:xfrm>
        <a:prstGeom prst="line">
          <a:avLst/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104CA87-754A-46BC-B203-9AE4B7547B11}">
      <dsp:nvSpPr>
        <dsp:cNvPr id="0" name=""/>
        <dsp:cNvSpPr/>
      </dsp:nvSpPr>
      <dsp:spPr>
        <a:xfrm>
          <a:off x="0" y="713"/>
          <a:ext cx="5254151" cy="6493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 dirty="0">
              <a:latin typeface="+mn-lt"/>
            </a:rPr>
            <a:t>НКО и волонтерское движение</a:t>
          </a:r>
        </a:p>
      </dsp:txBody>
      <dsp:txXfrm>
        <a:off x="0" y="713"/>
        <a:ext cx="5254151" cy="649387"/>
      </dsp:txXfrm>
    </dsp:sp>
    <dsp:sp modelId="{30332247-168C-4192-A658-ECA746ABD87B}">
      <dsp:nvSpPr>
        <dsp:cNvPr id="0" name=""/>
        <dsp:cNvSpPr/>
      </dsp:nvSpPr>
      <dsp:spPr>
        <a:xfrm>
          <a:off x="0" y="650101"/>
          <a:ext cx="5254151" cy="0"/>
        </a:xfrm>
        <a:prstGeom prst="line">
          <a:avLst/>
        </a:prstGeom>
        <a:gradFill rotWithShape="0">
          <a:gsLst>
            <a:gs pos="0">
              <a:schemeClr val="accent2">
                <a:shade val="50000"/>
                <a:hueOff val="-9219"/>
                <a:satOff val="-1869"/>
                <a:lumOff val="10278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-9219"/>
                <a:satOff val="-1869"/>
                <a:lumOff val="10278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-9219"/>
                <a:satOff val="-1869"/>
                <a:lumOff val="10278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50000"/>
              <a:hueOff val="-9219"/>
              <a:satOff val="-1869"/>
              <a:lumOff val="1027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EC0F16A-34AE-4040-BBE5-30845391E6DE}">
      <dsp:nvSpPr>
        <dsp:cNvPr id="0" name=""/>
        <dsp:cNvSpPr/>
      </dsp:nvSpPr>
      <dsp:spPr>
        <a:xfrm>
          <a:off x="0" y="650101"/>
          <a:ext cx="5254151" cy="6493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 dirty="0">
              <a:latin typeface="+mn-lt"/>
            </a:rPr>
            <a:t>Проекты местных инициатив</a:t>
          </a:r>
        </a:p>
      </dsp:txBody>
      <dsp:txXfrm>
        <a:off x="0" y="650101"/>
        <a:ext cx="5254151" cy="649387"/>
      </dsp:txXfrm>
    </dsp:sp>
    <dsp:sp modelId="{D017C1D7-D111-4F55-A5D4-A8F91295B41F}">
      <dsp:nvSpPr>
        <dsp:cNvPr id="0" name=""/>
        <dsp:cNvSpPr/>
      </dsp:nvSpPr>
      <dsp:spPr>
        <a:xfrm>
          <a:off x="0" y="1299489"/>
          <a:ext cx="5254151" cy="0"/>
        </a:xfrm>
        <a:prstGeom prst="line">
          <a:avLst/>
        </a:prstGeom>
        <a:gradFill rotWithShape="0">
          <a:gsLst>
            <a:gs pos="0">
              <a:schemeClr val="accent2">
                <a:shade val="50000"/>
                <a:hueOff val="-18437"/>
                <a:satOff val="-3737"/>
                <a:lumOff val="20556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-18437"/>
                <a:satOff val="-3737"/>
                <a:lumOff val="20556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-18437"/>
                <a:satOff val="-3737"/>
                <a:lumOff val="20556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50000"/>
              <a:hueOff val="-18437"/>
              <a:satOff val="-3737"/>
              <a:lumOff val="2055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63311D1-01D1-4117-98F5-137E1A02E434}">
      <dsp:nvSpPr>
        <dsp:cNvPr id="0" name=""/>
        <dsp:cNvSpPr/>
      </dsp:nvSpPr>
      <dsp:spPr>
        <a:xfrm>
          <a:off x="0" y="1299489"/>
          <a:ext cx="5254151" cy="6493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 dirty="0">
              <a:latin typeface="+mn-lt"/>
            </a:rPr>
            <a:t>Современные форматы туризма	</a:t>
          </a:r>
        </a:p>
      </dsp:txBody>
      <dsp:txXfrm>
        <a:off x="0" y="1299489"/>
        <a:ext cx="5254151" cy="649387"/>
      </dsp:txXfrm>
    </dsp:sp>
    <dsp:sp modelId="{97BB2763-DC26-4DAB-8B75-0CDEBF13366C}">
      <dsp:nvSpPr>
        <dsp:cNvPr id="0" name=""/>
        <dsp:cNvSpPr/>
      </dsp:nvSpPr>
      <dsp:spPr>
        <a:xfrm>
          <a:off x="0" y="1948876"/>
          <a:ext cx="5254151" cy="0"/>
        </a:xfrm>
        <a:prstGeom prst="line">
          <a:avLst/>
        </a:prstGeom>
        <a:gradFill rotWithShape="0">
          <a:gsLst>
            <a:gs pos="0">
              <a:schemeClr val="accent2">
                <a:shade val="50000"/>
                <a:hueOff val="-27656"/>
                <a:satOff val="-5606"/>
                <a:lumOff val="30834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-27656"/>
                <a:satOff val="-5606"/>
                <a:lumOff val="30834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-27656"/>
                <a:satOff val="-5606"/>
                <a:lumOff val="30834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50000"/>
              <a:hueOff val="-27656"/>
              <a:satOff val="-5606"/>
              <a:lumOff val="3083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A75D1D5-4771-464D-AF1A-3A5C81F6E9A9}">
      <dsp:nvSpPr>
        <dsp:cNvPr id="0" name=""/>
        <dsp:cNvSpPr/>
      </dsp:nvSpPr>
      <dsp:spPr>
        <a:xfrm>
          <a:off x="0" y="1948876"/>
          <a:ext cx="5254151" cy="6493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 dirty="0">
              <a:latin typeface="+mn-lt"/>
            </a:rPr>
            <a:t>Культурная жизнь</a:t>
          </a:r>
        </a:p>
      </dsp:txBody>
      <dsp:txXfrm>
        <a:off x="0" y="1948876"/>
        <a:ext cx="5254151" cy="649387"/>
      </dsp:txXfrm>
    </dsp:sp>
    <dsp:sp modelId="{BA1DF44A-EB29-4AD1-9151-DD757D084BD9}">
      <dsp:nvSpPr>
        <dsp:cNvPr id="0" name=""/>
        <dsp:cNvSpPr/>
      </dsp:nvSpPr>
      <dsp:spPr>
        <a:xfrm>
          <a:off x="0" y="2598264"/>
          <a:ext cx="5254151" cy="0"/>
        </a:xfrm>
        <a:prstGeom prst="line">
          <a:avLst/>
        </a:prstGeom>
        <a:gradFill rotWithShape="0">
          <a:gsLst>
            <a:gs pos="0">
              <a:schemeClr val="accent2">
                <a:shade val="50000"/>
                <a:hueOff val="-36875"/>
                <a:satOff val="-7475"/>
                <a:lumOff val="41112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-36875"/>
                <a:satOff val="-7475"/>
                <a:lumOff val="41112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-36875"/>
                <a:satOff val="-7475"/>
                <a:lumOff val="41112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50000"/>
              <a:hueOff val="-36875"/>
              <a:satOff val="-7475"/>
              <a:lumOff val="4111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A5647B0-DACE-4915-A6E0-A9C39961F274}">
      <dsp:nvSpPr>
        <dsp:cNvPr id="0" name=""/>
        <dsp:cNvSpPr/>
      </dsp:nvSpPr>
      <dsp:spPr>
        <a:xfrm>
          <a:off x="0" y="2598264"/>
          <a:ext cx="5254151" cy="6493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 dirty="0">
              <a:latin typeface="+mn-lt"/>
            </a:rPr>
            <a:t>Современные форматы культуры</a:t>
          </a:r>
        </a:p>
      </dsp:txBody>
      <dsp:txXfrm>
        <a:off x="0" y="2598264"/>
        <a:ext cx="5254151" cy="649387"/>
      </dsp:txXfrm>
    </dsp:sp>
    <dsp:sp modelId="{215B9961-CC41-4562-A11B-A7303F384414}">
      <dsp:nvSpPr>
        <dsp:cNvPr id="0" name=""/>
        <dsp:cNvSpPr/>
      </dsp:nvSpPr>
      <dsp:spPr>
        <a:xfrm>
          <a:off x="0" y="3247652"/>
          <a:ext cx="5254151" cy="0"/>
        </a:xfrm>
        <a:prstGeom prst="line">
          <a:avLst/>
        </a:prstGeom>
        <a:gradFill rotWithShape="0">
          <a:gsLst>
            <a:gs pos="0">
              <a:schemeClr val="accent2">
                <a:shade val="50000"/>
                <a:hueOff val="-36875"/>
                <a:satOff val="-7475"/>
                <a:lumOff val="41112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-36875"/>
                <a:satOff val="-7475"/>
                <a:lumOff val="41112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-36875"/>
                <a:satOff val="-7475"/>
                <a:lumOff val="41112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50000"/>
              <a:hueOff val="-36875"/>
              <a:satOff val="-7475"/>
              <a:lumOff val="4111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5800E9F-0411-42CC-B298-9F41D7403066}">
      <dsp:nvSpPr>
        <dsp:cNvPr id="0" name=""/>
        <dsp:cNvSpPr/>
      </dsp:nvSpPr>
      <dsp:spPr>
        <a:xfrm>
          <a:off x="0" y="3247652"/>
          <a:ext cx="5254151" cy="6493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 dirty="0">
              <a:latin typeface="+mn-lt"/>
            </a:rPr>
            <a:t>Городские культурные доминанты</a:t>
          </a:r>
        </a:p>
      </dsp:txBody>
      <dsp:txXfrm>
        <a:off x="0" y="3247652"/>
        <a:ext cx="5254151" cy="649387"/>
      </dsp:txXfrm>
    </dsp:sp>
    <dsp:sp modelId="{6AAE3DA4-12FB-44C5-9706-F20BB764508D}">
      <dsp:nvSpPr>
        <dsp:cNvPr id="0" name=""/>
        <dsp:cNvSpPr/>
      </dsp:nvSpPr>
      <dsp:spPr>
        <a:xfrm>
          <a:off x="0" y="3897040"/>
          <a:ext cx="5254151" cy="0"/>
        </a:xfrm>
        <a:prstGeom prst="line">
          <a:avLst/>
        </a:prstGeom>
        <a:gradFill rotWithShape="0">
          <a:gsLst>
            <a:gs pos="0">
              <a:schemeClr val="accent2">
                <a:shade val="50000"/>
                <a:hueOff val="-27656"/>
                <a:satOff val="-5606"/>
                <a:lumOff val="30834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-27656"/>
                <a:satOff val="-5606"/>
                <a:lumOff val="30834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-27656"/>
                <a:satOff val="-5606"/>
                <a:lumOff val="30834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50000"/>
              <a:hueOff val="-27656"/>
              <a:satOff val="-5606"/>
              <a:lumOff val="3083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9E690A8-E99E-4617-BD3E-4E8E8C81B965}">
      <dsp:nvSpPr>
        <dsp:cNvPr id="0" name=""/>
        <dsp:cNvSpPr/>
      </dsp:nvSpPr>
      <dsp:spPr>
        <a:xfrm>
          <a:off x="0" y="3897040"/>
          <a:ext cx="5254151" cy="6493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 dirty="0">
              <a:latin typeface="+mn-lt"/>
            </a:rPr>
            <a:t>Творческие индустрии</a:t>
          </a:r>
        </a:p>
      </dsp:txBody>
      <dsp:txXfrm>
        <a:off x="0" y="3897040"/>
        <a:ext cx="5254151" cy="649387"/>
      </dsp:txXfrm>
    </dsp:sp>
    <dsp:sp modelId="{01975077-76A0-4E42-BFF9-6AAF8E00A7BF}">
      <dsp:nvSpPr>
        <dsp:cNvPr id="0" name=""/>
        <dsp:cNvSpPr/>
      </dsp:nvSpPr>
      <dsp:spPr>
        <a:xfrm>
          <a:off x="0" y="4546427"/>
          <a:ext cx="5254151" cy="0"/>
        </a:xfrm>
        <a:prstGeom prst="line">
          <a:avLst/>
        </a:prstGeom>
        <a:gradFill rotWithShape="0">
          <a:gsLst>
            <a:gs pos="0">
              <a:schemeClr val="accent2">
                <a:shade val="50000"/>
                <a:hueOff val="-18437"/>
                <a:satOff val="-3737"/>
                <a:lumOff val="20556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-18437"/>
                <a:satOff val="-3737"/>
                <a:lumOff val="20556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-18437"/>
                <a:satOff val="-3737"/>
                <a:lumOff val="20556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50000"/>
              <a:hueOff val="-18437"/>
              <a:satOff val="-3737"/>
              <a:lumOff val="2055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FD8DB9D-0F86-46C2-8CDD-3C659E00C51E}">
      <dsp:nvSpPr>
        <dsp:cNvPr id="0" name=""/>
        <dsp:cNvSpPr/>
      </dsp:nvSpPr>
      <dsp:spPr>
        <a:xfrm>
          <a:off x="0" y="4546427"/>
          <a:ext cx="5254151" cy="6493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 dirty="0">
              <a:latin typeface="+mn-lt"/>
            </a:rPr>
            <a:t>Самореализация молодежи</a:t>
          </a:r>
        </a:p>
      </dsp:txBody>
      <dsp:txXfrm>
        <a:off x="0" y="4546427"/>
        <a:ext cx="5254151" cy="649387"/>
      </dsp:txXfrm>
    </dsp:sp>
    <dsp:sp modelId="{165ED2DB-97AF-47EE-9C07-9D9EAEE3EC2B}">
      <dsp:nvSpPr>
        <dsp:cNvPr id="0" name=""/>
        <dsp:cNvSpPr/>
      </dsp:nvSpPr>
      <dsp:spPr>
        <a:xfrm>
          <a:off x="0" y="5195815"/>
          <a:ext cx="5254151" cy="0"/>
        </a:xfrm>
        <a:prstGeom prst="line">
          <a:avLst/>
        </a:prstGeom>
        <a:gradFill rotWithShape="0">
          <a:gsLst>
            <a:gs pos="0">
              <a:schemeClr val="accent2">
                <a:shade val="50000"/>
                <a:hueOff val="-9219"/>
                <a:satOff val="-1869"/>
                <a:lumOff val="10278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-9219"/>
                <a:satOff val="-1869"/>
                <a:lumOff val="10278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-9219"/>
                <a:satOff val="-1869"/>
                <a:lumOff val="10278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50000"/>
              <a:hueOff val="-9219"/>
              <a:satOff val="-1869"/>
              <a:lumOff val="1027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A8A2F3B-9CCF-482D-A7BE-8665EFDC4033}">
      <dsp:nvSpPr>
        <dsp:cNvPr id="0" name=""/>
        <dsp:cNvSpPr/>
      </dsp:nvSpPr>
      <dsp:spPr>
        <a:xfrm>
          <a:off x="0" y="5195815"/>
          <a:ext cx="5254151" cy="6493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 dirty="0">
              <a:latin typeface="+mn-lt"/>
            </a:rPr>
            <a:t>Пространства для молодежи</a:t>
          </a:r>
        </a:p>
      </dsp:txBody>
      <dsp:txXfrm>
        <a:off x="0" y="5195815"/>
        <a:ext cx="5254151" cy="64938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BBAF30-F95A-4C88-9912-DDEB8350E815}">
      <dsp:nvSpPr>
        <dsp:cNvPr id="0" name=""/>
        <dsp:cNvSpPr/>
      </dsp:nvSpPr>
      <dsp:spPr>
        <a:xfrm>
          <a:off x="0" y="3165"/>
          <a:ext cx="6000819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D547191-82C4-40CA-B7BF-C59EA890F48E}">
      <dsp:nvSpPr>
        <dsp:cNvPr id="0" name=""/>
        <dsp:cNvSpPr/>
      </dsp:nvSpPr>
      <dsp:spPr>
        <a:xfrm>
          <a:off x="0" y="3165"/>
          <a:ext cx="6000819" cy="5887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/>
            <a:t>Градостроительное развитие</a:t>
          </a:r>
        </a:p>
      </dsp:txBody>
      <dsp:txXfrm>
        <a:off x="0" y="3165"/>
        <a:ext cx="6000819" cy="588727"/>
      </dsp:txXfrm>
    </dsp:sp>
    <dsp:sp modelId="{CB4DF3D3-7A8A-4B2E-9651-573BA80D07E2}">
      <dsp:nvSpPr>
        <dsp:cNvPr id="0" name=""/>
        <dsp:cNvSpPr/>
      </dsp:nvSpPr>
      <dsp:spPr>
        <a:xfrm>
          <a:off x="0" y="591892"/>
          <a:ext cx="6000819" cy="0"/>
        </a:xfrm>
        <a:prstGeom prst="line">
          <a:avLst/>
        </a:prstGeom>
        <a:gradFill rotWithShape="0">
          <a:gsLst>
            <a:gs pos="0">
              <a:schemeClr val="accent3">
                <a:hueOff val="1125026"/>
                <a:satOff val="-1688"/>
                <a:lumOff val="-27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"/>
                <a:satOff val="-1688"/>
                <a:lumOff val="-27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"/>
                <a:satOff val="-1688"/>
                <a:lumOff val="-275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1125026"/>
              <a:satOff val="-1688"/>
              <a:lumOff val="-27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98E0CBB-FAA6-4CF8-8E01-0536DABA48B1}">
      <dsp:nvSpPr>
        <dsp:cNvPr id="0" name=""/>
        <dsp:cNvSpPr/>
      </dsp:nvSpPr>
      <dsp:spPr>
        <a:xfrm>
          <a:off x="0" y="591892"/>
          <a:ext cx="6000819" cy="5887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/>
            <a:t>Гуманизация городской среды	</a:t>
          </a:r>
        </a:p>
      </dsp:txBody>
      <dsp:txXfrm>
        <a:off x="0" y="591892"/>
        <a:ext cx="6000819" cy="588727"/>
      </dsp:txXfrm>
    </dsp:sp>
    <dsp:sp modelId="{B1C8B2A1-A1A8-455F-8A63-10AF7EFAFC89}">
      <dsp:nvSpPr>
        <dsp:cNvPr id="0" name=""/>
        <dsp:cNvSpPr/>
      </dsp:nvSpPr>
      <dsp:spPr>
        <a:xfrm>
          <a:off x="0" y="1180619"/>
          <a:ext cx="6000819" cy="0"/>
        </a:xfrm>
        <a:prstGeom prst="line">
          <a:avLst/>
        </a:prstGeom>
        <a:gradFill rotWithShape="0">
          <a:gsLst>
            <a:gs pos="0">
              <a:schemeClr val="accent3">
                <a:hueOff val="2250053"/>
                <a:satOff val="-3376"/>
                <a:lumOff val="-549"/>
                <a:alphaOff val="0"/>
                <a:shade val="51000"/>
                <a:satMod val="130000"/>
              </a:schemeClr>
            </a:gs>
            <a:gs pos="80000">
              <a:schemeClr val="accent3">
                <a:hueOff val="2250053"/>
                <a:satOff val="-3376"/>
                <a:lumOff val="-549"/>
                <a:alphaOff val="0"/>
                <a:shade val="93000"/>
                <a:satMod val="130000"/>
              </a:schemeClr>
            </a:gs>
            <a:gs pos="100000">
              <a:schemeClr val="accent3">
                <a:hueOff val="2250053"/>
                <a:satOff val="-3376"/>
                <a:lumOff val="-549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2250053"/>
              <a:satOff val="-3376"/>
              <a:lumOff val="-54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30E150C-9A7C-4A79-A838-27B0BB47A08A}">
      <dsp:nvSpPr>
        <dsp:cNvPr id="0" name=""/>
        <dsp:cNvSpPr/>
      </dsp:nvSpPr>
      <dsp:spPr>
        <a:xfrm>
          <a:off x="0" y="1180619"/>
          <a:ext cx="6000819" cy="5887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/>
            <a:t>Город для пешеходов</a:t>
          </a:r>
        </a:p>
      </dsp:txBody>
      <dsp:txXfrm>
        <a:off x="0" y="1180619"/>
        <a:ext cx="6000819" cy="588727"/>
      </dsp:txXfrm>
    </dsp:sp>
    <dsp:sp modelId="{7E9A0D32-E0F2-4D2F-8845-949A5C675139}">
      <dsp:nvSpPr>
        <dsp:cNvPr id="0" name=""/>
        <dsp:cNvSpPr/>
      </dsp:nvSpPr>
      <dsp:spPr>
        <a:xfrm>
          <a:off x="0" y="1769346"/>
          <a:ext cx="6000819" cy="0"/>
        </a:xfrm>
        <a:prstGeom prst="line">
          <a:avLst/>
        </a:prstGeom>
        <a:gradFill rotWithShape="0">
          <a:gsLst>
            <a:gs pos="0">
              <a:schemeClr val="accent3">
                <a:hueOff val="3375079"/>
                <a:satOff val="-5064"/>
                <a:lumOff val="-824"/>
                <a:alphaOff val="0"/>
                <a:shade val="51000"/>
                <a:satMod val="130000"/>
              </a:schemeClr>
            </a:gs>
            <a:gs pos="80000">
              <a:schemeClr val="accent3">
                <a:hueOff val="3375079"/>
                <a:satOff val="-5064"/>
                <a:lumOff val="-824"/>
                <a:alphaOff val="0"/>
                <a:shade val="93000"/>
                <a:satMod val="130000"/>
              </a:schemeClr>
            </a:gs>
            <a:gs pos="100000">
              <a:schemeClr val="accent3">
                <a:hueOff val="3375079"/>
                <a:satOff val="-5064"/>
                <a:lumOff val="-824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3375079"/>
              <a:satOff val="-5064"/>
              <a:lumOff val="-82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37A0648-860C-46C7-8AC0-4700CE347A7F}">
      <dsp:nvSpPr>
        <dsp:cNvPr id="0" name=""/>
        <dsp:cNvSpPr/>
      </dsp:nvSpPr>
      <dsp:spPr>
        <a:xfrm>
          <a:off x="0" y="1769346"/>
          <a:ext cx="6000819" cy="5887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/>
            <a:t>Городские набережные и пляжи	</a:t>
          </a:r>
        </a:p>
      </dsp:txBody>
      <dsp:txXfrm>
        <a:off x="0" y="1769346"/>
        <a:ext cx="6000819" cy="588727"/>
      </dsp:txXfrm>
    </dsp:sp>
    <dsp:sp modelId="{84653C76-BD33-4336-B2D1-0C72BB1EE16E}">
      <dsp:nvSpPr>
        <dsp:cNvPr id="0" name=""/>
        <dsp:cNvSpPr/>
      </dsp:nvSpPr>
      <dsp:spPr>
        <a:xfrm>
          <a:off x="0" y="2358074"/>
          <a:ext cx="6000819" cy="0"/>
        </a:xfrm>
        <a:prstGeom prst="line">
          <a:avLst/>
        </a:prstGeom>
        <a:gradFill rotWithShape="0">
          <a:gsLst>
            <a:gs pos="0">
              <a:schemeClr val="accent3">
                <a:hueOff val="4500106"/>
                <a:satOff val="-6752"/>
                <a:lumOff val="-1098"/>
                <a:alphaOff val="0"/>
                <a:shade val="51000"/>
                <a:satMod val="130000"/>
              </a:schemeClr>
            </a:gs>
            <a:gs pos="80000">
              <a:schemeClr val="accent3">
                <a:hueOff val="4500106"/>
                <a:satOff val="-6752"/>
                <a:lumOff val="-1098"/>
                <a:alphaOff val="0"/>
                <a:shade val="93000"/>
                <a:satMod val="130000"/>
              </a:schemeClr>
            </a:gs>
            <a:gs pos="100000">
              <a:schemeClr val="accent3">
                <a:hueOff val="4500106"/>
                <a:satOff val="-6752"/>
                <a:lumOff val="-1098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4500106"/>
              <a:satOff val="-6752"/>
              <a:lumOff val="-109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FDEE8C3-5026-45A3-8C0D-5FEF4FEB2672}">
      <dsp:nvSpPr>
        <dsp:cNvPr id="0" name=""/>
        <dsp:cNvSpPr/>
      </dsp:nvSpPr>
      <dsp:spPr>
        <a:xfrm>
          <a:off x="0" y="2358074"/>
          <a:ext cx="6000819" cy="5887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/>
            <a:t>Городские леса</a:t>
          </a:r>
        </a:p>
      </dsp:txBody>
      <dsp:txXfrm>
        <a:off x="0" y="2358074"/>
        <a:ext cx="6000819" cy="588727"/>
      </dsp:txXfrm>
    </dsp:sp>
    <dsp:sp modelId="{34B95C4F-6F9B-4A19-A036-7E5A3595E077}">
      <dsp:nvSpPr>
        <dsp:cNvPr id="0" name=""/>
        <dsp:cNvSpPr/>
      </dsp:nvSpPr>
      <dsp:spPr>
        <a:xfrm>
          <a:off x="0" y="2946801"/>
          <a:ext cx="6000819" cy="0"/>
        </a:xfrm>
        <a:prstGeom prst="line">
          <a:avLst/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3">
                <a:hueOff val="5625132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5625132"/>
              <a:satOff val="-8440"/>
              <a:lumOff val="-137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05E4F93-EBE5-404F-B0EC-DE77F08E0434}">
      <dsp:nvSpPr>
        <dsp:cNvPr id="0" name=""/>
        <dsp:cNvSpPr/>
      </dsp:nvSpPr>
      <dsp:spPr>
        <a:xfrm>
          <a:off x="0" y="2946801"/>
          <a:ext cx="6000819" cy="5887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 err="1"/>
            <a:t>Ревитализация</a:t>
          </a:r>
          <a:r>
            <a:rPr lang="ru-RU" sz="2800" kern="1200" dirty="0"/>
            <a:t> </a:t>
          </a:r>
          <a:r>
            <a:rPr lang="ru-RU" sz="2800" kern="1200" dirty="0" err="1"/>
            <a:t>промышл</a:t>
          </a:r>
          <a:r>
            <a:rPr lang="ru-RU" sz="2800" kern="1200" dirty="0"/>
            <a:t>. территорий</a:t>
          </a:r>
        </a:p>
      </dsp:txBody>
      <dsp:txXfrm>
        <a:off x="0" y="2946801"/>
        <a:ext cx="6000819" cy="588727"/>
      </dsp:txXfrm>
    </dsp:sp>
    <dsp:sp modelId="{A64E228E-6230-47F8-923D-3F41A3C594CE}">
      <dsp:nvSpPr>
        <dsp:cNvPr id="0" name=""/>
        <dsp:cNvSpPr/>
      </dsp:nvSpPr>
      <dsp:spPr>
        <a:xfrm>
          <a:off x="0" y="3535528"/>
          <a:ext cx="6000819" cy="0"/>
        </a:xfrm>
        <a:prstGeom prst="line">
          <a:avLst/>
        </a:prstGeom>
        <a:gradFill rotWithShape="0">
          <a:gsLst>
            <a:gs pos="0">
              <a:schemeClr val="accent3">
                <a:hueOff val="6750158"/>
                <a:satOff val="-10128"/>
                <a:lumOff val="-1647"/>
                <a:alphaOff val="0"/>
                <a:shade val="51000"/>
                <a:satMod val="130000"/>
              </a:schemeClr>
            </a:gs>
            <a:gs pos="80000">
              <a:schemeClr val="accent3">
                <a:hueOff val="6750158"/>
                <a:satOff val="-10128"/>
                <a:lumOff val="-1647"/>
                <a:alphaOff val="0"/>
                <a:shade val="93000"/>
                <a:satMod val="130000"/>
              </a:schemeClr>
            </a:gs>
            <a:gs pos="100000">
              <a:schemeClr val="accent3">
                <a:hueOff val="6750158"/>
                <a:satOff val="-10128"/>
                <a:lumOff val="-1647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6750158"/>
              <a:satOff val="-10128"/>
              <a:lumOff val="-164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9E0D75D-2875-4F1C-B351-6A88F1829925}">
      <dsp:nvSpPr>
        <dsp:cNvPr id="0" name=""/>
        <dsp:cNvSpPr/>
      </dsp:nvSpPr>
      <dsp:spPr>
        <a:xfrm>
          <a:off x="0" y="3535528"/>
          <a:ext cx="6000819" cy="5887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/>
            <a:t>Визуальная привлекательность</a:t>
          </a:r>
        </a:p>
      </dsp:txBody>
      <dsp:txXfrm>
        <a:off x="0" y="3535528"/>
        <a:ext cx="6000819" cy="588727"/>
      </dsp:txXfrm>
    </dsp:sp>
    <dsp:sp modelId="{AFA94D18-CFC9-494A-8C6E-2161827F7681}">
      <dsp:nvSpPr>
        <dsp:cNvPr id="0" name=""/>
        <dsp:cNvSpPr/>
      </dsp:nvSpPr>
      <dsp:spPr>
        <a:xfrm>
          <a:off x="0" y="4124255"/>
          <a:ext cx="6000819" cy="0"/>
        </a:xfrm>
        <a:prstGeom prst="line">
          <a:avLst/>
        </a:prstGeom>
        <a:gradFill rotWithShape="0">
          <a:gsLst>
            <a:gs pos="0">
              <a:schemeClr val="accent3">
                <a:hueOff val="7875184"/>
                <a:satOff val="-11816"/>
                <a:lumOff val="-1922"/>
                <a:alphaOff val="0"/>
                <a:shade val="51000"/>
                <a:satMod val="130000"/>
              </a:schemeClr>
            </a:gs>
            <a:gs pos="80000">
              <a:schemeClr val="accent3">
                <a:hueOff val="7875184"/>
                <a:satOff val="-11816"/>
                <a:lumOff val="-1922"/>
                <a:alphaOff val="0"/>
                <a:shade val="93000"/>
                <a:satMod val="130000"/>
              </a:schemeClr>
            </a:gs>
            <a:gs pos="100000">
              <a:schemeClr val="accent3">
                <a:hueOff val="7875184"/>
                <a:satOff val="-11816"/>
                <a:lumOff val="-1922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7875184"/>
              <a:satOff val="-11816"/>
              <a:lumOff val="-192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3F9C0C7-13A8-48CD-AF3E-EEFAF70BC9A1}">
      <dsp:nvSpPr>
        <dsp:cNvPr id="0" name=""/>
        <dsp:cNvSpPr/>
      </dsp:nvSpPr>
      <dsp:spPr>
        <a:xfrm>
          <a:off x="0" y="4124255"/>
          <a:ext cx="6000819" cy="5887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/>
            <a:t>Водоснабжение и водоотведение	</a:t>
          </a:r>
        </a:p>
      </dsp:txBody>
      <dsp:txXfrm>
        <a:off x="0" y="4124255"/>
        <a:ext cx="6000819" cy="588727"/>
      </dsp:txXfrm>
    </dsp:sp>
    <dsp:sp modelId="{92711B14-C27C-4055-AEBF-C838F2C391A2}">
      <dsp:nvSpPr>
        <dsp:cNvPr id="0" name=""/>
        <dsp:cNvSpPr/>
      </dsp:nvSpPr>
      <dsp:spPr>
        <a:xfrm>
          <a:off x="0" y="4712983"/>
          <a:ext cx="6000819" cy="0"/>
        </a:xfrm>
        <a:prstGeom prst="line">
          <a:avLst/>
        </a:prstGeom>
        <a:gradFill rotWithShape="0">
          <a:gsLst>
            <a:gs pos="0">
              <a:schemeClr val="accent3">
                <a:hueOff val="9000211"/>
                <a:satOff val="-13504"/>
                <a:lumOff val="-2196"/>
                <a:alphaOff val="0"/>
                <a:shade val="51000"/>
                <a:satMod val="130000"/>
              </a:schemeClr>
            </a:gs>
            <a:gs pos="80000">
              <a:schemeClr val="accent3">
                <a:hueOff val="9000211"/>
                <a:satOff val="-13504"/>
                <a:lumOff val="-2196"/>
                <a:alphaOff val="0"/>
                <a:shade val="93000"/>
                <a:satMod val="130000"/>
              </a:schemeClr>
            </a:gs>
            <a:gs pos="100000">
              <a:schemeClr val="accent3">
                <a:hueOff val="9000211"/>
                <a:satOff val="-13504"/>
                <a:lumOff val="-2196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9000211"/>
              <a:satOff val="-13504"/>
              <a:lumOff val="-219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AB0756C-4027-40B9-B1BF-2A14C2E2D7B7}">
      <dsp:nvSpPr>
        <dsp:cNvPr id="0" name=""/>
        <dsp:cNvSpPr/>
      </dsp:nvSpPr>
      <dsp:spPr>
        <a:xfrm>
          <a:off x="0" y="4712983"/>
          <a:ext cx="6000819" cy="5887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/>
            <a:t>Теплоснабжение и энергетика</a:t>
          </a:r>
        </a:p>
      </dsp:txBody>
      <dsp:txXfrm>
        <a:off x="0" y="4712983"/>
        <a:ext cx="6000819" cy="588727"/>
      </dsp:txXfrm>
    </dsp:sp>
    <dsp:sp modelId="{382553F1-9150-4698-8539-BD8E4F249379}">
      <dsp:nvSpPr>
        <dsp:cNvPr id="0" name=""/>
        <dsp:cNvSpPr/>
      </dsp:nvSpPr>
      <dsp:spPr>
        <a:xfrm>
          <a:off x="0" y="5301710"/>
          <a:ext cx="6000819" cy="0"/>
        </a:xfrm>
        <a:prstGeom prst="line">
          <a:avLst/>
        </a:prstGeom>
        <a:gradFill rotWithShape="0">
          <a:gsLst>
            <a:gs pos="0">
              <a:schemeClr val="accent3">
                <a:hueOff val="10125237"/>
                <a:satOff val="-15192"/>
                <a:lumOff val="-2471"/>
                <a:alphaOff val="0"/>
                <a:shade val="51000"/>
                <a:satMod val="130000"/>
              </a:schemeClr>
            </a:gs>
            <a:gs pos="80000">
              <a:schemeClr val="accent3">
                <a:hueOff val="10125237"/>
                <a:satOff val="-15192"/>
                <a:lumOff val="-2471"/>
                <a:alphaOff val="0"/>
                <a:shade val="93000"/>
                <a:satMod val="130000"/>
              </a:schemeClr>
            </a:gs>
            <a:gs pos="100000">
              <a:schemeClr val="accent3">
                <a:hueOff val="10125237"/>
                <a:satOff val="-15192"/>
                <a:lumOff val="-2471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10125237"/>
              <a:satOff val="-15192"/>
              <a:lumOff val="-247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4B8A4EC-DB88-4B98-8CF8-3F43EBCF779C}">
      <dsp:nvSpPr>
        <dsp:cNvPr id="0" name=""/>
        <dsp:cNvSpPr/>
      </dsp:nvSpPr>
      <dsp:spPr>
        <a:xfrm>
          <a:off x="0" y="5301710"/>
          <a:ext cx="6000819" cy="5887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/>
            <a:t>Городской стратегический центр</a:t>
          </a:r>
        </a:p>
      </dsp:txBody>
      <dsp:txXfrm>
        <a:off x="0" y="5301710"/>
        <a:ext cx="6000819" cy="588727"/>
      </dsp:txXfrm>
    </dsp:sp>
    <dsp:sp modelId="{14DF44AB-272B-49F9-9D5C-17C33491FADB}">
      <dsp:nvSpPr>
        <dsp:cNvPr id="0" name=""/>
        <dsp:cNvSpPr/>
      </dsp:nvSpPr>
      <dsp:spPr>
        <a:xfrm>
          <a:off x="0" y="5890437"/>
          <a:ext cx="6000819" cy="0"/>
        </a:xfrm>
        <a:prstGeom prst="line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05B40A0-E744-4D6B-A0C8-29B38CA89C9E}">
      <dsp:nvSpPr>
        <dsp:cNvPr id="0" name=""/>
        <dsp:cNvSpPr/>
      </dsp:nvSpPr>
      <dsp:spPr>
        <a:xfrm>
          <a:off x="0" y="5890437"/>
          <a:ext cx="6000819" cy="5887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/>
            <a:t>Муниципальное управление</a:t>
          </a:r>
        </a:p>
      </dsp:txBody>
      <dsp:txXfrm>
        <a:off x="0" y="5890437"/>
        <a:ext cx="6000819" cy="5887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77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057900" y="0"/>
            <a:ext cx="4632325" cy="377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9730C1-23C2-48BC-8D59-3F998C3677BC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25750" y="566738"/>
            <a:ext cx="5041900" cy="28368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069975" y="3592513"/>
            <a:ext cx="8553450" cy="3403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7183438"/>
            <a:ext cx="4633913" cy="377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057900" y="7183438"/>
            <a:ext cx="4632325" cy="377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B147C9-A3CF-4E0E-857E-7CDC918B10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1071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147C9-A3CF-4E0E-857E-7CDC918B10B9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24210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F20C5-343F-447E-95CE-BEBA09498CFE}" type="slidenum">
              <a:rPr lang="ru-RU" smtClean="0"/>
              <a:pPr/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00446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F20C5-343F-447E-95CE-BEBA09498CFE}" type="slidenum">
              <a:rPr lang="ru-RU" smtClean="0"/>
              <a:pPr/>
              <a:t>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39753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F20C5-343F-447E-95CE-BEBA09498CFE}" type="slidenum">
              <a:rPr lang="ru-RU" smtClean="0"/>
              <a:pPr/>
              <a:t>31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94252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E0020C-34B3-4644-B138-3A9503ECB28E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447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F20C5-343F-447E-95CE-BEBA09498CFE}" type="slidenum">
              <a:rPr lang="ru-RU" smtClean="0"/>
              <a:pPr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10261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F20C5-343F-447E-95CE-BEBA09498CFE}" type="slidenum">
              <a:rPr lang="ru-RU" smtClean="0"/>
              <a:pPr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94926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F20C5-343F-447E-95CE-BEBA09498CFE}" type="slidenum">
              <a:rPr lang="ru-RU" smtClean="0"/>
              <a:pPr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61681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F20C5-343F-447E-95CE-BEBA09498CFE}" type="slidenum">
              <a:rPr lang="ru-RU" smtClean="0"/>
              <a:pPr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60394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F20C5-343F-447E-95CE-BEBA09498CFE}" type="slidenum">
              <a:rPr lang="ru-RU" smtClean="0"/>
              <a:pPr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57622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F20C5-343F-447E-95CE-BEBA09498CFE}" type="slidenum">
              <a:rPr lang="ru-RU" smtClean="0"/>
              <a:pPr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6677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F20C5-343F-447E-95CE-BEBA09498CFE}" type="slidenum">
              <a:rPr lang="ru-RU" smtClean="0"/>
              <a:pPr/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1416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1"/>
            <a:ext cx="13442941" cy="928369"/>
          </a:xfrm>
          <a:custGeom>
            <a:avLst/>
            <a:gdLst/>
            <a:ahLst/>
            <a:cxnLst/>
            <a:rect l="l" t="t" r="r" b="b"/>
            <a:pathLst>
              <a:path w="10692130" h="928369">
                <a:moveTo>
                  <a:pt x="0" y="927773"/>
                </a:moveTo>
                <a:lnTo>
                  <a:pt x="10692003" y="927773"/>
                </a:lnTo>
                <a:lnTo>
                  <a:pt x="10692003" y="0"/>
                </a:lnTo>
                <a:lnTo>
                  <a:pt x="0" y="0"/>
                </a:lnTo>
                <a:lnTo>
                  <a:pt x="0" y="927773"/>
                </a:lnTo>
                <a:close/>
              </a:path>
            </a:pathLst>
          </a:custGeom>
          <a:solidFill>
            <a:srgbClr val="DEB825"/>
          </a:solidFill>
        </p:spPr>
        <p:txBody>
          <a:bodyPr wrap="square" lIns="0" tIns="0" rIns="0" bIns="0" rtlCol="0"/>
          <a:lstStyle/>
          <a:p>
            <a:endParaRPr sz="2263"/>
          </a:p>
        </p:txBody>
      </p:sp>
      <p:sp>
        <p:nvSpPr>
          <p:cNvPr id="17" name="bk object 17"/>
          <p:cNvSpPr/>
          <p:nvPr/>
        </p:nvSpPr>
        <p:spPr>
          <a:xfrm>
            <a:off x="285347" y="221945"/>
            <a:ext cx="248293" cy="356870"/>
          </a:xfrm>
          <a:custGeom>
            <a:avLst/>
            <a:gdLst/>
            <a:ahLst/>
            <a:cxnLst/>
            <a:rect l="l" t="t" r="r" b="b"/>
            <a:pathLst>
              <a:path w="197484" h="356870">
                <a:moveTo>
                  <a:pt x="197446" y="0"/>
                </a:moveTo>
                <a:lnTo>
                  <a:pt x="13157" y="0"/>
                </a:lnTo>
                <a:lnTo>
                  <a:pt x="9306" y="9464"/>
                </a:lnTo>
                <a:lnTo>
                  <a:pt x="5830" y="19107"/>
                </a:lnTo>
                <a:lnTo>
                  <a:pt x="2729" y="28921"/>
                </a:lnTo>
                <a:lnTo>
                  <a:pt x="0" y="38900"/>
                </a:lnTo>
                <a:lnTo>
                  <a:pt x="150291" y="38900"/>
                </a:lnTo>
                <a:lnTo>
                  <a:pt x="150291" y="341439"/>
                </a:lnTo>
                <a:lnTo>
                  <a:pt x="161715" y="345976"/>
                </a:lnTo>
                <a:lnTo>
                  <a:pt x="173388" y="349988"/>
                </a:lnTo>
                <a:lnTo>
                  <a:pt x="185301" y="353449"/>
                </a:lnTo>
                <a:lnTo>
                  <a:pt x="197446" y="356336"/>
                </a:lnTo>
                <a:lnTo>
                  <a:pt x="19744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263"/>
          </a:p>
        </p:txBody>
      </p:sp>
      <p:sp>
        <p:nvSpPr>
          <p:cNvPr id="18" name="bk object 18"/>
          <p:cNvSpPr/>
          <p:nvPr/>
        </p:nvSpPr>
        <p:spPr>
          <a:xfrm>
            <a:off x="376691" y="159575"/>
            <a:ext cx="248293" cy="356870"/>
          </a:xfrm>
          <a:custGeom>
            <a:avLst/>
            <a:gdLst/>
            <a:ahLst/>
            <a:cxnLst/>
            <a:rect l="l" t="t" r="r" b="b"/>
            <a:pathLst>
              <a:path w="197484" h="356870">
                <a:moveTo>
                  <a:pt x="197446" y="0"/>
                </a:moveTo>
                <a:lnTo>
                  <a:pt x="13169" y="0"/>
                </a:lnTo>
                <a:lnTo>
                  <a:pt x="9317" y="9458"/>
                </a:lnTo>
                <a:lnTo>
                  <a:pt x="5837" y="19102"/>
                </a:lnTo>
                <a:lnTo>
                  <a:pt x="2731" y="28919"/>
                </a:lnTo>
                <a:lnTo>
                  <a:pt x="0" y="38900"/>
                </a:lnTo>
                <a:lnTo>
                  <a:pt x="150304" y="38900"/>
                </a:lnTo>
                <a:lnTo>
                  <a:pt x="150304" y="341439"/>
                </a:lnTo>
                <a:lnTo>
                  <a:pt x="161721" y="345971"/>
                </a:lnTo>
                <a:lnTo>
                  <a:pt x="173389" y="349983"/>
                </a:lnTo>
                <a:lnTo>
                  <a:pt x="185301" y="353448"/>
                </a:lnTo>
                <a:lnTo>
                  <a:pt x="197446" y="356336"/>
                </a:lnTo>
                <a:lnTo>
                  <a:pt x="19744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263"/>
          </a:p>
        </p:txBody>
      </p:sp>
      <p:sp>
        <p:nvSpPr>
          <p:cNvPr id="19" name="bk object 19"/>
          <p:cNvSpPr/>
          <p:nvPr/>
        </p:nvSpPr>
        <p:spPr>
          <a:xfrm>
            <a:off x="721547" y="221945"/>
            <a:ext cx="248293" cy="356870"/>
          </a:xfrm>
          <a:custGeom>
            <a:avLst/>
            <a:gdLst/>
            <a:ahLst/>
            <a:cxnLst/>
            <a:rect l="l" t="t" r="r" b="b"/>
            <a:pathLst>
              <a:path w="197484" h="356870">
                <a:moveTo>
                  <a:pt x="184276" y="0"/>
                </a:moveTo>
                <a:lnTo>
                  <a:pt x="0" y="0"/>
                </a:lnTo>
                <a:lnTo>
                  <a:pt x="0" y="356336"/>
                </a:lnTo>
                <a:lnTo>
                  <a:pt x="47142" y="341439"/>
                </a:lnTo>
                <a:lnTo>
                  <a:pt x="47142" y="38900"/>
                </a:lnTo>
                <a:lnTo>
                  <a:pt x="197446" y="38900"/>
                </a:lnTo>
                <a:lnTo>
                  <a:pt x="194715" y="28921"/>
                </a:lnTo>
                <a:lnTo>
                  <a:pt x="191609" y="19107"/>
                </a:lnTo>
                <a:lnTo>
                  <a:pt x="188129" y="9464"/>
                </a:lnTo>
                <a:lnTo>
                  <a:pt x="18427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263"/>
          </a:p>
        </p:txBody>
      </p:sp>
      <p:sp>
        <p:nvSpPr>
          <p:cNvPr id="20" name="bk object 20"/>
          <p:cNvSpPr/>
          <p:nvPr/>
        </p:nvSpPr>
        <p:spPr>
          <a:xfrm>
            <a:off x="630202" y="159575"/>
            <a:ext cx="248293" cy="356870"/>
          </a:xfrm>
          <a:custGeom>
            <a:avLst/>
            <a:gdLst/>
            <a:ahLst/>
            <a:cxnLst/>
            <a:rect l="l" t="t" r="r" b="b"/>
            <a:pathLst>
              <a:path w="197484" h="356870">
                <a:moveTo>
                  <a:pt x="184277" y="0"/>
                </a:moveTo>
                <a:lnTo>
                  <a:pt x="0" y="0"/>
                </a:lnTo>
                <a:lnTo>
                  <a:pt x="0" y="356336"/>
                </a:lnTo>
                <a:lnTo>
                  <a:pt x="47142" y="341439"/>
                </a:lnTo>
                <a:lnTo>
                  <a:pt x="47142" y="38900"/>
                </a:lnTo>
                <a:lnTo>
                  <a:pt x="197446" y="38900"/>
                </a:lnTo>
                <a:lnTo>
                  <a:pt x="194710" y="28919"/>
                </a:lnTo>
                <a:lnTo>
                  <a:pt x="191604" y="19102"/>
                </a:lnTo>
                <a:lnTo>
                  <a:pt x="188127" y="9458"/>
                </a:lnTo>
                <a:lnTo>
                  <a:pt x="18427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263"/>
          </a:p>
        </p:txBody>
      </p:sp>
      <p:sp>
        <p:nvSpPr>
          <p:cNvPr id="21" name="bk object 21"/>
          <p:cNvSpPr/>
          <p:nvPr/>
        </p:nvSpPr>
        <p:spPr>
          <a:xfrm>
            <a:off x="285338" y="221933"/>
            <a:ext cx="248260" cy="3563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263"/>
          </a:p>
        </p:txBody>
      </p:sp>
      <p:sp>
        <p:nvSpPr>
          <p:cNvPr id="22" name="bk object 22"/>
          <p:cNvSpPr/>
          <p:nvPr/>
        </p:nvSpPr>
        <p:spPr>
          <a:xfrm>
            <a:off x="721550" y="221933"/>
            <a:ext cx="248244" cy="3563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263"/>
          </a:p>
        </p:txBody>
      </p:sp>
      <p:sp>
        <p:nvSpPr>
          <p:cNvPr id="23" name="bk object 23"/>
          <p:cNvSpPr/>
          <p:nvPr/>
        </p:nvSpPr>
        <p:spPr>
          <a:xfrm>
            <a:off x="376702" y="159564"/>
            <a:ext cx="248229" cy="3563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263"/>
          </a:p>
        </p:txBody>
      </p:sp>
      <p:sp>
        <p:nvSpPr>
          <p:cNvPr id="24" name="bk object 24"/>
          <p:cNvSpPr/>
          <p:nvPr/>
        </p:nvSpPr>
        <p:spPr>
          <a:xfrm>
            <a:off x="630216" y="159564"/>
            <a:ext cx="248229" cy="35634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263"/>
          </a:p>
        </p:txBody>
      </p:sp>
      <p:sp>
        <p:nvSpPr>
          <p:cNvPr id="25" name="bk object 25"/>
          <p:cNvSpPr/>
          <p:nvPr/>
        </p:nvSpPr>
        <p:spPr>
          <a:xfrm>
            <a:off x="460052" y="660235"/>
            <a:ext cx="0" cy="76200"/>
          </a:xfrm>
          <a:custGeom>
            <a:avLst/>
            <a:gdLst/>
            <a:ahLst/>
            <a:cxnLst/>
            <a:rect l="l" t="t" r="r" b="b"/>
            <a:pathLst>
              <a:path h="76200">
                <a:moveTo>
                  <a:pt x="0" y="0"/>
                </a:moveTo>
                <a:lnTo>
                  <a:pt x="0" y="75958"/>
                </a:lnTo>
              </a:path>
            </a:pathLst>
          </a:custGeom>
          <a:ln w="2429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2263"/>
          </a:p>
        </p:txBody>
      </p:sp>
      <p:sp>
        <p:nvSpPr>
          <p:cNvPr id="26" name="bk object 26"/>
          <p:cNvSpPr/>
          <p:nvPr/>
        </p:nvSpPr>
        <p:spPr>
          <a:xfrm>
            <a:off x="407815" y="651122"/>
            <a:ext cx="104586" cy="0"/>
          </a:xfrm>
          <a:custGeom>
            <a:avLst/>
            <a:gdLst/>
            <a:ahLst/>
            <a:cxnLst/>
            <a:rect l="l" t="t" r="r" b="b"/>
            <a:pathLst>
              <a:path w="83184">
                <a:moveTo>
                  <a:pt x="0" y="0"/>
                </a:moveTo>
                <a:lnTo>
                  <a:pt x="83108" y="0"/>
                </a:lnTo>
              </a:path>
            </a:pathLst>
          </a:custGeom>
          <a:ln w="182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2263"/>
          </a:p>
        </p:txBody>
      </p:sp>
      <p:sp>
        <p:nvSpPr>
          <p:cNvPr id="27" name="bk object 27"/>
          <p:cNvSpPr/>
          <p:nvPr/>
        </p:nvSpPr>
        <p:spPr>
          <a:xfrm>
            <a:off x="566100" y="640055"/>
            <a:ext cx="122150" cy="98425"/>
          </a:xfrm>
          <a:custGeom>
            <a:avLst/>
            <a:gdLst/>
            <a:ahLst/>
            <a:cxnLst/>
            <a:rect l="l" t="t" r="r" b="b"/>
            <a:pathLst>
              <a:path w="97154" h="98425">
                <a:moveTo>
                  <a:pt x="48513" y="0"/>
                </a:moveTo>
                <a:lnTo>
                  <a:pt x="7259" y="20370"/>
                </a:lnTo>
                <a:lnTo>
                  <a:pt x="0" y="49072"/>
                </a:lnTo>
                <a:lnTo>
                  <a:pt x="807" y="59757"/>
                </a:lnTo>
                <a:lnTo>
                  <a:pt x="28255" y="94784"/>
                </a:lnTo>
                <a:lnTo>
                  <a:pt x="48513" y="98094"/>
                </a:lnTo>
                <a:lnTo>
                  <a:pt x="59281" y="97267"/>
                </a:lnTo>
                <a:lnTo>
                  <a:pt x="68818" y="94784"/>
                </a:lnTo>
                <a:lnTo>
                  <a:pt x="77121" y="90642"/>
                </a:lnTo>
                <a:lnTo>
                  <a:pt x="84188" y="84835"/>
                </a:lnTo>
                <a:lnTo>
                  <a:pt x="87722" y="80327"/>
                </a:lnTo>
                <a:lnTo>
                  <a:pt x="45453" y="80327"/>
                </a:lnTo>
                <a:lnTo>
                  <a:pt x="42451" y="79717"/>
                </a:lnTo>
                <a:lnTo>
                  <a:pt x="39599" y="78511"/>
                </a:lnTo>
                <a:lnTo>
                  <a:pt x="36829" y="77381"/>
                </a:lnTo>
                <a:lnTo>
                  <a:pt x="34366" y="75539"/>
                </a:lnTo>
                <a:lnTo>
                  <a:pt x="30149" y="70548"/>
                </a:lnTo>
                <a:lnTo>
                  <a:pt x="28447" y="67348"/>
                </a:lnTo>
                <a:lnTo>
                  <a:pt x="25882" y="59461"/>
                </a:lnTo>
                <a:lnTo>
                  <a:pt x="25234" y="54673"/>
                </a:lnTo>
                <a:lnTo>
                  <a:pt x="25264" y="43370"/>
                </a:lnTo>
                <a:lnTo>
                  <a:pt x="45504" y="17767"/>
                </a:lnTo>
                <a:lnTo>
                  <a:pt x="87740" y="17767"/>
                </a:lnTo>
                <a:lnTo>
                  <a:pt x="84124" y="13182"/>
                </a:lnTo>
                <a:lnTo>
                  <a:pt x="77033" y="7415"/>
                </a:lnTo>
                <a:lnTo>
                  <a:pt x="68733" y="3295"/>
                </a:lnTo>
                <a:lnTo>
                  <a:pt x="59227" y="823"/>
                </a:lnTo>
                <a:lnTo>
                  <a:pt x="48513" y="0"/>
                </a:lnTo>
                <a:close/>
              </a:path>
              <a:path w="97154" h="98425">
                <a:moveTo>
                  <a:pt x="87740" y="17767"/>
                </a:moveTo>
                <a:lnTo>
                  <a:pt x="51612" y="17767"/>
                </a:lnTo>
                <a:lnTo>
                  <a:pt x="54533" y="18338"/>
                </a:lnTo>
                <a:lnTo>
                  <a:pt x="60134" y="20612"/>
                </a:lnTo>
                <a:lnTo>
                  <a:pt x="62623" y="22440"/>
                </a:lnTo>
                <a:lnTo>
                  <a:pt x="64769" y="24980"/>
                </a:lnTo>
                <a:lnTo>
                  <a:pt x="66878" y="27419"/>
                </a:lnTo>
                <a:lnTo>
                  <a:pt x="68592" y="30632"/>
                </a:lnTo>
                <a:lnTo>
                  <a:pt x="71118" y="38319"/>
                </a:lnTo>
                <a:lnTo>
                  <a:pt x="71227" y="38785"/>
                </a:lnTo>
                <a:lnTo>
                  <a:pt x="71856" y="43370"/>
                </a:lnTo>
                <a:lnTo>
                  <a:pt x="71807" y="54673"/>
                </a:lnTo>
                <a:lnTo>
                  <a:pt x="51688" y="80327"/>
                </a:lnTo>
                <a:lnTo>
                  <a:pt x="87722" y="80327"/>
                </a:lnTo>
                <a:lnTo>
                  <a:pt x="89831" y="77637"/>
                </a:lnTo>
                <a:lnTo>
                  <a:pt x="93864" y="69278"/>
                </a:lnTo>
                <a:lnTo>
                  <a:pt x="96284" y="59757"/>
                </a:lnTo>
                <a:lnTo>
                  <a:pt x="97091" y="49072"/>
                </a:lnTo>
                <a:lnTo>
                  <a:pt x="96279" y="38319"/>
                </a:lnTo>
                <a:lnTo>
                  <a:pt x="93846" y="28751"/>
                </a:lnTo>
                <a:lnTo>
                  <a:pt x="89794" y="20370"/>
                </a:lnTo>
                <a:lnTo>
                  <a:pt x="87740" y="1776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263"/>
          </a:p>
        </p:txBody>
      </p:sp>
      <p:sp>
        <p:nvSpPr>
          <p:cNvPr id="28" name="bk object 28"/>
          <p:cNvSpPr/>
          <p:nvPr/>
        </p:nvSpPr>
        <p:spPr>
          <a:xfrm>
            <a:off x="753812" y="642011"/>
            <a:ext cx="98199" cy="94615"/>
          </a:xfrm>
          <a:custGeom>
            <a:avLst/>
            <a:gdLst/>
            <a:ahLst/>
            <a:cxnLst/>
            <a:rect l="l" t="t" r="r" b="b"/>
            <a:pathLst>
              <a:path w="78104" h="94615">
                <a:moveTo>
                  <a:pt x="45973" y="0"/>
                </a:moveTo>
                <a:lnTo>
                  <a:pt x="0" y="0"/>
                </a:lnTo>
                <a:lnTo>
                  <a:pt x="0" y="94183"/>
                </a:lnTo>
                <a:lnTo>
                  <a:pt x="24295" y="94183"/>
                </a:lnTo>
                <a:lnTo>
                  <a:pt x="24295" y="63500"/>
                </a:lnTo>
                <a:lnTo>
                  <a:pt x="46278" y="63500"/>
                </a:lnTo>
                <a:lnTo>
                  <a:pt x="74197" y="45732"/>
                </a:lnTo>
                <a:lnTo>
                  <a:pt x="24295" y="45732"/>
                </a:lnTo>
                <a:lnTo>
                  <a:pt x="24295" y="17589"/>
                </a:lnTo>
                <a:lnTo>
                  <a:pt x="75687" y="17589"/>
                </a:lnTo>
                <a:lnTo>
                  <a:pt x="72732" y="11874"/>
                </a:lnTo>
                <a:lnTo>
                  <a:pt x="69837" y="8686"/>
                </a:lnTo>
                <a:lnTo>
                  <a:pt x="62877" y="4127"/>
                </a:lnTo>
                <a:lnTo>
                  <a:pt x="59245" y="2578"/>
                </a:lnTo>
                <a:lnTo>
                  <a:pt x="51015" y="520"/>
                </a:lnTo>
                <a:lnTo>
                  <a:pt x="45973" y="0"/>
                </a:lnTo>
                <a:close/>
              </a:path>
              <a:path w="78104" h="94615">
                <a:moveTo>
                  <a:pt x="75687" y="17589"/>
                </a:moveTo>
                <a:lnTo>
                  <a:pt x="24295" y="17589"/>
                </a:lnTo>
                <a:lnTo>
                  <a:pt x="35686" y="17640"/>
                </a:lnTo>
                <a:lnTo>
                  <a:pt x="40487" y="17843"/>
                </a:lnTo>
                <a:lnTo>
                  <a:pt x="52628" y="27622"/>
                </a:lnTo>
                <a:lnTo>
                  <a:pt x="52628" y="32969"/>
                </a:lnTo>
                <a:lnTo>
                  <a:pt x="35382" y="45732"/>
                </a:lnTo>
                <a:lnTo>
                  <a:pt x="74197" y="45732"/>
                </a:lnTo>
                <a:lnTo>
                  <a:pt x="77000" y="38061"/>
                </a:lnTo>
                <a:lnTo>
                  <a:pt x="77749" y="33947"/>
                </a:lnTo>
                <a:lnTo>
                  <a:pt x="77749" y="24282"/>
                </a:lnTo>
                <a:lnTo>
                  <a:pt x="76733" y="19634"/>
                </a:lnTo>
                <a:lnTo>
                  <a:pt x="75687" y="1758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263"/>
          </a:p>
        </p:txBody>
      </p:sp>
      <p:sp>
        <p:nvSpPr>
          <p:cNvPr id="29" name="bk object 29"/>
          <p:cNvSpPr/>
          <p:nvPr/>
        </p:nvSpPr>
        <p:spPr>
          <a:xfrm>
            <a:off x="405978" y="763219"/>
            <a:ext cx="46305" cy="41910"/>
          </a:xfrm>
          <a:custGeom>
            <a:avLst/>
            <a:gdLst/>
            <a:ahLst/>
            <a:cxnLst/>
            <a:rect l="l" t="t" r="r" b="b"/>
            <a:pathLst>
              <a:path w="36829" h="41909">
                <a:moveTo>
                  <a:pt x="23698" y="8039"/>
                </a:moveTo>
                <a:lnTo>
                  <a:pt x="12979" y="8039"/>
                </a:lnTo>
                <a:lnTo>
                  <a:pt x="12979" y="41554"/>
                </a:lnTo>
                <a:lnTo>
                  <a:pt x="23698" y="41554"/>
                </a:lnTo>
                <a:lnTo>
                  <a:pt x="23698" y="8039"/>
                </a:lnTo>
                <a:close/>
              </a:path>
              <a:path w="36829" h="41909">
                <a:moveTo>
                  <a:pt x="36677" y="0"/>
                </a:moveTo>
                <a:lnTo>
                  <a:pt x="0" y="0"/>
                </a:lnTo>
                <a:lnTo>
                  <a:pt x="0" y="8039"/>
                </a:lnTo>
                <a:lnTo>
                  <a:pt x="36677" y="8039"/>
                </a:lnTo>
                <a:lnTo>
                  <a:pt x="3667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263"/>
          </a:p>
        </p:txBody>
      </p:sp>
      <p:sp>
        <p:nvSpPr>
          <p:cNvPr id="30" name="bk object 30"/>
          <p:cNvSpPr/>
          <p:nvPr/>
        </p:nvSpPr>
        <p:spPr>
          <a:xfrm>
            <a:off x="457143" y="762356"/>
            <a:ext cx="54289" cy="43815"/>
          </a:xfrm>
          <a:custGeom>
            <a:avLst/>
            <a:gdLst/>
            <a:ahLst/>
            <a:cxnLst/>
            <a:rect l="l" t="t" r="r" b="b"/>
            <a:pathLst>
              <a:path w="43179" h="43815">
                <a:moveTo>
                  <a:pt x="28067" y="0"/>
                </a:moveTo>
                <a:lnTo>
                  <a:pt x="14719" y="0"/>
                </a:lnTo>
                <a:lnTo>
                  <a:pt x="9486" y="1943"/>
                </a:lnTo>
                <a:lnTo>
                  <a:pt x="1905" y="9690"/>
                </a:lnTo>
                <a:lnTo>
                  <a:pt x="0" y="14973"/>
                </a:lnTo>
                <a:lnTo>
                  <a:pt x="0" y="28270"/>
                </a:lnTo>
                <a:lnTo>
                  <a:pt x="1905" y="33528"/>
                </a:lnTo>
                <a:lnTo>
                  <a:pt x="9486" y="41338"/>
                </a:lnTo>
                <a:lnTo>
                  <a:pt x="14719" y="43281"/>
                </a:lnTo>
                <a:lnTo>
                  <a:pt x="28092" y="43281"/>
                </a:lnTo>
                <a:lnTo>
                  <a:pt x="33350" y="41338"/>
                </a:lnTo>
                <a:lnTo>
                  <a:pt x="39070" y="35445"/>
                </a:lnTo>
                <a:lnTo>
                  <a:pt x="20053" y="35445"/>
                </a:lnTo>
                <a:lnTo>
                  <a:pt x="18714" y="35166"/>
                </a:lnTo>
                <a:lnTo>
                  <a:pt x="11137" y="24130"/>
                </a:lnTo>
                <a:lnTo>
                  <a:pt x="11150" y="19138"/>
                </a:lnTo>
                <a:lnTo>
                  <a:pt x="20066" y="7835"/>
                </a:lnTo>
                <a:lnTo>
                  <a:pt x="39095" y="7835"/>
                </a:lnTo>
                <a:lnTo>
                  <a:pt x="33299" y="1943"/>
                </a:lnTo>
                <a:lnTo>
                  <a:pt x="28067" y="0"/>
                </a:lnTo>
                <a:close/>
              </a:path>
              <a:path w="43179" h="43815">
                <a:moveTo>
                  <a:pt x="39095" y="7835"/>
                </a:moveTo>
                <a:lnTo>
                  <a:pt x="22771" y="7835"/>
                </a:lnTo>
                <a:lnTo>
                  <a:pt x="24053" y="8089"/>
                </a:lnTo>
                <a:lnTo>
                  <a:pt x="26530" y="9105"/>
                </a:lnTo>
                <a:lnTo>
                  <a:pt x="31699" y="19138"/>
                </a:lnTo>
                <a:lnTo>
                  <a:pt x="31678" y="24130"/>
                </a:lnTo>
                <a:lnTo>
                  <a:pt x="22809" y="35445"/>
                </a:lnTo>
                <a:lnTo>
                  <a:pt x="39070" y="35445"/>
                </a:lnTo>
                <a:lnTo>
                  <a:pt x="40932" y="33528"/>
                </a:lnTo>
                <a:lnTo>
                  <a:pt x="42837" y="28270"/>
                </a:lnTo>
                <a:lnTo>
                  <a:pt x="42837" y="14973"/>
                </a:lnTo>
                <a:lnTo>
                  <a:pt x="40919" y="9690"/>
                </a:lnTo>
                <a:lnTo>
                  <a:pt x="39095" y="783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263"/>
          </a:p>
        </p:txBody>
      </p:sp>
      <p:sp>
        <p:nvSpPr>
          <p:cNvPr id="31" name="bk object 31"/>
          <p:cNvSpPr/>
          <p:nvPr/>
        </p:nvSpPr>
        <p:spPr>
          <a:xfrm>
            <a:off x="515240" y="763232"/>
            <a:ext cx="53491" cy="41910"/>
          </a:xfrm>
          <a:custGeom>
            <a:avLst/>
            <a:gdLst/>
            <a:ahLst/>
            <a:cxnLst/>
            <a:rect l="l" t="t" r="r" b="b"/>
            <a:pathLst>
              <a:path w="42545" h="41909">
                <a:moveTo>
                  <a:pt x="0" y="32257"/>
                </a:moveTo>
                <a:lnTo>
                  <a:pt x="0" y="41541"/>
                </a:lnTo>
                <a:lnTo>
                  <a:pt x="914" y="41643"/>
                </a:lnTo>
                <a:lnTo>
                  <a:pt x="6324" y="41821"/>
                </a:lnTo>
                <a:lnTo>
                  <a:pt x="7759" y="41567"/>
                </a:lnTo>
                <a:lnTo>
                  <a:pt x="16647" y="32270"/>
                </a:lnTo>
                <a:lnTo>
                  <a:pt x="0" y="32257"/>
                </a:lnTo>
                <a:close/>
              </a:path>
              <a:path w="42545" h="41909">
                <a:moveTo>
                  <a:pt x="42494" y="8026"/>
                </a:moveTo>
                <a:lnTo>
                  <a:pt x="31775" y="8026"/>
                </a:lnTo>
                <a:lnTo>
                  <a:pt x="31775" y="41541"/>
                </a:lnTo>
                <a:lnTo>
                  <a:pt x="42494" y="41541"/>
                </a:lnTo>
                <a:lnTo>
                  <a:pt x="42494" y="8026"/>
                </a:lnTo>
                <a:close/>
              </a:path>
              <a:path w="42545" h="41909">
                <a:moveTo>
                  <a:pt x="42494" y="0"/>
                </a:moveTo>
                <a:lnTo>
                  <a:pt x="9906" y="0"/>
                </a:lnTo>
                <a:lnTo>
                  <a:pt x="9855" y="2933"/>
                </a:lnTo>
                <a:lnTo>
                  <a:pt x="9664" y="10083"/>
                </a:lnTo>
                <a:lnTo>
                  <a:pt x="3517" y="32270"/>
                </a:lnTo>
                <a:lnTo>
                  <a:pt x="16647" y="32270"/>
                </a:lnTo>
                <a:lnTo>
                  <a:pt x="19900" y="8026"/>
                </a:lnTo>
                <a:lnTo>
                  <a:pt x="42494" y="8026"/>
                </a:lnTo>
                <a:lnTo>
                  <a:pt x="4249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263"/>
          </a:p>
        </p:txBody>
      </p:sp>
      <p:sp>
        <p:nvSpPr>
          <p:cNvPr id="32" name="bk object 32"/>
          <p:cNvSpPr/>
          <p:nvPr/>
        </p:nvSpPr>
        <p:spPr>
          <a:xfrm>
            <a:off x="582014" y="763232"/>
            <a:ext cx="44709" cy="41910"/>
          </a:xfrm>
          <a:custGeom>
            <a:avLst/>
            <a:gdLst/>
            <a:ahLst/>
            <a:cxnLst/>
            <a:rect l="l" t="t" r="r" b="b"/>
            <a:pathLst>
              <a:path w="35559" h="41909">
                <a:moveTo>
                  <a:pt x="10706" y="0"/>
                </a:moveTo>
                <a:lnTo>
                  <a:pt x="0" y="0"/>
                </a:lnTo>
                <a:lnTo>
                  <a:pt x="0" y="41541"/>
                </a:lnTo>
                <a:lnTo>
                  <a:pt x="21767" y="41541"/>
                </a:lnTo>
                <a:lnTo>
                  <a:pt x="23990" y="41300"/>
                </a:lnTo>
                <a:lnTo>
                  <a:pt x="34276" y="33794"/>
                </a:lnTo>
                <a:lnTo>
                  <a:pt x="10706" y="33794"/>
                </a:lnTo>
                <a:lnTo>
                  <a:pt x="10706" y="23215"/>
                </a:lnTo>
                <a:lnTo>
                  <a:pt x="34672" y="23215"/>
                </a:lnTo>
                <a:lnTo>
                  <a:pt x="33807" y="20942"/>
                </a:lnTo>
                <a:lnTo>
                  <a:pt x="22212" y="15494"/>
                </a:lnTo>
                <a:lnTo>
                  <a:pt x="10706" y="15494"/>
                </a:lnTo>
                <a:lnTo>
                  <a:pt x="10706" y="0"/>
                </a:lnTo>
                <a:close/>
              </a:path>
              <a:path w="35559" h="41909">
                <a:moveTo>
                  <a:pt x="34672" y="23215"/>
                </a:moveTo>
                <a:lnTo>
                  <a:pt x="19011" y="23215"/>
                </a:lnTo>
                <a:lnTo>
                  <a:pt x="20218" y="23368"/>
                </a:lnTo>
                <a:lnTo>
                  <a:pt x="21970" y="23964"/>
                </a:lnTo>
                <a:lnTo>
                  <a:pt x="24358" y="29286"/>
                </a:lnTo>
                <a:lnTo>
                  <a:pt x="24218" y="29972"/>
                </a:lnTo>
                <a:lnTo>
                  <a:pt x="18630" y="33794"/>
                </a:lnTo>
                <a:lnTo>
                  <a:pt x="34276" y="33794"/>
                </a:lnTo>
                <a:lnTo>
                  <a:pt x="35039" y="32105"/>
                </a:lnTo>
                <a:lnTo>
                  <a:pt x="35432" y="30238"/>
                </a:lnTo>
                <a:lnTo>
                  <a:pt x="35387" y="25946"/>
                </a:lnTo>
                <a:lnTo>
                  <a:pt x="35102" y="24345"/>
                </a:lnTo>
                <a:lnTo>
                  <a:pt x="34672" y="2321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263"/>
          </a:p>
        </p:txBody>
      </p:sp>
      <p:sp>
        <p:nvSpPr>
          <p:cNvPr id="33" name="bk object 33"/>
          <p:cNvSpPr/>
          <p:nvPr/>
        </p:nvSpPr>
        <p:spPr>
          <a:xfrm>
            <a:off x="630388" y="763232"/>
            <a:ext cx="50297" cy="41910"/>
          </a:xfrm>
          <a:custGeom>
            <a:avLst/>
            <a:gdLst/>
            <a:ahLst/>
            <a:cxnLst/>
            <a:rect l="l" t="t" r="r" b="b"/>
            <a:pathLst>
              <a:path w="40004" h="41909">
                <a:moveTo>
                  <a:pt x="39649" y="0"/>
                </a:moveTo>
                <a:lnTo>
                  <a:pt x="17881" y="0"/>
                </a:lnTo>
                <a:lnTo>
                  <a:pt x="15811" y="190"/>
                </a:lnTo>
                <a:lnTo>
                  <a:pt x="4381" y="9867"/>
                </a:lnTo>
                <a:lnTo>
                  <a:pt x="4381" y="15201"/>
                </a:lnTo>
                <a:lnTo>
                  <a:pt x="5092" y="17779"/>
                </a:lnTo>
                <a:lnTo>
                  <a:pt x="7937" y="21729"/>
                </a:lnTo>
                <a:lnTo>
                  <a:pt x="9906" y="23253"/>
                </a:lnTo>
                <a:lnTo>
                  <a:pt x="12420" y="24333"/>
                </a:lnTo>
                <a:lnTo>
                  <a:pt x="0" y="41541"/>
                </a:lnTo>
                <a:lnTo>
                  <a:pt x="12700" y="41541"/>
                </a:lnTo>
                <a:lnTo>
                  <a:pt x="23177" y="26314"/>
                </a:lnTo>
                <a:lnTo>
                  <a:pt x="39649" y="26314"/>
                </a:lnTo>
                <a:lnTo>
                  <a:pt x="39649" y="18821"/>
                </a:lnTo>
                <a:lnTo>
                  <a:pt x="28994" y="18821"/>
                </a:lnTo>
                <a:lnTo>
                  <a:pt x="20929" y="18770"/>
                </a:lnTo>
                <a:lnTo>
                  <a:pt x="19011" y="18516"/>
                </a:lnTo>
                <a:lnTo>
                  <a:pt x="18173" y="18160"/>
                </a:lnTo>
                <a:lnTo>
                  <a:pt x="17475" y="17602"/>
                </a:lnTo>
                <a:lnTo>
                  <a:pt x="16827" y="17119"/>
                </a:lnTo>
                <a:lnTo>
                  <a:pt x="16344" y="16484"/>
                </a:lnTo>
                <a:lnTo>
                  <a:pt x="15633" y="14985"/>
                </a:lnTo>
                <a:lnTo>
                  <a:pt x="15468" y="14147"/>
                </a:lnTo>
                <a:lnTo>
                  <a:pt x="15468" y="12280"/>
                </a:lnTo>
                <a:lnTo>
                  <a:pt x="28994" y="7632"/>
                </a:lnTo>
                <a:lnTo>
                  <a:pt x="39649" y="7632"/>
                </a:lnTo>
                <a:lnTo>
                  <a:pt x="39649" y="0"/>
                </a:lnTo>
                <a:close/>
              </a:path>
              <a:path w="40004" h="41909">
                <a:moveTo>
                  <a:pt x="39649" y="26314"/>
                </a:moveTo>
                <a:lnTo>
                  <a:pt x="28994" y="26314"/>
                </a:lnTo>
                <a:lnTo>
                  <a:pt x="28994" y="41541"/>
                </a:lnTo>
                <a:lnTo>
                  <a:pt x="39649" y="41541"/>
                </a:lnTo>
                <a:lnTo>
                  <a:pt x="39649" y="26314"/>
                </a:lnTo>
                <a:close/>
              </a:path>
              <a:path w="40004" h="41909">
                <a:moveTo>
                  <a:pt x="39649" y="7632"/>
                </a:moveTo>
                <a:lnTo>
                  <a:pt x="28994" y="7632"/>
                </a:lnTo>
                <a:lnTo>
                  <a:pt x="28994" y="18821"/>
                </a:lnTo>
                <a:lnTo>
                  <a:pt x="39649" y="18821"/>
                </a:lnTo>
                <a:lnTo>
                  <a:pt x="39649" y="76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263"/>
          </a:p>
        </p:txBody>
      </p:sp>
      <p:sp>
        <p:nvSpPr>
          <p:cNvPr id="34" name="bk object 34"/>
          <p:cNvSpPr/>
          <p:nvPr/>
        </p:nvSpPr>
        <p:spPr>
          <a:xfrm>
            <a:off x="688339" y="763219"/>
            <a:ext cx="46305" cy="41910"/>
          </a:xfrm>
          <a:custGeom>
            <a:avLst/>
            <a:gdLst/>
            <a:ahLst/>
            <a:cxnLst/>
            <a:rect l="l" t="t" r="r" b="b"/>
            <a:pathLst>
              <a:path w="36829" h="41909">
                <a:moveTo>
                  <a:pt x="23698" y="8039"/>
                </a:moveTo>
                <a:lnTo>
                  <a:pt x="12979" y="8039"/>
                </a:lnTo>
                <a:lnTo>
                  <a:pt x="12979" y="41554"/>
                </a:lnTo>
                <a:lnTo>
                  <a:pt x="23698" y="41554"/>
                </a:lnTo>
                <a:lnTo>
                  <a:pt x="23698" y="8039"/>
                </a:lnTo>
                <a:close/>
              </a:path>
              <a:path w="36829" h="41909">
                <a:moveTo>
                  <a:pt x="36677" y="0"/>
                </a:moveTo>
                <a:lnTo>
                  <a:pt x="0" y="0"/>
                </a:lnTo>
                <a:lnTo>
                  <a:pt x="0" y="8039"/>
                </a:lnTo>
                <a:lnTo>
                  <a:pt x="36677" y="8039"/>
                </a:lnTo>
                <a:lnTo>
                  <a:pt x="3667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263"/>
          </a:p>
        </p:txBody>
      </p:sp>
      <p:sp>
        <p:nvSpPr>
          <p:cNvPr id="35" name="bk object 35"/>
          <p:cNvSpPr/>
          <p:nvPr/>
        </p:nvSpPr>
        <p:spPr>
          <a:xfrm>
            <a:off x="740193" y="763219"/>
            <a:ext cx="46305" cy="41910"/>
          </a:xfrm>
          <a:custGeom>
            <a:avLst/>
            <a:gdLst/>
            <a:ahLst/>
            <a:cxnLst/>
            <a:rect l="l" t="t" r="r" b="b"/>
            <a:pathLst>
              <a:path w="36829" h="41909">
                <a:moveTo>
                  <a:pt x="23698" y="8039"/>
                </a:moveTo>
                <a:lnTo>
                  <a:pt x="12979" y="8039"/>
                </a:lnTo>
                <a:lnTo>
                  <a:pt x="12979" y="41554"/>
                </a:lnTo>
                <a:lnTo>
                  <a:pt x="23698" y="41554"/>
                </a:lnTo>
                <a:lnTo>
                  <a:pt x="23698" y="8039"/>
                </a:lnTo>
                <a:close/>
              </a:path>
              <a:path w="36829" h="41909">
                <a:moveTo>
                  <a:pt x="36677" y="0"/>
                </a:moveTo>
                <a:lnTo>
                  <a:pt x="0" y="0"/>
                </a:lnTo>
                <a:lnTo>
                  <a:pt x="0" y="8039"/>
                </a:lnTo>
                <a:lnTo>
                  <a:pt x="36677" y="8039"/>
                </a:lnTo>
                <a:lnTo>
                  <a:pt x="3667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263"/>
          </a:p>
        </p:txBody>
      </p:sp>
      <p:sp>
        <p:nvSpPr>
          <p:cNvPr id="36" name="bk object 36"/>
          <p:cNvSpPr/>
          <p:nvPr/>
        </p:nvSpPr>
        <p:spPr>
          <a:xfrm>
            <a:off x="794405" y="763232"/>
            <a:ext cx="47902" cy="41910"/>
          </a:xfrm>
          <a:custGeom>
            <a:avLst/>
            <a:gdLst/>
            <a:ahLst/>
            <a:cxnLst/>
            <a:rect l="l" t="t" r="r" b="b"/>
            <a:pathLst>
              <a:path w="38100" h="41909">
                <a:moveTo>
                  <a:pt x="10439" y="0"/>
                </a:moveTo>
                <a:lnTo>
                  <a:pt x="0" y="0"/>
                </a:lnTo>
                <a:lnTo>
                  <a:pt x="0" y="41541"/>
                </a:lnTo>
                <a:lnTo>
                  <a:pt x="10210" y="41541"/>
                </a:lnTo>
                <a:lnTo>
                  <a:pt x="20512" y="25018"/>
                </a:lnTo>
                <a:lnTo>
                  <a:pt x="10439" y="25018"/>
                </a:lnTo>
                <a:lnTo>
                  <a:pt x="10439" y="0"/>
                </a:lnTo>
                <a:close/>
              </a:path>
              <a:path w="38100" h="41909">
                <a:moveTo>
                  <a:pt x="37896" y="13881"/>
                </a:moveTo>
                <a:lnTo>
                  <a:pt x="27457" y="13881"/>
                </a:lnTo>
                <a:lnTo>
                  <a:pt x="27457" y="41541"/>
                </a:lnTo>
                <a:lnTo>
                  <a:pt x="37896" y="41541"/>
                </a:lnTo>
                <a:lnTo>
                  <a:pt x="37896" y="13881"/>
                </a:lnTo>
                <a:close/>
              </a:path>
              <a:path w="38100" h="41909">
                <a:moveTo>
                  <a:pt x="37896" y="0"/>
                </a:moveTo>
                <a:lnTo>
                  <a:pt x="26492" y="0"/>
                </a:lnTo>
                <a:lnTo>
                  <a:pt x="10439" y="25018"/>
                </a:lnTo>
                <a:lnTo>
                  <a:pt x="20512" y="25018"/>
                </a:lnTo>
                <a:lnTo>
                  <a:pt x="27457" y="13881"/>
                </a:lnTo>
                <a:lnTo>
                  <a:pt x="37896" y="13881"/>
                </a:lnTo>
                <a:lnTo>
                  <a:pt x="3789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263"/>
          </a:p>
        </p:txBody>
      </p:sp>
      <p:sp>
        <p:nvSpPr>
          <p:cNvPr id="37" name="bk object 37"/>
          <p:cNvSpPr/>
          <p:nvPr/>
        </p:nvSpPr>
        <p:spPr>
          <a:xfrm>
            <a:off x="8787570" y="2222894"/>
            <a:ext cx="1135280" cy="1223010"/>
          </a:xfrm>
          <a:custGeom>
            <a:avLst/>
            <a:gdLst/>
            <a:ahLst/>
            <a:cxnLst/>
            <a:rect l="l" t="t" r="r" b="b"/>
            <a:pathLst>
              <a:path w="902970" h="1223010">
                <a:moveTo>
                  <a:pt x="272795" y="0"/>
                </a:moveTo>
                <a:lnTo>
                  <a:pt x="4241" y="266128"/>
                </a:lnTo>
                <a:lnTo>
                  <a:pt x="0" y="272745"/>
                </a:lnTo>
                <a:lnTo>
                  <a:pt x="152" y="276593"/>
                </a:lnTo>
                <a:lnTo>
                  <a:pt x="152" y="1215555"/>
                </a:lnTo>
                <a:lnTo>
                  <a:pt x="7086" y="1222489"/>
                </a:lnTo>
                <a:lnTo>
                  <a:pt x="895464" y="1222489"/>
                </a:lnTo>
                <a:lnTo>
                  <a:pt x="902385" y="1215555"/>
                </a:lnTo>
                <a:lnTo>
                  <a:pt x="902385" y="1193380"/>
                </a:lnTo>
                <a:lnTo>
                  <a:pt x="29248" y="1193380"/>
                </a:lnTo>
                <a:lnTo>
                  <a:pt x="29248" y="291134"/>
                </a:lnTo>
                <a:lnTo>
                  <a:pt x="284264" y="291134"/>
                </a:lnTo>
                <a:lnTo>
                  <a:pt x="291198" y="284200"/>
                </a:lnTo>
                <a:lnTo>
                  <a:pt x="291198" y="262039"/>
                </a:lnTo>
                <a:lnTo>
                  <a:pt x="49720" y="262039"/>
                </a:lnTo>
                <a:lnTo>
                  <a:pt x="262089" y="49657"/>
                </a:lnTo>
                <a:lnTo>
                  <a:pt x="291198" y="49657"/>
                </a:lnTo>
                <a:lnTo>
                  <a:pt x="291198" y="29197"/>
                </a:lnTo>
                <a:lnTo>
                  <a:pt x="902385" y="29197"/>
                </a:lnTo>
                <a:lnTo>
                  <a:pt x="902385" y="8534"/>
                </a:lnTo>
                <a:lnTo>
                  <a:pt x="897483" y="127"/>
                </a:lnTo>
                <a:lnTo>
                  <a:pt x="276644" y="88"/>
                </a:lnTo>
                <a:lnTo>
                  <a:pt x="272795" y="0"/>
                </a:lnTo>
                <a:close/>
              </a:path>
              <a:path w="902970" h="1223010">
                <a:moveTo>
                  <a:pt x="902385" y="29197"/>
                </a:moveTo>
                <a:lnTo>
                  <a:pt x="873277" y="29197"/>
                </a:lnTo>
                <a:lnTo>
                  <a:pt x="873277" y="1193380"/>
                </a:lnTo>
                <a:lnTo>
                  <a:pt x="902385" y="1193380"/>
                </a:lnTo>
                <a:lnTo>
                  <a:pt x="902385" y="29197"/>
                </a:lnTo>
                <a:close/>
              </a:path>
              <a:path w="902970" h="1223010">
                <a:moveTo>
                  <a:pt x="750354" y="960551"/>
                </a:moveTo>
                <a:lnTo>
                  <a:pt x="152184" y="960551"/>
                </a:lnTo>
                <a:lnTo>
                  <a:pt x="145668" y="967066"/>
                </a:lnTo>
                <a:lnTo>
                  <a:pt x="145668" y="983132"/>
                </a:lnTo>
                <a:lnTo>
                  <a:pt x="152184" y="989647"/>
                </a:lnTo>
                <a:lnTo>
                  <a:pt x="750354" y="989647"/>
                </a:lnTo>
                <a:lnTo>
                  <a:pt x="756856" y="983132"/>
                </a:lnTo>
                <a:lnTo>
                  <a:pt x="756856" y="967066"/>
                </a:lnTo>
                <a:lnTo>
                  <a:pt x="750354" y="960551"/>
                </a:lnTo>
                <a:close/>
              </a:path>
              <a:path w="902970" h="1223010">
                <a:moveTo>
                  <a:pt x="750354" y="727710"/>
                </a:moveTo>
                <a:lnTo>
                  <a:pt x="152184" y="727710"/>
                </a:lnTo>
                <a:lnTo>
                  <a:pt x="145668" y="734225"/>
                </a:lnTo>
                <a:lnTo>
                  <a:pt x="145668" y="750290"/>
                </a:lnTo>
                <a:lnTo>
                  <a:pt x="152184" y="756818"/>
                </a:lnTo>
                <a:lnTo>
                  <a:pt x="750354" y="756818"/>
                </a:lnTo>
                <a:lnTo>
                  <a:pt x="756856" y="750290"/>
                </a:lnTo>
                <a:lnTo>
                  <a:pt x="756856" y="734225"/>
                </a:lnTo>
                <a:lnTo>
                  <a:pt x="750354" y="727710"/>
                </a:lnTo>
                <a:close/>
              </a:path>
              <a:path w="902970" h="1223010">
                <a:moveTo>
                  <a:pt x="750354" y="494868"/>
                </a:moveTo>
                <a:lnTo>
                  <a:pt x="152184" y="494868"/>
                </a:lnTo>
                <a:lnTo>
                  <a:pt x="145668" y="501396"/>
                </a:lnTo>
                <a:lnTo>
                  <a:pt x="145668" y="517461"/>
                </a:lnTo>
                <a:lnTo>
                  <a:pt x="152184" y="523976"/>
                </a:lnTo>
                <a:lnTo>
                  <a:pt x="750354" y="523976"/>
                </a:lnTo>
                <a:lnTo>
                  <a:pt x="756856" y="517461"/>
                </a:lnTo>
                <a:lnTo>
                  <a:pt x="756856" y="501396"/>
                </a:lnTo>
                <a:lnTo>
                  <a:pt x="750354" y="494868"/>
                </a:lnTo>
                <a:close/>
              </a:path>
              <a:path w="902970" h="1223010">
                <a:moveTo>
                  <a:pt x="291198" y="49657"/>
                </a:moveTo>
                <a:lnTo>
                  <a:pt x="262089" y="49657"/>
                </a:lnTo>
                <a:lnTo>
                  <a:pt x="262089" y="262039"/>
                </a:lnTo>
                <a:lnTo>
                  <a:pt x="291198" y="262039"/>
                </a:lnTo>
                <a:lnTo>
                  <a:pt x="291198" y="49657"/>
                </a:lnTo>
                <a:close/>
              </a:path>
            </a:pathLst>
          </a:custGeom>
          <a:solidFill>
            <a:srgbClr val="0B6893"/>
          </a:solidFill>
        </p:spPr>
        <p:txBody>
          <a:bodyPr wrap="square" lIns="0" tIns="0" rIns="0" bIns="0" rtlCol="0"/>
          <a:lstStyle/>
          <a:p>
            <a:endParaRPr sz="2263"/>
          </a:p>
        </p:txBody>
      </p:sp>
      <p:sp>
        <p:nvSpPr>
          <p:cNvPr id="38" name="bk object 38"/>
          <p:cNvSpPr/>
          <p:nvPr/>
        </p:nvSpPr>
        <p:spPr>
          <a:xfrm>
            <a:off x="9302902" y="2545308"/>
            <a:ext cx="3429794" cy="577850"/>
          </a:xfrm>
          <a:custGeom>
            <a:avLst/>
            <a:gdLst/>
            <a:ahLst/>
            <a:cxnLst/>
            <a:rect l="l" t="t" r="r" b="b"/>
            <a:pathLst>
              <a:path w="2727959" h="577850">
                <a:moveTo>
                  <a:pt x="2727934" y="577748"/>
                </a:moveTo>
                <a:lnTo>
                  <a:pt x="0" y="577748"/>
                </a:lnTo>
                <a:lnTo>
                  <a:pt x="0" y="0"/>
                </a:lnTo>
                <a:lnTo>
                  <a:pt x="2727934" y="0"/>
                </a:lnTo>
                <a:lnTo>
                  <a:pt x="2727934" y="57774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263"/>
          </a:p>
        </p:txBody>
      </p:sp>
      <p:sp>
        <p:nvSpPr>
          <p:cNvPr id="39" name="bk object 39"/>
          <p:cNvSpPr/>
          <p:nvPr/>
        </p:nvSpPr>
        <p:spPr>
          <a:xfrm>
            <a:off x="10648697" y="6519102"/>
            <a:ext cx="196399" cy="156210"/>
          </a:xfrm>
          <a:custGeom>
            <a:avLst/>
            <a:gdLst/>
            <a:ahLst/>
            <a:cxnLst/>
            <a:rect l="l" t="t" r="r" b="b"/>
            <a:pathLst>
              <a:path w="156209" h="156209">
                <a:moveTo>
                  <a:pt x="77838" y="0"/>
                </a:moveTo>
                <a:lnTo>
                  <a:pt x="47529" y="6116"/>
                </a:lnTo>
                <a:lnTo>
                  <a:pt x="22788" y="22794"/>
                </a:lnTo>
                <a:lnTo>
                  <a:pt x="6113" y="47529"/>
                </a:lnTo>
                <a:lnTo>
                  <a:pt x="0" y="77812"/>
                </a:lnTo>
                <a:lnTo>
                  <a:pt x="6113" y="108122"/>
                </a:lnTo>
                <a:lnTo>
                  <a:pt x="22788" y="132862"/>
                </a:lnTo>
                <a:lnTo>
                  <a:pt x="47529" y="149537"/>
                </a:lnTo>
                <a:lnTo>
                  <a:pt x="77838" y="155651"/>
                </a:lnTo>
                <a:lnTo>
                  <a:pt x="108112" y="149537"/>
                </a:lnTo>
                <a:lnTo>
                  <a:pt x="132838" y="132862"/>
                </a:lnTo>
                <a:lnTo>
                  <a:pt x="149511" y="108122"/>
                </a:lnTo>
                <a:lnTo>
                  <a:pt x="155625" y="77812"/>
                </a:lnTo>
                <a:lnTo>
                  <a:pt x="149511" y="47529"/>
                </a:lnTo>
                <a:lnTo>
                  <a:pt x="132838" y="22794"/>
                </a:lnTo>
                <a:lnTo>
                  <a:pt x="108112" y="6116"/>
                </a:lnTo>
                <a:lnTo>
                  <a:pt x="77838" y="0"/>
                </a:lnTo>
                <a:close/>
              </a:path>
            </a:pathLst>
          </a:custGeom>
          <a:solidFill>
            <a:srgbClr val="DEB825"/>
          </a:solidFill>
        </p:spPr>
        <p:txBody>
          <a:bodyPr wrap="square" lIns="0" tIns="0" rIns="0" bIns="0" rtlCol="0"/>
          <a:lstStyle/>
          <a:p>
            <a:endParaRPr sz="2263"/>
          </a:p>
        </p:txBody>
      </p:sp>
      <p:sp>
        <p:nvSpPr>
          <p:cNvPr id="40" name="bk object 40"/>
          <p:cNvSpPr/>
          <p:nvPr/>
        </p:nvSpPr>
        <p:spPr>
          <a:xfrm>
            <a:off x="11792903" y="6337605"/>
            <a:ext cx="33532" cy="0"/>
          </a:xfrm>
          <a:custGeom>
            <a:avLst/>
            <a:gdLst/>
            <a:ahLst/>
            <a:cxnLst/>
            <a:rect l="l" t="t" r="r" b="b"/>
            <a:pathLst>
              <a:path w="26670">
                <a:moveTo>
                  <a:pt x="0" y="0"/>
                </a:moveTo>
                <a:lnTo>
                  <a:pt x="26568" y="0"/>
                </a:lnTo>
              </a:path>
            </a:pathLst>
          </a:custGeom>
          <a:ln w="26568">
            <a:solidFill>
              <a:srgbClr val="DEB825"/>
            </a:solidFill>
          </a:ln>
        </p:spPr>
        <p:txBody>
          <a:bodyPr wrap="square" lIns="0" tIns="0" rIns="0" bIns="0" rtlCol="0"/>
          <a:lstStyle/>
          <a:p>
            <a:endParaRPr sz="2263"/>
          </a:p>
        </p:txBody>
      </p:sp>
      <p:sp>
        <p:nvSpPr>
          <p:cNvPr id="41" name="bk object 41"/>
          <p:cNvSpPr/>
          <p:nvPr/>
        </p:nvSpPr>
        <p:spPr>
          <a:xfrm>
            <a:off x="11665371" y="6337605"/>
            <a:ext cx="63870" cy="0"/>
          </a:xfrm>
          <a:custGeom>
            <a:avLst/>
            <a:gdLst/>
            <a:ahLst/>
            <a:cxnLst/>
            <a:rect l="l" t="t" r="r" b="b"/>
            <a:pathLst>
              <a:path w="50800">
                <a:moveTo>
                  <a:pt x="0" y="0"/>
                </a:moveTo>
                <a:lnTo>
                  <a:pt x="50736" y="0"/>
                </a:lnTo>
              </a:path>
            </a:pathLst>
          </a:custGeom>
          <a:ln w="26568">
            <a:solidFill>
              <a:srgbClr val="DEB825"/>
            </a:solidFill>
          </a:ln>
        </p:spPr>
        <p:txBody>
          <a:bodyPr wrap="square" lIns="0" tIns="0" rIns="0" bIns="0" rtlCol="0"/>
          <a:lstStyle/>
          <a:p>
            <a:endParaRPr sz="2263"/>
          </a:p>
        </p:txBody>
      </p:sp>
      <p:sp>
        <p:nvSpPr>
          <p:cNvPr id="42" name="bk object 42"/>
          <p:cNvSpPr/>
          <p:nvPr/>
        </p:nvSpPr>
        <p:spPr>
          <a:xfrm>
            <a:off x="11537744" y="6337605"/>
            <a:ext cx="63870" cy="0"/>
          </a:xfrm>
          <a:custGeom>
            <a:avLst/>
            <a:gdLst/>
            <a:ahLst/>
            <a:cxnLst/>
            <a:rect l="l" t="t" r="r" b="b"/>
            <a:pathLst>
              <a:path w="50800">
                <a:moveTo>
                  <a:pt x="0" y="0"/>
                </a:moveTo>
                <a:lnTo>
                  <a:pt x="50736" y="0"/>
                </a:lnTo>
              </a:path>
            </a:pathLst>
          </a:custGeom>
          <a:ln w="26568">
            <a:solidFill>
              <a:srgbClr val="DEB825"/>
            </a:solidFill>
          </a:ln>
        </p:spPr>
        <p:txBody>
          <a:bodyPr wrap="square" lIns="0" tIns="0" rIns="0" bIns="0" rtlCol="0"/>
          <a:lstStyle/>
          <a:p>
            <a:endParaRPr sz="2263"/>
          </a:p>
        </p:txBody>
      </p:sp>
      <p:sp>
        <p:nvSpPr>
          <p:cNvPr id="43" name="bk object 43"/>
          <p:cNvSpPr/>
          <p:nvPr/>
        </p:nvSpPr>
        <p:spPr>
          <a:xfrm>
            <a:off x="11410181" y="6337605"/>
            <a:ext cx="63870" cy="0"/>
          </a:xfrm>
          <a:custGeom>
            <a:avLst/>
            <a:gdLst/>
            <a:ahLst/>
            <a:cxnLst/>
            <a:rect l="l" t="t" r="r" b="b"/>
            <a:pathLst>
              <a:path w="50800">
                <a:moveTo>
                  <a:pt x="0" y="0"/>
                </a:moveTo>
                <a:lnTo>
                  <a:pt x="50749" y="0"/>
                </a:lnTo>
              </a:path>
            </a:pathLst>
          </a:custGeom>
          <a:ln w="26568">
            <a:solidFill>
              <a:srgbClr val="DEB825"/>
            </a:solidFill>
          </a:ln>
        </p:spPr>
        <p:txBody>
          <a:bodyPr wrap="square" lIns="0" tIns="0" rIns="0" bIns="0" rtlCol="0"/>
          <a:lstStyle/>
          <a:p>
            <a:endParaRPr sz="2263"/>
          </a:p>
        </p:txBody>
      </p:sp>
      <p:sp>
        <p:nvSpPr>
          <p:cNvPr id="44" name="bk object 44"/>
          <p:cNvSpPr/>
          <p:nvPr/>
        </p:nvSpPr>
        <p:spPr>
          <a:xfrm>
            <a:off x="11282649" y="6337605"/>
            <a:ext cx="63870" cy="0"/>
          </a:xfrm>
          <a:custGeom>
            <a:avLst/>
            <a:gdLst/>
            <a:ahLst/>
            <a:cxnLst/>
            <a:rect l="l" t="t" r="r" b="b"/>
            <a:pathLst>
              <a:path w="50800">
                <a:moveTo>
                  <a:pt x="0" y="0"/>
                </a:moveTo>
                <a:lnTo>
                  <a:pt x="50711" y="0"/>
                </a:lnTo>
              </a:path>
            </a:pathLst>
          </a:custGeom>
          <a:ln w="26568">
            <a:solidFill>
              <a:srgbClr val="DEB825"/>
            </a:solidFill>
          </a:ln>
        </p:spPr>
        <p:txBody>
          <a:bodyPr wrap="square" lIns="0" tIns="0" rIns="0" bIns="0" rtlCol="0"/>
          <a:lstStyle/>
          <a:p>
            <a:endParaRPr sz="2263"/>
          </a:p>
        </p:txBody>
      </p:sp>
      <p:sp>
        <p:nvSpPr>
          <p:cNvPr id="45" name="bk object 45"/>
          <p:cNvSpPr/>
          <p:nvPr/>
        </p:nvSpPr>
        <p:spPr>
          <a:xfrm>
            <a:off x="11155021" y="6337605"/>
            <a:ext cx="63870" cy="0"/>
          </a:xfrm>
          <a:custGeom>
            <a:avLst/>
            <a:gdLst/>
            <a:ahLst/>
            <a:cxnLst/>
            <a:rect l="l" t="t" r="r" b="b"/>
            <a:pathLst>
              <a:path w="50800">
                <a:moveTo>
                  <a:pt x="0" y="0"/>
                </a:moveTo>
                <a:lnTo>
                  <a:pt x="50749" y="0"/>
                </a:lnTo>
              </a:path>
            </a:pathLst>
          </a:custGeom>
          <a:ln w="26568">
            <a:solidFill>
              <a:srgbClr val="DEB825"/>
            </a:solidFill>
          </a:ln>
        </p:spPr>
        <p:txBody>
          <a:bodyPr wrap="square" lIns="0" tIns="0" rIns="0" bIns="0" rtlCol="0"/>
          <a:lstStyle/>
          <a:p>
            <a:endParaRPr sz="2263"/>
          </a:p>
        </p:txBody>
      </p:sp>
      <p:sp>
        <p:nvSpPr>
          <p:cNvPr id="46" name="bk object 46"/>
          <p:cNvSpPr/>
          <p:nvPr/>
        </p:nvSpPr>
        <p:spPr>
          <a:xfrm>
            <a:off x="11022444" y="6324319"/>
            <a:ext cx="69457" cy="41910"/>
          </a:xfrm>
          <a:custGeom>
            <a:avLst/>
            <a:gdLst/>
            <a:ahLst/>
            <a:cxnLst/>
            <a:rect l="l" t="t" r="r" b="b"/>
            <a:pathLst>
              <a:path w="55245" h="41910">
                <a:moveTo>
                  <a:pt x="54749" y="0"/>
                </a:moveTo>
                <a:lnTo>
                  <a:pt x="22707" y="0"/>
                </a:lnTo>
                <a:lnTo>
                  <a:pt x="0" y="22682"/>
                </a:lnTo>
                <a:lnTo>
                  <a:pt x="18783" y="41465"/>
                </a:lnTo>
                <a:lnTo>
                  <a:pt x="33667" y="26568"/>
                </a:lnTo>
                <a:lnTo>
                  <a:pt x="54749" y="26568"/>
                </a:lnTo>
                <a:lnTo>
                  <a:pt x="54749" y="0"/>
                </a:lnTo>
                <a:close/>
              </a:path>
            </a:pathLst>
          </a:custGeom>
          <a:solidFill>
            <a:srgbClr val="DEB825"/>
          </a:solidFill>
        </p:spPr>
        <p:txBody>
          <a:bodyPr wrap="square" lIns="0" tIns="0" rIns="0" bIns="0" rtlCol="0"/>
          <a:lstStyle/>
          <a:p>
            <a:endParaRPr sz="2263"/>
          </a:p>
        </p:txBody>
      </p:sp>
      <p:sp>
        <p:nvSpPr>
          <p:cNvPr id="47" name="bk object 47"/>
          <p:cNvSpPr/>
          <p:nvPr/>
        </p:nvSpPr>
        <p:spPr>
          <a:xfrm>
            <a:off x="10847284" y="6381836"/>
            <a:ext cx="155682" cy="123825"/>
          </a:xfrm>
          <a:custGeom>
            <a:avLst/>
            <a:gdLst/>
            <a:ahLst/>
            <a:cxnLst/>
            <a:rect l="l" t="t" r="r" b="b"/>
            <a:pathLst>
              <a:path w="123825" h="123825">
                <a:moveTo>
                  <a:pt x="104495" y="0"/>
                </a:moveTo>
                <a:lnTo>
                  <a:pt x="69697" y="34823"/>
                </a:lnTo>
                <a:lnTo>
                  <a:pt x="88480" y="53606"/>
                </a:lnTo>
                <a:lnTo>
                  <a:pt x="123278" y="18796"/>
                </a:lnTo>
                <a:lnTo>
                  <a:pt x="104495" y="0"/>
                </a:lnTo>
                <a:close/>
              </a:path>
              <a:path w="123825" h="123825">
                <a:moveTo>
                  <a:pt x="34861" y="69646"/>
                </a:moveTo>
                <a:lnTo>
                  <a:pt x="0" y="104470"/>
                </a:lnTo>
                <a:lnTo>
                  <a:pt x="18783" y="123266"/>
                </a:lnTo>
                <a:lnTo>
                  <a:pt x="53632" y="88430"/>
                </a:lnTo>
                <a:lnTo>
                  <a:pt x="34861" y="69646"/>
                </a:lnTo>
                <a:close/>
              </a:path>
            </a:pathLst>
          </a:custGeom>
          <a:solidFill>
            <a:srgbClr val="DEB825"/>
          </a:solidFill>
        </p:spPr>
        <p:txBody>
          <a:bodyPr wrap="square" lIns="0" tIns="0" rIns="0" bIns="0" rtlCol="0"/>
          <a:lstStyle/>
          <a:p>
            <a:endParaRPr sz="2263"/>
          </a:p>
        </p:txBody>
      </p:sp>
      <p:sp>
        <p:nvSpPr>
          <p:cNvPr id="48" name="bk object 48"/>
          <p:cNvSpPr/>
          <p:nvPr/>
        </p:nvSpPr>
        <p:spPr>
          <a:xfrm>
            <a:off x="10779868" y="6521149"/>
            <a:ext cx="47902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18783" y="0"/>
                </a:moveTo>
                <a:lnTo>
                  <a:pt x="0" y="18770"/>
                </a:lnTo>
                <a:lnTo>
                  <a:pt x="18783" y="37553"/>
                </a:lnTo>
                <a:lnTo>
                  <a:pt x="37566" y="18770"/>
                </a:lnTo>
                <a:lnTo>
                  <a:pt x="18783" y="0"/>
                </a:lnTo>
                <a:close/>
              </a:path>
            </a:pathLst>
          </a:custGeom>
          <a:solidFill>
            <a:srgbClr val="DEB825"/>
          </a:solidFill>
        </p:spPr>
        <p:txBody>
          <a:bodyPr wrap="square" lIns="0" tIns="0" rIns="0" bIns="0" rtlCol="0"/>
          <a:lstStyle/>
          <a:p>
            <a:endParaRPr sz="2263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96003" y="1184441"/>
            <a:ext cx="1134483" cy="514985"/>
          </a:xfrm>
          <a:prstGeom prst="rect">
            <a:avLst/>
          </a:prstGeom>
        </p:spPr>
        <p:txBody>
          <a:bodyPr lIns="0" tIns="0" rIns="0" bIns="0"/>
          <a:lstStyle>
            <a:lvl1pPr>
              <a:defRPr sz="4401" b="0" i="0">
                <a:solidFill>
                  <a:srgbClr val="0B6893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72227" y="1739456"/>
            <a:ext cx="12100084" cy="4991481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12/7/2018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5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3362497" cy="75628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985" dirty="0"/>
          </a:p>
        </p:txBody>
      </p:sp>
      <p:sp>
        <p:nvSpPr>
          <p:cNvPr id="16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95385" y="2675129"/>
            <a:ext cx="2971728" cy="1106296"/>
          </a:xfrm>
        </p:spPr>
        <p:txBody>
          <a:bodyPr>
            <a:noAutofit/>
          </a:bodyPr>
          <a:lstStyle>
            <a:lvl1pPr>
              <a:defRPr sz="4411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 Образец заголовка</a:t>
            </a:r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-20791" y="-2279"/>
            <a:ext cx="3362497" cy="30375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985" dirty="0"/>
          </a:p>
        </p:txBody>
      </p:sp>
      <p:sp>
        <p:nvSpPr>
          <p:cNvPr id="22" name="Прямоугольник 21"/>
          <p:cNvSpPr/>
          <p:nvPr userDrawn="1"/>
        </p:nvSpPr>
        <p:spPr>
          <a:xfrm>
            <a:off x="-16184" y="-2279"/>
            <a:ext cx="381553" cy="30375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985" dirty="0"/>
          </a:p>
        </p:txBody>
      </p:sp>
      <p:sp>
        <p:nvSpPr>
          <p:cNvPr id="23" name="Прямоугольник 22"/>
          <p:cNvSpPr/>
          <p:nvPr userDrawn="1"/>
        </p:nvSpPr>
        <p:spPr>
          <a:xfrm>
            <a:off x="365369" y="-2279"/>
            <a:ext cx="381553" cy="30375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985" dirty="0"/>
          </a:p>
        </p:txBody>
      </p:sp>
      <p:sp>
        <p:nvSpPr>
          <p:cNvPr id="26" name="Номер слайда 3"/>
          <p:cNvSpPr txBox="1">
            <a:spLocks/>
          </p:cNvSpPr>
          <p:nvPr userDrawn="1"/>
        </p:nvSpPr>
        <p:spPr>
          <a:xfrm>
            <a:off x="12686026" y="7161600"/>
            <a:ext cx="953334" cy="401250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600" b="1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F4D34C4D-48A8-4D8F-9273-AF8BB664821E}" type="slidenum">
              <a:rPr lang="ru-RU" sz="1323" b="0" smtClean="0">
                <a:latin typeface="Arial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z="1323" b="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2659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96003" y="1184441"/>
            <a:ext cx="1134483" cy="514985"/>
          </a:xfrm>
          <a:prstGeom prst="rect">
            <a:avLst/>
          </a:prstGeom>
        </p:spPr>
        <p:txBody>
          <a:bodyPr lIns="0" tIns="0" rIns="0" bIns="0"/>
          <a:lstStyle>
            <a:lvl1pPr>
              <a:defRPr sz="4401" b="0" i="0">
                <a:solidFill>
                  <a:srgbClr val="0B6893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72228" y="1739456"/>
            <a:ext cx="584837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923938" y="1739456"/>
            <a:ext cx="584837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12/7/2018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0" y="902971"/>
            <a:ext cx="3293269" cy="6659880"/>
          </a:xfrm>
          <a:prstGeom prst="rect">
            <a:avLst/>
          </a:prstGeom>
          <a:solidFill>
            <a:srgbClr val="DEB8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12/7/2018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3293269" y="902971"/>
            <a:ext cx="4648200" cy="6669404"/>
          </a:xfrm>
          <a:prstGeom prst="rect">
            <a:avLst/>
          </a:prstGeom>
          <a:solidFill>
            <a:srgbClr val="0B68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Holder 2"/>
          <p:cNvSpPr>
            <a:spLocks noGrp="1"/>
          </p:cNvSpPr>
          <p:nvPr>
            <p:ph type="title"/>
          </p:nvPr>
        </p:nvSpPr>
        <p:spPr>
          <a:xfrm>
            <a:off x="1997869" y="276225"/>
            <a:ext cx="8664666" cy="514985"/>
          </a:xfrm>
          <a:prstGeom prst="rect">
            <a:avLst/>
          </a:prstGeom>
        </p:spPr>
        <p:txBody>
          <a:bodyPr lIns="0" tIns="0" rIns="0" bIns="0"/>
          <a:lstStyle>
            <a:lvl1pPr marL="12700" algn="ctr" defTabSz="914400" rtl="0" eaLnBrk="1" latinLnBrk="0" hangingPunct="1">
              <a:lnSpc>
                <a:spcPct val="100000"/>
              </a:lnSpc>
              <a:defRPr sz="2800" b="1" kern="1200" spc="190" dirty="0">
                <a:solidFill>
                  <a:schemeClr val="bg1"/>
                </a:solidFill>
                <a:latin typeface="Calibri"/>
                <a:ea typeface="+mn-ea"/>
                <a:cs typeface="Calibri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968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0" y="902971"/>
            <a:ext cx="3293269" cy="6659880"/>
          </a:xfrm>
          <a:prstGeom prst="rect">
            <a:avLst/>
          </a:prstGeom>
          <a:solidFill>
            <a:srgbClr val="DEB8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12/7/2018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3293269" y="902971"/>
            <a:ext cx="4648200" cy="6669404"/>
          </a:xfrm>
          <a:prstGeom prst="rect">
            <a:avLst/>
          </a:prstGeom>
          <a:solidFill>
            <a:srgbClr val="0B68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0"/>
            <a:ext cx="13444538" cy="926672"/>
          </a:xfrm>
          <a:prstGeom prst="rect">
            <a:avLst/>
          </a:prstGeom>
          <a:solidFill>
            <a:srgbClr val="6DB9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Holder 2"/>
          <p:cNvSpPr>
            <a:spLocks noGrp="1"/>
          </p:cNvSpPr>
          <p:nvPr>
            <p:ph type="title"/>
          </p:nvPr>
        </p:nvSpPr>
        <p:spPr>
          <a:xfrm>
            <a:off x="1997869" y="276225"/>
            <a:ext cx="8664666" cy="514985"/>
          </a:xfrm>
          <a:prstGeom prst="rect">
            <a:avLst/>
          </a:prstGeom>
        </p:spPr>
        <p:txBody>
          <a:bodyPr lIns="0" tIns="0" rIns="0" bIns="0"/>
          <a:lstStyle>
            <a:lvl1pPr marL="12700" algn="ctr" defTabSz="914400" rtl="0" eaLnBrk="1" latinLnBrk="0" hangingPunct="1">
              <a:lnSpc>
                <a:spcPct val="100000"/>
              </a:lnSpc>
              <a:defRPr sz="2800" b="1" kern="1200" spc="190" dirty="0">
                <a:solidFill>
                  <a:schemeClr val="bg1"/>
                </a:solidFill>
                <a:latin typeface="Calibri"/>
                <a:ea typeface="+mn-ea"/>
                <a:cs typeface="Calibri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4209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  <p:sp>
        <p:nvSpPr>
          <p:cNvPr id="5" name="Holder 2"/>
          <p:cNvSpPr>
            <a:spLocks noGrp="1"/>
          </p:cNvSpPr>
          <p:nvPr>
            <p:ph type="title"/>
          </p:nvPr>
        </p:nvSpPr>
        <p:spPr>
          <a:xfrm>
            <a:off x="1997869" y="276225"/>
            <a:ext cx="8664666" cy="514985"/>
          </a:xfrm>
          <a:prstGeom prst="rect">
            <a:avLst/>
          </a:prstGeom>
        </p:spPr>
        <p:txBody>
          <a:bodyPr lIns="0" tIns="0" rIns="0" bIns="0"/>
          <a:lstStyle>
            <a:lvl1pPr marL="12700" algn="ctr" defTabSz="914400" rtl="0" eaLnBrk="1" latinLnBrk="0" hangingPunct="1">
              <a:lnSpc>
                <a:spcPct val="100000"/>
              </a:lnSpc>
              <a:defRPr sz="2800" b="1" kern="1200" spc="190" dirty="0">
                <a:solidFill>
                  <a:schemeClr val="bg1"/>
                </a:solidFill>
                <a:latin typeface="Calibri"/>
                <a:ea typeface="+mn-ea"/>
                <a:cs typeface="Calibri"/>
              </a:defRPr>
            </a:lvl1pPr>
          </a:lstStyle>
          <a:p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  <p:sp>
        <p:nvSpPr>
          <p:cNvPr id="5" name="Holder 2"/>
          <p:cNvSpPr>
            <a:spLocks noGrp="1"/>
          </p:cNvSpPr>
          <p:nvPr>
            <p:ph type="title"/>
          </p:nvPr>
        </p:nvSpPr>
        <p:spPr>
          <a:xfrm>
            <a:off x="1997869" y="276225"/>
            <a:ext cx="8664666" cy="514985"/>
          </a:xfrm>
          <a:prstGeom prst="rect">
            <a:avLst/>
          </a:prstGeom>
        </p:spPr>
        <p:txBody>
          <a:bodyPr lIns="0" tIns="0" rIns="0" bIns="0"/>
          <a:lstStyle>
            <a:lvl1pPr marL="12700" algn="ctr" defTabSz="914400" rtl="0" eaLnBrk="1" latinLnBrk="0" hangingPunct="1">
              <a:lnSpc>
                <a:spcPct val="100000"/>
              </a:lnSpc>
              <a:defRPr sz="2800" b="1" kern="1200" spc="190" dirty="0">
                <a:solidFill>
                  <a:schemeClr val="bg1"/>
                </a:solidFill>
                <a:latin typeface="Calibri"/>
                <a:ea typeface="+mn-ea"/>
                <a:cs typeface="Calibri"/>
              </a:defRPr>
            </a:lvl1pPr>
          </a:lstStyle>
          <a:p>
            <a:endParaRPr lang="ru-RU" dirty="0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245269" y="1180724"/>
            <a:ext cx="6477000" cy="5991225"/>
          </a:xfrm>
          <a:prstGeom prst="rect">
            <a:avLst/>
          </a:prstGeom>
          <a:solidFill>
            <a:srgbClr val="0B68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6722269" y="1180723"/>
            <a:ext cx="6477000" cy="5991225"/>
          </a:xfrm>
          <a:prstGeom prst="rect">
            <a:avLst/>
          </a:prstGeom>
          <a:solidFill>
            <a:srgbClr val="DEB8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1435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2"/>
          <p:cNvSpPr>
            <a:spLocks noGrp="1"/>
          </p:cNvSpPr>
          <p:nvPr>
            <p:ph type="title"/>
          </p:nvPr>
        </p:nvSpPr>
        <p:spPr>
          <a:xfrm>
            <a:off x="1997869" y="276225"/>
            <a:ext cx="8664666" cy="514985"/>
          </a:xfrm>
          <a:prstGeom prst="rect">
            <a:avLst/>
          </a:prstGeom>
        </p:spPr>
        <p:txBody>
          <a:bodyPr lIns="0" tIns="0" rIns="0" bIns="0"/>
          <a:lstStyle>
            <a:lvl1pPr marL="12700" algn="ctr" defTabSz="914400" rtl="0" eaLnBrk="1" latinLnBrk="0" hangingPunct="1">
              <a:lnSpc>
                <a:spcPct val="100000"/>
              </a:lnSpc>
              <a:defRPr sz="2800" b="1" kern="1200" spc="190" dirty="0">
                <a:solidFill>
                  <a:schemeClr val="bg1"/>
                </a:solidFill>
                <a:latin typeface="Calibri"/>
                <a:ea typeface="+mn-ea"/>
                <a:cs typeface="Calibri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6788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201106" y="0"/>
            <a:ext cx="4243432" cy="75628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831" tIns="50415" rIns="100831" bIns="50415" rtlCol="0" anchor="ctr"/>
          <a:lstStyle/>
          <a:p>
            <a:pPr algn="ctr"/>
            <a:endParaRPr lang="de-DE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AD34C-EF8A-4570-A3D3-B844B8553936}" type="datetime1">
              <a:rPr lang="de-DE" smtClean="0"/>
              <a:pPr/>
              <a:t>07.12.2018</a:t>
            </a:fld>
            <a:endParaRPr lang="de-DE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E50CA-19E7-4CA5-B79C-4C9B107B9F82}" type="slidenum">
              <a:rPr lang="de-DE" smtClean="0"/>
              <a:pPr/>
              <a:t>‹#›</a:t>
            </a:fld>
            <a:endParaRPr lang="de-DE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9" t="52013" r="2137" b="24590"/>
          <a:stretch/>
        </p:blipFill>
        <p:spPr>
          <a:xfrm rot="5400000" flipH="1" flipV="1">
            <a:off x="-3437673" y="3437673"/>
            <a:ext cx="7562850" cy="68750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12122984" y="325349"/>
            <a:ext cx="956660" cy="1141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339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1513" y="303213"/>
            <a:ext cx="12101512" cy="126047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12/7/2018</a:t>
            </a:fld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1"/>
            <a:ext cx="13442941" cy="928369"/>
          </a:xfrm>
          <a:custGeom>
            <a:avLst/>
            <a:gdLst/>
            <a:ahLst/>
            <a:cxnLst/>
            <a:rect l="l" t="t" r="r" b="b"/>
            <a:pathLst>
              <a:path w="10692130" h="928369">
                <a:moveTo>
                  <a:pt x="0" y="927773"/>
                </a:moveTo>
                <a:lnTo>
                  <a:pt x="10692003" y="927773"/>
                </a:lnTo>
                <a:lnTo>
                  <a:pt x="10692003" y="0"/>
                </a:lnTo>
                <a:lnTo>
                  <a:pt x="0" y="0"/>
                </a:lnTo>
                <a:lnTo>
                  <a:pt x="0" y="927773"/>
                </a:lnTo>
                <a:close/>
              </a:path>
            </a:pathLst>
          </a:custGeom>
          <a:solidFill>
            <a:srgbClr val="0B6893"/>
          </a:solidFill>
        </p:spPr>
        <p:txBody>
          <a:bodyPr wrap="square" lIns="0" tIns="0" rIns="0" bIns="0" rtlCol="0"/>
          <a:lstStyle/>
          <a:p>
            <a:endParaRPr sz="2263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571143" y="7033450"/>
            <a:ext cx="430225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72227" y="7033450"/>
            <a:ext cx="309224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12/7/2018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680067" y="7033450"/>
            <a:ext cx="309224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9" r:id="rId3"/>
    <p:sldLayoutId id="2147483670" r:id="rId4"/>
    <p:sldLayoutId id="2147483665" r:id="rId5"/>
    <p:sldLayoutId id="2147483671" r:id="rId6"/>
    <p:sldLayoutId id="2147483668" r:id="rId7"/>
    <p:sldLayoutId id="2147483672" r:id="rId8"/>
    <p:sldLayoutId id="2147483673" r:id="rId9"/>
    <p:sldLayoutId id="2147483675" r:id="rId10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574838">
        <a:defRPr>
          <a:latin typeface="+mn-lt"/>
          <a:ea typeface="+mn-ea"/>
          <a:cs typeface="+mn-cs"/>
        </a:defRPr>
      </a:lvl2pPr>
      <a:lvl3pPr marL="1149675">
        <a:defRPr>
          <a:latin typeface="+mn-lt"/>
          <a:ea typeface="+mn-ea"/>
          <a:cs typeface="+mn-cs"/>
        </a:defRPr>
      </a:lvl3pPr>
      <a:lvl4pPr marL="1724513">
        <a:defRPr>
          <a:latin typeface="+mn-lt"/>
          <a:ea typeface="+mn-ea"/>
          <a:cs typeface="+mn-cs"/>
        </a:defRPr>
      </a:lvl4pPr>
      <a:lvl5pPr marL="2299350">
        <a:defRPr>
          <a:latin typeface="+mn-lt"/>
          <a:ea typeface="+mn-ea"/>
          <a:cs typeface="+mn-cs"/>
        </a:defRPr>
      </a:lvl5pPr>
      <a:lvl6pPr marL="2874188">
        <a:defRPr>
          <a:latin typeface="+mn-lt"/>
          <a:ea typeface="+mn-ea"/>
          <a:cs typeface="+mn-cs"/>
        </a:defRPr>
      </a:lvl6pPr>
      <a:lvl7pPr marL="3449025">
        <a:defRPr>
          <a:latin typeface="+mn-lt"/>
          <a:ea typeface="+mn-ea"/>
          <a:cs typeface="+mn-cs"/>
        </a:defRPr>
      </a:lvl7pPr>
      <a:lvl8pPr marL="4023863">
        <a:defRPr>
          <a:latin typeface="+mn-lt"/>
          <a:ea typeface="+mn-ea"/>
          <a:cs typeface="+mn-cs"/>
        </a:defRPr>
      </a:lvl8pPr>
      <a:lvl9pPr marL="45987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574838">
        <a:defRPr>
          <a:latin typeface="+mn-lt"/>
          <a:ea typeface="+mn-ea"/>
          <a:cs typeface="+mn-cs"/>
        </a:defRPr>
      </a:lvl2pPr>
      <a:lvl3pPr marL="1149675">
        <a:defRPr>
          <a:latin typeface="+mn-lt"/>
          <a:ea typeface="+mn-ea"/>
          <a:cs typeface="+mn-cs"/>
        </a:defRPr>
      </a:lvl3pPr>
      <a:lvl4pPr marL="1724513">
        <a:defRPr>
          <a:latin typeface="+mn-lt"/>
          <a:ea typeface="+mn-ea"/>
          <a:cs typeface="+mn-cs"/>
        </a:defRPr>
      </a:lvl4pPr>
      <a:lvl5pPr marL="2299350">
        <a:defRPr>
          <a:latin typeface="+mn-lt"/>
          <a:ea typeface="+mn-ea"/>
          <a:cs typeface="+mn-cs"/>
        </a:defRPr>
      </a:lvl5pPr>
      <a:lvl6pPr marL="2874188">
        <a:defRPr>
          <a:latin typeface="+mn-lt"/>
          <a:ea typeface="+mn-ea"/>
          <a:cs typeface="+mn-cs"/>
        </a:defRPr>
      </a:lvl6pPr>
      <a:lvl7pPr marL="3449025">
        <a:defRPr>
          <a:latin typeface="+mn-lt"/>
          <a:ea typeface="+mn-ea"/>
          <a:cs typeface="+mn-cs"/>
        </a:defRPr>
      </a:lvl7pPr>
      <a:lvl8pPr marL="4023863">
        <a:defRPr>
          <a:latin typeface="+mn-lt"/>
          <a:ea typeface="+mn-ea"/>
          <a:cs typeface="+mn-cs"/>
        </a:defRPr>
      </a:lvl8pPr>
      <a:lvl9pPr marL="45987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19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Relationship Id="rId9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Relationship Id="rId9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31.pn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10" Type="http://schemas.openxmlformats.org/officeDocument/2006/relationships/image" Target="../media/image19.png"/><Relationship Id="rId4" Type="http://schemas.openxmlformats.org/officeDocument/2006/relationships/diagramData" Target="../diagrams/data7.xml"/><Relationship Id="rId9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10" Type="http://schemas.openxmlformats.org/officeDocument/2006/relationships/image" Target="../media/image19.png"/><Relationship Id="rId4" Type="http://schemas.openxmlformats.org/officeDocument/2006/relationships/diagramLayout" Target="../diagrams/layout8.xml"/><Relationship Id="rId9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Relationship Id="rId9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Relationship Id="rId9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Relationship Id="rId6" Type="http://schemas.microsoft.com/office/2007/relationships/hdphoto" Target="../media/hdphoto2.wdp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7" Type="http://schemas.openxmlformats.org/officeDocument/2006/relationships/image" Target="../media/image41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13.xml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2.png"/><Relationship Id="rId5" Type="http://schemas.openxmlformats.org/officeDocument/2006/relationships/image" Target="../media/image35.png"/><Relationship Id="rId4" Type="http://schemas.openxmlformats.org/officeDocument/2006/relationships/chart" Target="../charts/chart1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13" Type="http://schemas.openxmlformats.org/officeDocument/2006/relationships/diagramQuickStyle" Target="../diagrams/quickStyle2.xml"/><Relationship Id="rId18" Type="http://schemas.openxmlformats.org/officeDocument/2006/relationships/diagramQuickStyle" Target="../diagrams/quickStyle3.xml"/><Relationship Id="rId3" Type="http://schemas.openxmlformats.org/officeDocument/2006/relationships/image" Target="../media/image20.jpeg"/><Relationship Id="rId21" Type="http://schemas.openxmlformats.org/officeDocument/2006/relationships/image" Target="../media/image19.png"/><Relationship Id="rId7" Type="http://schemas.openxmlformats.org/officeDocument/2006/relationships/diagramLayout" Target="../diagrams/layout1.xml"/><Relationship Id="rId12" Type="http://schemas.openxmlformats.org/officeDocument/2006/relationships/diagramLayout" Target="../diagrams/layout2.xml"/><Relationship Id="rId17" Type="http://schemas.openxmlformats.org/officeDocument/2006/relationships/diagramLayout" Target="../diagrams/layout3.xml"/><Relationship Id="rId2" Type="http://schemas.openxmlformats.org/officeDocument/2006/relationships/notesSlide" Target="../notesSlides/notesSlide1.xml"/><Relationship Id="rId16" Type="http://schemas.openxmlformats.org/officeDocument/2006/relationships/diagramData" Target="../diagrams/data3.xml"/><Relationship Id="rId20" Type="http://schemas.microsoft.com/office/2007/relationships/diagramDrawing" Target="../diagrams/drawing3.xml"/><Relationship Id="rId1" Type="http://schemas.openxmlformats.org/officeDocument/2006/relationships/slideLayout" Target="../slideLayouts/slideLayout5.xml"/><Relationship Id="rId6" Type="http://schemas.openxmlformats.org/officeDocument/2006/relationships/diagramData" Target="../diagrams/data1.xml"/><Relationship Id="rId11" Type="http://schemas.openxmlformats.org/officeDocument/2006/relationships/diagramData" Target="../diagrams/data2.xml"/><Relationship Id="rId5" Type="http://schemas.openxmlformats.org/officeDocument/2006/relationships/image" Target="../media/image22.jpeg"/><Relationship Id="rId15" Type="http://schemas.microsoft.com/office/2007/relationships/diagramDrawing" Target="../diagrams/drawing2.xml"/><Relationship Id="rId10" Type="http://schemas.microsoft.com/office/2007/relationships/diagramDrawing" Target="../diagrams/drawing1.xml"/><Relationship Id="rId19" Type="http://schemas.openxmlformats.org/officeDocument/2006/relationships/diagramColors" Target="../diagrams/colors3.xml"/><Relationship Id="rId4" Type="http://schemas.openxmlformats.org/officeDocument/2006/relationships/image" Target="../media/image21.jpeg"/><Relationship Id="rId9" Type="http://schemas.openxmlformats.org/officeDocument/2006/relationships/diagramColors" Target="../diagrams/colors1.xml"/><Relationship Id="rId14" Type="http://schemas.openxmlformats.org/officeDocument/2006/relationships/diagramColors" Target="../diagrams/colors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9" y="-1905"/>
            <a:ext cx="13434060" cy="7566660"/>
          </a:xfrm>
          <a:prstGeom prst="rect">
            <a:avLst/>
          </a:prstGeom>
        </p:spPr>
      </p:pic>
      <p:pic>
        <p:nvPicPr>
          <p:cNvPr id="11" name="Изображение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76058" y="962025"/>
            <a:ext cx="6585148" cy="5000932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114465" y="1297112"/>
            <a:ext cx="3802633" cy="8079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968">
              <a:lnSpc>
                <a:spcPts val="6312"/>
              </a:lnSpc>
            </a:pPr>
            <a:r>
              <a:rPr sz="5281" b="1" spc="-13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ТОЛЬЯ</a:t>
            </a:r>
            <a:r>
              <a:rPr sz="5281" b="1" spc="409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</a:t>
            </a:r>
            <a:r>
              <a:rPr sz="5281" b="1" spc="-13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ТИ</a:t>
            </a:r>
            <a:endParaRPr sz="528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962433" y="2366890"/>
            <a:ext cx="6248400" cy="35086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968" marR="6387" algn="ctr">
              <a:lnSpc>
                <a:spcPct val="100499"/>
              </a:lnSpc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Стратегия социально-экономического развития Тольятти до 2030 года</a:t>
            </a:r>
          </a:p>
          <a:p>
            <a:pPr marL="15968" marR="6387" algn="just">
              <a:lnSpc>
                <a:spcPct val="100499"/>
              </a:lnSpc>
            </a:pPr>
            <a:endParaRPr lang="ru-RU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5968" marR="6387" algn="ctr">
              <a:lnSpc>
                <a:spcPct val="100499"/>
              </a:lnSpc>
            </a:pP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Город новаторов, реализующих большие проекты и создающих историю нашей страны</a:t>
            </a:r>
          </a:p>
        </p:txBody>
      </p:sp>
      <p:sp>
        <p:nvSpPr>
          <p:cNvPr id="6" name="object 6"/>
          <p:cNvSpPr/>
          <p:nvPr/>
        </p:nvSpPr>
        <p:spPr>
          <a:xfrm>
            <a:off x="1756843" y="2006219"/>
            <a:ext cx="1750824" cy="0"/>
          </a:xfrm>
          <a:custGeom>
            <a:avLst/>
            <a:gdLst/>
            <a:ahLst/>
            <a:cxnLst/>
            <a:rect l="l" t="t" r="r" b="b"/>
            <a:pathLst>
              <a:path w="1392555">
                <a:moveTo>
                  <a:pt x="0" y="0"/>
                </a:moveTo>
                <a:lnTo>
                  <a:pt x="1392161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263" dirty="0"/>
          </a:p>
        </p:txBody>
      </p:sp>
      <p:sp>
        <p:nvSpPr>
          <p:cNvPr id="9" name="object 9"/>
          <p:cNvSpPr/>
          <p:nvPr/>
        </p:nvSpPr>
        <p:spPr>
          <a:xfrm>
            <a:off x="7383532" y="1196887"/>
            <a:ext cx="910790" cy="1082589"/>
          </a:xfrm>
          <a:custGeom>
            <a:avLst/>
            <a:gdLst/>
            <a:ahLst/>
            <a:cxnLst/>
            <a:rect l="l" t="t" r="r" b="b"/>
            <a:pathLst>
              <a:path w="701675" h="861060">
                <a:moveTo>
                  <a:pt x="701611" y="0"/>
                </a:moveTo>
                <a:lnTo>
                  <a:pt x="0" y="0"/>
                </a:lnTo>
                <a:lnTo>
                  <a:pt x="25" y="513664"/>
                </a:lnTo>
                <a:lnTo>
                  <a:pt x="2719" y="553453"/>
                </a:lnTo>
                <a:lnTo>
                  <a:pt x="9728" y="591870"/>
                </a:lnTo>
                <a:lnTo>
                  <a:pt x="20842" y="628772"/>
                </a:lnTo>
                <a:lnTo>
                  <a:pt x="35775" y="663854"/>
                </a:lnTo>
                <a:lnTo>
                  <a:pt x="60067" y="705684"/>
                </a:lnTo>
                <a:lnTo>
                  <a:pt x="89706" y="743627"/>
                </a:lnTo>
                <a:lnTo>
                  <a:pt x="124173" y="777161"/>
                </a:lnTo>
                <a:lnTo>
                  <a:pt x="162952" y="805765"/>
                </a:lnTo>
                <a:lnTo>
                  <a:pt x="205523" y="828920"/>
                </a:lnTo>
                <a:lnTo>
                  <a:pt x="251368" y="846103"/>
                </a:lnTo>
                <a:lnTo>
                  <a:pt x="299971" y="856796"/>
                </a:lnTo>
                <a:lnTo>
                  <a:pt x="350812" y="860475"/>
                </a:lnTo>
                <a:lnTo>
                  <a:pt x="353987" y="860475"/>
                </a:lnTo>
                <a:lnTo>
                  <a:pt x="393839" y="857842"/>
                </a:lnTo>
                <a:lnTo>
                  <a:pt x="432358" y="850874"/>
                </a:lnTo>
                <a:lnTo>
                  <a:pt x="469325" y="839847"/>
                </a:lnTo>
                <a:lnTo>
                  <a:pt x="504443" y="824953"/>
                </a:lnTo>
                <a:lnTo>
                  <a:pt x="546337" y="800717"/>
                </a:lnTo>
                <a:lnTo>
                  <a:pt x="584337" y="771131"/>
                </a:lnTo>
                <a:lnTo>
                  <a:pt x="617928" y="736718"/>
                </a:lnTo>
                <a:lnTo>
                  <a:pt x="646590" y="697996"/>
                </a:lnTo>
                <a:lnTo>
                  <a:pt x="669807" y="655488"/>
                </a:lnTo>
                <a:lnTo>
                  <a:pt x="687061" y="609714"/>
                </a:lnTo>
                <a:lnTo>
                  <a:pt x="697835" y="561195"/>
                </a:lnTo>
                <a:lnTo>
                  <a:pt x="701611" y="510451"/>
                </a:lnTo>
                <a:lnTo>
                  <a:pt x="701611" y="0"/>
                </a:lnTo>
                <a:close/>
              </a:path>
            </a:pathLst>
          </a:custGeom>
          <a:solidFill>
            <a:srgbClr val="0B6893"/>
          </a:solidFill>
        </p:spPr>
        <p:txBody>
          <a:bodyPr wrap="square" lIns="0" tIns="0" rIns="0" bIns="0" rtlCol="0"/>
          <a:lstStyle/>
          <a:p>
            <a:endParaRPr sz="2263" dirty="0"/>
          </a:p>
        </p:txBody>
      </p:sp>
      <p:sp>
        <p:nvSpPr>
          <p:cNvPr id="10" name="object 10"/>
          <p:cNvSpPr/>
          <p:nvPr/>
        </p:nvSpPr>
        <p:spPr>
          <a:xfrm>
            <a:off x="7501541" y="1323030"/>
            <a:ext cx="792781" cy="956446"/>
          </a:xfrm>
          <a:custGeom>
            <a:avLst/>
            <a:gdLst/>
            <a:ahLst/>
            <a:cxnLst/>
            <a:rect l="l" t="t" r="r" b="b"/>
            <a:pathLst>
              <a:path w="630554" h="760730">
                <a:moveTo>
                  <a:pt x="287339" y="622033"/>
                </a:moveTo>
                <a:lnTo>
                  <a:pt x="221030" y="622033"/>
                </a:lnTo>
                <a:lnTo>
                  <a:pt x="242912" y="643889"/>
                </a:lnTo>
                <a:lnTo>
                  <a:pt x="225628" y="661187"/>
                </a:lnTo>
                <a:lnTo>
                  <a:pt x="315239" y="760679"/>
                </a:lnTo>
                <a:lnTo>
                  <a:pt x="384099" y="684237"/>
                </a:lnTo>
                <a:lnTo>
                  <a:pt x="315239" y="684237"/>
                </a:lnTo>
                <a:lnTo>
                  <a:pt x="285572" y="654557"/>
                </a:lnTo>
                <a:lnTo>
                  <a:pt x="285102" y="654062"/>
                </a:lnTo>
                <a:lnTo>
                  <a:pt x="285102" y="653275"/>
                </a:lnTo>
                <a:lnTo>
                  <a:pt x="285572" y="652779"/>
                </a:lnTo>
                <a:lnTo>
                  <a:pt x="301205" y="637146"/>
                </a:lnTo>
                <a:lnTo>
                  <a:pt x="287339" y="622033"/>
                </a:lnTo>
                <a:close/>
              </a:path>
              <a:path w="630554" h="760730">
                <a:moveTo>
                  <a:pt x="398360" y="561860"/>
                </a:moveTo>
                <a:lnTo>
                  <a:pt x="329285" y="637146"/>
                </a:lnTo>
                <a:lnTo>
                  <a:pt x="345414" y="653275"/>
                </a:lnTo>
                <a:lnTo>
                  <a:pt x="345414" y="654062"/>
                </a:lnTo>
                <a:lnTo>
                  <a:pt x="315239" y="684237"/>
                </a:lnTo>
                <a:lnTo>
                  <a:pt x="384099" y="684237"/>
                </a:lnTo>
                <a:lnTo>
                  <a:pt x="404863" y="661187"/>
                </a:lnTo>
                <a:lnTo>
                  <a:pt x="387603" y="643889"/>
                </a:lnTo>
                <a:lnTo>
                  <a:pt x="409460" y="622033"/>
                </a:lnTo>
                <a:lnTo>
                  <a:pt x="440118" y="622033"/>
                </a:lnTo>
                <a:lnTo>
                  <a:pt x="476922" y="581177"/>
                </a:lnTo>
                <a:lnTo>
                  <a:pt x="417652" y="581177"/>
                </a:lnTo>
                <a:lnTo>
                  <a:pt x="398360" y="561860"/>
                </a:lnTo>
                <a:close/>
              </a:path>
              <a:path w="630554" h="760730">
                <a:moveTo>
                  <a:pt x="197601" y="524237"/>
                </a:moveTo>
                <a:lnTo>
                  <a:pt x="127147" y="524237"/>
                </a:lnTo>
                <a:lnTo>
                  <a:pt x="140790" y="525516"/>
                </a:lnTo>
                <a:lnTo>
                  <a:pt x="149878" y="530667"/>
                </a:lnTo>
                <a:lnTo>
                  <a:pt x="155752" y="536346"/>
                </a:lnTo>
                <a:lnTo>
                  <a:pt x="156235" y="536854"/>
                </a:lnTo>
                <a:lnTo>
                  <a:pt x="156235" y="537654"/>
                </a:lnTo>
                <a:lnTo>
                  <a:pt x="155752" y="538111"/>
                </a:lnTo>
                <a:lnTo>
                  <a:pt x="134200" y="559676"/>
                </a:lnTo>
                <a:lnTo>
                  <a:pt x="204901" y="638162"/>
                </a:lnTo>
                <a:lnTo>
                  <a:pt x="221030" y="622033"/>
                </a:lnTo>
                <a:lnTo>
                  <a:pt x="287339" y="622033"/>
                </a:lnTo>
                <a:lnTo>
                  <a:pt x="249853" y="581177"/>
                </a:lnTo>
                <a:lnTo>
                  <a:pt x="212839" y="581177"/>
                </a:lnTo>
                <a:lnTo>
                  <a:pt x="190982" y="559320"/>
                </a:lnTo>
                <a:lnTo>
                  <a:pt x="211188" y="539051"/>
                </a:lnTo>
                <a:lnTo>
                  <a:pt x="197601" y="524237"/>
                </a:lnTo>
                <a:close/>
              </a:path>
              <a:path w="630554" h="760730">
                <a:moveTo>
                  <a:pt x="440118" y="622033"/>
                </a:moveTo>
                <a:lnTo>
                  <a:pt x="409460" y="622033"/>
                </a:lnTo>
                <a:lnTo>
                  <a:pt x="425589" y="638162"/>
                </a:lnTo>
                <a:lnTo>
                  <a:pt x="440118" y="622033"/>
                </a:lnTo>
                <a:close/>
              </a:path>
              <a:path w="630554" h="760730">
                <a:moveTo>
                  <a:pt x="316090" y="476300"/>
                </a:moveTo>
                <a:lnTo>
                  <a:pt x="257886" y="535724"/>
                </a:lnTo>
                <a:lnTo>
                  <a:pt x="316090" y="595134"/>
                </a:lnTo>
                <a:lnTo>
                  <a:pt x="338264" y="572490"/>
                </a:lnTo>
                <a:lnTo>
                  <a:pt x="310540" y="572490"/>
                </a:lnTo>
                <a:lnTo>
                  <a:pt x="310540" y="532879"/>
                </a:lnTo>
                <a:lnTo>
                  <a:pt x="290423" y="532879"/>
                </a:lnTo>
                <a:lnTo>
                  <a:pt x="290423" y="523493"/>
                </a:lnTo>
                <a:lnTo>
                  <a:pt x="310540" y="523493"/>
                </a:lnTo>
                <a:lnTo>
                  <a:pt x="310540" y="504316"/>
                </a:lnTo>
                <a:lnTo>
                  <a:pt x="343519" y="504316"/>
                </a:lnTo>
                <a:lnTo>
                  <a:pt x="316090" y="476300"/>
                </a:lnTo>
                <a:close/>
              </a:path>
              <a:path w="630554" h="760730">
                <a:moveTo>
                  <a:pt x="232130" y="561860"/>
                </a:moveTo>
                <a:lnTo>
                  <a:pt x="212839" y="581177"/>
                </a:lnTo>
                <a:lnTo>
                  <a:pt x="249853" y="581177"/>
                </a:lnTo>
                <a:lnTo>
                  <a:pt x="232130" y="561860"/>
                </a:lnTo>
                <a:close/>
              </a:path>
              <a:path w="630554" h="760730">
                <a:moveTo>
                  <a:pt x="569315" y="219392"/>
                </a:moveTo>
                <a:lnTo>
                  <a:pt x="401408" y="219392"/>
                </a:lnTo>
                <a:lnTo>
                  <a:pt x="332371" y="296138"/>
                </a:lnTo>
                <a:lnTo>
                  <a:pt x="465480" y="429831"/>
                </a:lnTo>
                <a:lnTo>
                  <a:pt x="465455" y="430771"/>
                </a:lnTo>
                <a:lnTo>
                  <a:pt x="478809" y="461048"/>
                </a:lnTo>
                <a:lnTo>
                  <a:pt x="477563" y="470772"/>
                </a:lnTo>
                <a:lnTo>
                  <a:pt x="473886" y="479944"/>
                </a:lnTo>
                <a:lnTo>
                  <a:pt x="468177" y="487751"/>
                </a:lnTo>
                <a:lnTo>
                  <a:pt x="460781" y="493826"/>
                </a:lnTo>
                <a:lnTo>
                  <a:pt x="419277" y="539051"/>
                </a:lnTo>
                <a:lnTo>
                  <a:pt x="439534" y="559320"/>
                </a:lnTo>
                <a:lnTo>
                  <a:pt x="417652" y="581177"/>
                </a:lnTo>
                <a:lnTo>
                  <a:pt x="476922" y="581177"/>
                </a:lnTo>
                <a:lnTo>
                  <a:pt x="496290" y="559676"/>
                </a:lnTo>
                <a:lnTo>
                  <a:pt x="474751" y="538111"/>
                </a:lnTo>
                <a:lnTo>
                  <a:pt x="474268" y="537654"/>
                </a:lnTo>
                <a:lnTo>
                  <a:pt x="474268" y="536854"/>
                </a:lnTo>
                <a:lnTo>
                  <a:pt x="474751" y="536346"/>
                </a:lnTo>
                <a:lnTo>
                  <a:pt x="480625" y="530667"/>
                </a:lnTo>
                <a:lnTo>
                  <a:pt x="489708" y="525516"/>
                </a:lnTo>
                <a:lnTo>
                  <a:pt x="503340" y="524237"/>
                </a:lnTo>
                <a:lnTo>
                  <a:pt x="528204" y="524237"/>
                </a:lnTo>
                <a:lnTo>
                  <a:pt x="575919" y="471246"/>
                </a:lnTo>
                <a:lnTo>
                  <a:pt x="407771" y="303047"/>
                </a:lnTo>
                <a:lnTo>
                  <a:pt x="407136" y="303047"/>
                </a:lnTo>
                <a:lnTo>
                  <a:pt x="406984" y="302729"/>
                </a:lnTo>
                <a:lnTo>
                  <a:pt x="406666" y="301967"/>
                </a:lnTo>
                <a:lnTo>
                  <a:pt x="405828" y="301155"/>
                </a:lnTo>
                <a:lnTo>
                  <a:pt x="406323" y="301129"/>
                </a:lnTo>
                <a:lnTo>
                  <a:pt x="405104" y="297865"/>
                </a:lnTo>
                <a:lnTo>
                  <a:pt x="404431" y="294335"/>
                </a:lnTo>
                <a:lnTo>
                  <a:pt x="404431" y="290639"/>
                </a:lnTo>
                <a:lnTo>
                  <a:pt x="406623" y="279385"/>
                </a:lnTo>
                <a:lnTo>
                  <a:pt x="412597" y="270179"/>
                </a:lnTo>
                <a:lnTo>
                  <a:pt x="421447" y="263964"/>
                </a:lnTo>
                <a:lnTo>
                  <a:pt x="432269" y="261683"/>
                </a:lnTo>
                <a:lnTo>
                  <a:pt x="525863" y="261683"/>
                </a:lnTo>
                <a:lnTo>
                  <a:pt x="569315" y="219392"/>
                </a:lnTo>
                <a:close/>
              </a:path>
              <a:path w="630554" h="760730">
                <a:moveTo>
                  <a:pt x="343519" y="504316"/>
                </a:moveTo>
                <a:lnTo>
                  <a:pt x="319951" y="504316"/>
                </a:lnTo>
                <a:lnTo>
                  <a:pt x="319951" y="523493"/>
                </a:lnTo>
                <a:lnTo>
                  <a:pt x="340093" y="523493"/>
                </a:lnTo>
                <a:lnTo>
                  <a:pt x="340093" y="532879"/>
                </a:lnTo>
                <a:lnTo>
                  <a:pt x="319951" y="532879"/>
                </a:lnTo>
                <a:lnTo>
                  <a:pt x="319951" y="572490"/>
                </a:lnTo>
                <a:lnTo>
                  <a:pt x="338264" y="572490"/>
                </a:lnTo>
                <a:lnTo>
                  <a:pt x="374269" y="535724"/>
                </a:lnTo>
                <a:lnTo>
                  <a:pt x="343519" y="504316"/>
                </a:lnTo>
                <a:close/>
              </a:path>
              <a:path w="630554" h="760730">
                <a:moveTo>
                  <a:pt x="267138" y="261683"/>
                </a:moveTo>
                <a:lnTo>
                  <a:pt x="198221" y="261683"/>
                </a:lnTo>
                <a:lnTo>
                  <a:pt x="209043" y="263964"/>
                </a:lnTo>
                <a:lnTo>
                  <a:pt x="217893" y="270179"/>
                </a:lnTo>
                <a:lnTo>
                  <a:pt x="223867" y="279385"/>
                </a:lnTo>
                <a:lnTo>
                  <a:pt x="226059" y="290639"/>
                </a:lnTo>
                <a:lnTo>
                  <a:pt x="226059" y="294335"/>
                </a:lnTo>
                <a:lnTo>
                  <a:pt x="225374" y="297865"/>
                </a:lnTo>
                <a:lnTo>
                  <a:pt x="224167" y="301129"/>
                </a:lnTo>
                <a:lnTo>
                  <a:pt x="224662" y="301155"/>
                </a:lnTo>
                <a:lnTo>
                  <a:pt x="223824" y="301967"/>
                </a:lnTo>
                <a:lnTo>
                  <a:pt x="223697" y="302348"/>
                </a:lnTo>
                <a:lnTo>
                  <a:pt x="223507" y="302729"/>
                </a:lnTo>
                <a:lnTo>
                  <a:pt x="223380" y="303047"/>
                </a:lnTo>
                <a:lnTo>
                  <a:pt x="222745" y="303047"/>
                </a:lnTo>
                <a:lnTo>
                  <a:pt x="54546" y="471246"/>
                </a:lnTo>
                <a:lnTo>
                  <a:pt x="107607" y="530174"/>
                </a:lnTo>
                <a:lnTo>
                  <a:pt x="127147" y="524237"/>
                </a:lnTo>
                <a:lnTo>
                  <a:pt x="197601" y="524237"/>
                </a:lnTo>
                <a:lnTo>
                  <a:pt x="169710" y="493826"/>
                </a:lnTo>
                <a:lnTo>
                  <a:pt x="162308" y="487751"/>
                </a:lnTo>
                <a:lnTo>
                  <a:pt x="156586" y="479944"/>
                </a:lnTo>
                <a:lnTo>
                  <a:pt x="152895" y="470772"/>
                </a:lnTo>
                <a:lnTo>
                  <a:pt x="151587" y="460603"/>
                </a:lnTo>
                <a:lnTo>
                  <a:pt x="152536" y="451898"/>
                </a:lnTo>
                <a:lnTo>
                  <a:pt x="155240" y="443877"/>
                </a:lnTo>
                <a:lnTo>
                  <a:pt x="159479" y="436761"/>
                </a:lnTo>
                <a:lnTo>
                  <a:pt x="165036" y="430771"/>
                </a:lnTo>
                <a:lnTo>
                  <a:pt x="165036" y="429831"/>
                </a:lnTo>
                <a:lnTo>
                  <a:pt x="298132" y="296138"/>
                </a:lnTo>
                <a:lnTo>
                  <a:pt x="267138" y="261683"/>
                </a:lnTo>
                <a:close/>
              </a:path>
              <a:path w="630554" h="760730">
                <a:moveTo>
                  <a:pt x="528204" y="524237"/>
                </a:moveTo>
                <a:lnTo>
                  <a:pt x="503340" y="524237"/>
                </a:lnTo>
                <a:lnTo>
                  <a:pt x="522859" y="530174"/>
                </a:lnTo>
                <a:lnTo>
                  <a:pt x="528204" y="524237"/>
                </a:lnTo>
                <a:close/>
              </a:path>
              <a:path w="630554" h="760730">
                <a:moveTo>
                  <a:pt x="389229" y="401637"/>
                </a:moveTo>
                <a:lnTo>
                  <a:pt x="331025" y="461048"/>
                </a:lnTo>
                <a:lnTo>
                  <a:pt x="389229" y="520445"/>
                </a:lnTo>
                <a:lnTo>
                  <a:pt x="447408" y="461048"/>
                </a:lnTo>
                <a:lnTo>
                  <a:pt x="389229" y="401637"/>
                </a:lnTo>
                <a:close/>
              </a:path>
              <a:path w="630554" h="760730">
                <a:moveTo>
                  <a:pt x="241287" y="399935"/>
                </a:moveTo>
                <a:lnTo>
                  <a:pt x="183083" y="459358"/>
                </a:lnTo>
                <a:lnTo>
                  <a:pt x="241287" y="518756"/>
                </a:lnTo>
                <a:lnTo>
                  <a:pt x="299440" y="459358"/>
                </a:lnTo>
                <a:lnTo>
                  <a:pt x="241287" y="399935"/>
                </a:lnTo>
                <a:close/>
              </a:path>
              <a:path w="630554" h="760730">
                <a:moveTo>
                  <a:pt x="314426" y="325246"/>
                </a:moveTo>
                <a:lnTo>
                  <a:pt x="256222" y="384670"/>
                </a:lnTo>
                <a:lnTo>
                  <a:pt x="314426" y="444080"/>
                </a:lnTo>
                <a:lnTo>
                  <a:pt x="372605" y="384670"/>
                </a:lnTo>
                <a:lnTo>
                  <a:pt x="314426" y="325246"/>
                </a:lnTo>
                <a:close/>
              </a:path>
              <a:path w="630554" h="760730">
                <a:moveTo>
                  <a:pt x="229095" y="219392"/>
                </a:moveTo>
                <a:lnTo>
                  <a:pt x="61175" y="219392"/>
                </a:lnTo>
                <a:lnTo>
                  <a:pt x="142925" y="298945"/>
                </a:lnTo>
                <a:lnTo>
                  <a:pt x="171780" y="299707"/>
                </a:lnTo>
                <a:lnTo>
                  <a:pt x="170878" y="296875"/>
                </a:lnTo>
                <a:lnTo>
                  <a:pt x="170469" y="294335"/>
                </a:lnTo>
                <a:lnTo>
                  <a:pt x="198221" y="261683"/>
                </a:lnTo>
                <a:lnTo>
                  <a:pt x="267138" y="261683"/>
                </a:lnTo>
                <a:lnTo>
                  <a:pt x="229095" y="219392"/>
                </a:lnTo>
                <a:close/>
              </a:path>
              <a:path w="630554" h="760730">
                <a:moveTo>
                  <a:pt x="525863" y="261683"/>
                </a:moveTo>
                <a:lnTo>
                  <a:pt x="432269" y="261683"/>
                </a:lnTo>
                <a:lnTo>
                  <a:pt x="443086" y="263964"/>
                </a:lnTo>
                <a:lnTo>
                  <a:pt x="451937" y="270179"/>
                </a:lnTo>
                <a:lnTo>
                  <a:pt x="457914" y="279385"/>
                </a:lnTo>
                <a:lnTo>
                  <a:pt x="460108" y="290639"/>
                </a:lnTo>
                <a:lnTo>
                  <a:pt x="460022" y="294335"/>
                </a:lnTo>
                <a:lnTo>
                  <a:pt x="459613" y="296875"/>
                </a:lnTo>
                <a:lnTo>
                  <a:pt x="458711" y="299707"/>
                </a:lnTo>
                <a:lnTo>
                  <a:pt x="487578" y="298945"/>
                </a:lnTo>
                <a:lnTo>
                  <a:pt x="525863" y="261683"/>
                </a:lnTo>
                <a:close/>
              </a:path>
              <a:path w="630554" h="760730">
                <a:moveTo>
                  <a:pt x="118160" y="0"/>
                </a:moveTo>
                <a:lnTo>
                  <a:pt x="0" y="161201"/>
                </a:lnTo>
                <a:lnTo>
                  <a:pt x="33108" y="196532"/>
                </a:lnTo>
                <a:lnTo>
                  <a:pt x="117055" y="81699"/>
                </a:lnTo>
                <a:lnTo>
                  <a:pt x="175362" y="81699"/>
                </a:lnTo>
                <a:lnTo>
                  <a:pt x="118160" y="0"/>
                </a:lnTo>
                <a:close/>
              </a:path>
              <a:path w="630554" h="760730">
                <a:moveTo>
                  <a:pt x="572228" y="81699"/>
                </a:moveTo>
                <a:lnTo>
                  <a:pt x="513435" y="81699"/>
                </a:lnTo>
                <a:lnTo>
                  <a:pt x="597344" y="196532"/>
                </a:lnTo>
                <a:lnTo>
                  <a:pt x="630491" y="161201"/>
                </a:lnTo>
                <a:lnTo>
                  <a:pt x="572228" y="81699"/>
                </a:lnTo>
                <a:close/>
              </a:path>
              <a:path w="630554" h="760730">
                <a:moveTo>
                  <a:pt x="175362" y="81699"/>
                </a:moveTo>
                <a:lnTo>
                  <a:pt x="117055" y="81699"/>
                </a:lnTo>
                <a:lnTo>
                  <a:pt x="186601" y="181051"/>
                </a:lnTo>
                <a:lnTo>
                  <a:pt x="216420" y="137985"/>
                </a:lnTo>
                <a:lnTo>
                  <a:pt x="273943" y="137985"/>
                </a:lnTo>
                <a:lnTo>
                  <a:pt x="299791" y="102666"/>
                </a:lnTo>
                <a:lnTo>
                  <a:pt x="244043" y="102666"/>
                </a:lnTo>
                <a:lnTo>
                  <a:pt x="242060" y="99364"/>
                </a:lnTo>
                <a:lnTo>
                  <a:pt x="187731" y="99364"/>
                </a:lnTo>
                <a:lnTo>
                  <a:pt x="175362" y="81699"/>
                </a:lnTo>
                <a:close/>
              </a:path>
              <a:path w="630554" h="760730">
                <a:moveTo>
                  <a:pt x="474035" y="137985"/>
                </a:moveTo>
                <a:lnTo>
                  <a:pt x="414083" y="137985"/>
                </a:lnTo>
                <a:lnTo>
                  <a:pt x="443890" y="181051"/>
                </a:lnTo>
                <a:lnTo>
                  <a:pt x="474035" y="137985"/>
                </a:lnTo>
                <a:close/>
              </a:path>
              <a:path w="630554" h="760730">
                <a:moveTo>
                  <a:pt x="273943" y="137985"/>
                </a:moveTo>
                <a:lnTo>
                  <a:pt x="216420" y="137985"/>
                </a:lnTo>
                <a:lnTo>
                  <a:pt x="244043" y="178841"/>
                </a:lnTo>
                <a:lnTo>
                  <a:pt x="273943" y="137985"/>
                </a:lnTo>
                <a:close/>
              </a:path>
              <a:path w="630554" h="760730">
                <a:moveTo>
                  <a:pt x="370880" y="81559"/>
                </a:moveTo>
                <a:lnTo>
                  <a:pt x="315239" y="81559"/>
                </a:lnTo>
                <a:lnTo>
                  <a:pt x="386473" y="178841"/>
                </a:lnTo>
                <a:lnTo>
                  <a:pt x="414083" y="137985"/>
                </a:lnTo>
                <a:lnTo>
                  <a:pt x="474035" y="137985"/>
                </a:lnTo>
                <a:lnTo>
                  <a:pt x="498758" y="102666"/>
                </a:lnTo>
                <a:lnTo>
                  <a:pt x="386473" y="102666"/>
                </a:lnTo>
                <a:lnTo>
                  <a:pt x="370880" y="81559"/>
                </a:lnTo>
                <a:close/>
              </a:path>
              <a:path w="630554" h="760730">
                <a:moveTo>
                  <a:pt x="315798" y="5499"/>
                </a:moveTo>
                <a:lnTo>
                  <a:pt x="315239" y="6273"/>
                </a:lnTo>
                <a:lnTo>
                  <a:pt x="314608" y="6273"/>
                </a:lnTo>
                <a:lnTo>
                  <a:pt x="314502" y="7238"/>
                </a:lnTo>
                <a:lnTo>
                  <a:pt x="244043" y="102666"/>
                </a:lnTo>
                <a:lnTo>
                  <a:pt x="299791" y="102666"/>
                </a:lnTo>
                <a:lnTo>
                  <a:pt x="315239" y="81559"/>
                </a:lnTo>
                <a:lnTo>
                  <a:pt x="370880" y="81559"/>
                </a:lnTo>
                <a:lnTo>
                  <a:pt x="315976" y="7238"/>
                </a:lnTo>
                <a:lnTo>
                  <a:pt x="315877" y="6273"/>
                </a:lnTo>
                <a:lnTo>
                  <a:pt x="315239" y="6273"/>
                </a:lnTo>
                <a:lnTo>
                  <a:pt x="314693" y="5499"/>
                </a:lnTo>
                <a:lnTo>
                  <a:pt x="315798" y="5499"/>
                </a:lnTo>
                <a:close/>
              </a:path>
              <a:path w="630554" h="760730">
                <a:moveTo>
                  <a:pt x="412953" y="58508"/>
                </a:moveTo>
                <a:lnTo>
                  <a:pt x="386473" y="102666"/>
                </a:lnTo>
                <a:lnTo>
                  <a:pt x="498758" y="102666"/>
                </a:lnTo>
                <a:lnTo>
                  <a:pt x="501069" y="99364"/>
                </a:lnTo>
                <a:lnTo>
                  <a:pt x="442785" y="99364"/>
                </a:lnTo>
                <a:lnTo>
                  <a:pt x="412953" y="58508"/>
                </a:lnTo>
                <a:close/>
              </a:path>
              <a:path w="630554" h="760730">
                <a:moveTo>
                  <a:pt x="217525" y="58508"/>
                </a:moveTo>
                <a:lnTo>
                  <a:pt x="187731" y="99364"/>
                </a:lnTo>
                <a:lnTo>
                  <a:pt x="242060" y="99364"/>
                </a:lnTo>
                <a:lnTo>
                  <a:pt x="217525" y="58508"/>
                </a:lnTo>
                <a:close/>
              </a:path>
              <a:path w="630554" h="760730">
                <a:moveTo>
                  <a:pt x="512356" y="0"/>
                </a:moveTo>
                <a:lnTo>
                  <a:pt x="442785" y="99364"/>
                </a:lnTo>
                <a:lnTo>
                  <a:pt x="501069" y="99364"/>
                </a:lnTo>
                <a:lnTo>
                  <a:pt x="513435" y="81699"/>
                </a:lnTo>
                <a:lnTo>
                  <a:pt x="572228" y="81699"/>
                </a:lnTo>
                <a:lnTo>
                  <a:pt x="512356" y="0"/>
                </a:lnTo>
                <a:close/>
              </a:path>
            </a:pathLst>
          </a:custGeom>
          <a:solidFill>
            <a:srgbClr val="DEB725"/>
          </a:solidFill>
        </p:spPr>
        <p:txBody>
          <a:bodyPr wrap="square" lIns="0" tIns="0" rIns="0" bIns="0" rtlCol="0"/>
          <a:lstStyle/>
          <a:p>
            <a:endParaRPr sz="2263" dirty="0"/>
          </a:p>
        </p:txBody>
      </p:sp>
    </p:spTree>
    <p:extLst>
      <p:ext uri="{BB962C8B-B14F-4D97-AF65-F5344CB8AC3E}">
        <p14:creationId xmlns:p14="http://schemas.microsoft.com/office/powerpoint/2010/main" val="40466981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6980" y="1624487"/>
            <a:ext cx="2215541" cy="2037424"/>
          </a:xfrm>
          <a:prstGeom prst="rect">
            <a:avLst/>
          </a:prstGeom>
        </p:spPr>
      </p:pic>
      <p:sp>
        <p:nvSpPr>
          <p:cNvPr id="5" name="object 62"/>
          <p:cNvSpPr txBox="1"/>
          <p:nvPr/>
        </p:nvSpPr>
        <p:spPr>
          <a:xfrm>
            <a:off x="550068" y="200025"/>
            <a:ext cx="12894469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968" algn="ctr"/>
            <a:r>
              <a:rPr lang="ru-RU" sz="3600" b="1" spc="270" dirty="0">
                <a:solidFill>
                  <a:schemeClr val="bg1"/>
                </a:solidFill>
                <a:latin typeface="Calibri"/>
                <a:cs typeface="Calibri"/>
              </a:rPr>
              <a:t>РОЛЬ ТОЛЬЯТТИ</a:t>
            </a:r>
            <a:endParaRPr sz="36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921669" y="962025"/>
            <a:ext cx="11522868" cy="6400800"/>
          </a:xfrm>
          <a:prstGeom prst="roundRect">
            <a:avLst>
              <a:gd name="adj" fmla="val 6849"/>
            </a:avLst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Прямоугольник 3"/>
          <p:cNvSpPr/>
          <p:nvPr/>
        </p:nvSpPr>
        <p:spPr>
          <a:xfrm>
            <a:off x="2302669" y="1114425"/>
            <a:ext cx="10972800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3200" b="1" dirty="0">
                <a:solidFill>
                  <a:srgbClr val="0070C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Миссия проявляется на трёх уровнях: </a:t>
            </a:r>
          </a:p>
          <a:p>
            <a:pPr indent="450215" algn="just">
              <a:spcAft>
                <a:spcPts val="0"/>
              </a:spcAft>
            </a:pPr>
            <a:endParaRPr lang="ru-RU" sz="32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 algn="just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8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Общероссийское значение Тольятти</a:t>
            </a:r>
            <a:r>
              <a:rPr lang="ru-RU" sz="2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– пример успешной трансформации Тольятти в современный «умный» город с диверсифицированной экономикой и привлекательной городской средой, один из общероссийских центров высоких технологий</a:t>
            </a:r>
          </a:p>
          <a:p>
            <a:pPr marL="457200" indent="-457200" algn="just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8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Региональная роль Тольятти</a:t>
            </a:r>
            <a:r>
              <a:rPr lang="ru-RU" sz="2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– центр опережающего развития экономики Самарской области и соседних регионов, </a:t>
            </a:r>
            <a:r>
              <a:rPr lang="ru-RU" sz="2800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инновационно</a:t>
            </a:r>
            <a:r>
              <a:rPr lang="ru-RU" sz="2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-производственное «ядро» </a:t>
            </a:r>
            <a:r>
              <a:rPr lang="ru-RU" sz="2800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Самарско</a:t>
            </a:r>
            <a:r>
              <a:rPr lang="ru-RU" sz="2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-Тольяттинской агломерации</a:t>
            </a:r>
          </a:p>
          <a:p>
            <a:pPr marL="457200" indent="-457200" algn="just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8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Местная роль Тольятти</a:t>
            </a:r>
            <a:r>
              <a:rPr lang="ru-RU" sz="2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– место реализации широкого спектра возможностей для труда и отдыха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056269" y="352425"/>
            <a:ext cx="1061836" cy="126682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3938786" y="5992174"/>
            <a:ext cx="47762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Приоритетные направления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769269" y="123825"/>
            <a:ext cx="100377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5968"/>
            <a:r>
              <a:rPr lang="ru-RU" sz="3600" b="1" cap="all" spc="270" dirty="0">
                <a:solidFill>
                  <a:schemeClr val="bg1"/>
                </a:solidFill>
                <a:latin typeface="Calibri"/>
                <a:cs typeface="Calibri"/>
              </a:rPr>
              <a:t>Приоритетные направления Стратегии</a:t>
            </a:r>
            <a:endParaRPr lang="de-DE" sz="3600" b="1" cap="all" spc="27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3943247" y="2107965"/>
            <a:ext cx="4851573" cy="5048884"/>
            <a:chOff x="5471895" y="1446924"/>
            <a:chExt cx="4375460" cy="4477811"/>
          </a:xfrm>
        </p:grpSpPr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71748" y="1695225"/>
              <a:ext cx="3735337" cy="4229510"/>
            </a:xfrm>
            <a:prstGeom prst="rect">
              <a:avLst/>
            </a:prstGeom>
          </p:spPr>
        </p:pic>
        <p:sp>
          <p:nvSpPr>
            <p:cNvPr id="28" name="Овал 27"/>
            <p:cNvSpPr/>
            <p:nvPr/>
          </p:nvSpPr>
          <p:spPr bwMode="auto">
            <a:xfrm>
              <a:off x="7278960" y="1446924"/>
              <a:ext cx="935819" cy="841887"/>
            </a:xfrm>
            <a:prstGeom prst="ellipse">
              <a:avLst/>
            </a:prstGeom>
            <a:solidFill>
              <a:srgbClr val="0B6893"/>
            </a:solidFill>
            <a:ln>
              <a:noFill/>
              <a:headEnd type="none" w="med" len="med"/>
              <a:tailEnd type="none" w="med" len="med"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" name="Овал 28"/>
            <p:cNvSpPr/>
            <p:nvPr/>
          </p:nvSpPr>
          <p:spPr bwMode="auto">
            <a:xfrm>
              <a:off x="8859456" y="3277776"/>
              <a:ext cx="935819" cy="841887"/>
            </a:xfrm>
            <a:prstGeom prst="ellipse">
              <a:avLst/>
            </a:prstGeom>
            <a:solidFill>
              <a:srgbClr val="0B6893"/>
            </a:solidFill>
            <a:ln>
              <a:noFill/>
              <a:headEnd type="none" w="med" len="med"/>
              <a:tailEnd type="none" w="med" len="med"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0" name="Овал 29"/>
            <p:cNvSpPr/>
            <p:nvPr/>
          </p:nvSpPr>
          <p:spPr bwMode="auto">
            <a:xfrm>
              <a:off x="5829068" y="3936260"/>
              <a:ext cx="935819" cy="841887"/>
            </a:xfrm>
            <a:prstGeom prst="ellipse">
              <a:avLst/>
            </a:prstGeom>
            <a:solidFill>
              <a:srgbClr val="0B6893"/>
            </a:solidFill>
            <a:ln>
              <a:noFill/>
              <a:headEnd type="none" w="med" len="med"/>
              <a:tailEnd type="none" w="med" len="med"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1" name="Овал 30"/>
            <p:cNvSpPr/>
            <p:nvPr/>
          </p:nvSpPr>
          <p:spPr bwMode="auto">
            <a:xfrm>
              <a:off x="8911536" y="2154352"/>
              <a:ext cx="935819" cy="841887"/>
            </a:xfrm>
            <a:prstGeom prst="ellipse">
              <a:avLst/>
            </a:prstGeom>
            <a:solidFill>
              <a:srgbClr val="0B6893"/>
            </a:solidFill>
            <a:ln>
              <a:noFill/>
              <a:headEnd type="none" w="med" len="med"/>
              <a:tailEnd type="none" w="med" len="med"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2" name="Овал 31"/>
            <p:cNvSpPr/>
            <p:nvPr/>
          </p:nvSpPr>
          <p:spPr bwMode="auto">
            <a:xfrm>
              <a:off x="5471895" y="2996239"/>
              <a:ext cx="935819" cy="841887"/>
            </a:xfrm>
            <a:prstGeom prst="ellipse">
              <a:avLst/>
            </a:prstGeom>
            <a:solidFill>
              <a:srgbClr val="0B6893"/>
            </a:solidFill>
            <a:ln>
              <a:noFill/>
              <a:headEnd type="none" w="med" len="med"/>
              <a:tailEnd type="none" w="med" len="med"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3" name="Овал 32"/>
            <p:cNvSpPr/>
            <p:nvPr/>
          </p:nvSpPr>
          <p:spPr bwMode="auto">
            <a:xfrm>
              <a:off x="6077718" y="1931009"/>
              <a:ext cx="935819" cy="841887"/>
            </a:xfrm>
            <a:prstGeom prst="ellipse">
              <a:avLst/>
            </a:prstGeom>
            <a:solidFill>
              <a:srgbClr val="0B6893"/>
            </a:solidFill>
            <a:ln>
              <a:noFill/>
              <a:headEnd type="none" w="med" len="med"/>
              <a:tailEnd type="none" w="med" len="med"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4" name="Овал 33"/>
            <p:cNvSpPr/>
            <p:nvPr/>
          </p:nvSpPr>
          <p:spPr bwMode="auto">
            <a:xfrm>
              <a:off x="8565504" y="4297470"/>
              <a:ext cx="935819" cy="841887"/>
            </a:xfrm>
            <a:prstGeom prst="ellipse">
              <a:avLst/>
            </a:prstGeom>
            <a:solidFill>
              <a:srgbClr val="0B6893"/>
            </a:solidFill>
            <a:ln>
              <a:noFill/>
              <a:headEnd type="none" w="med" len="med"/>
              <a:tailEnd type="none" w="med" len="med"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8" name="Хорда 17"/>
          <p:cNvSpPr/>
          <p:nvPr/>
        </p:nvSpPr>
        <p:spPr>
          <a:xfrm>
            <a:off x="5206959" y="6749362"/>
            <a:ext cx="2517625" cy="543315"/>
          </a:xfrm>
          <a:prstGeom prst="chord">
            <a:avLst>
              <a:gd name="adj1" fmla="val 10166230"/>
              <a:gd name="adj2" fmla="val 690770"/>
            </a:avLst>
          </a:prstGeom>
          <a:solidFill>
            <a:srgbClr val="DEB82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1083469" y="1190625"/>
            <a:ext cx="10744200" cy="4737478"/>
            <a:chOff x="4567157" y="2184843"/>
            <a:chExt cx="8631167" cy="3998884"/>
          </a:xfrm>
          <a:noFill/>
        </p:grpSpPr>
        <p:sp>
          <p:nvSpPr>
            <p:cNvPr id="20" name="Полилиния 19"/>
            <p:cNvSpPr/>
            <p:nvPr/>
          </p:nvSpPr>
          <p:spPr>
            <a:xfrm>
              <a:off x="10669761" y="2907712"/>
              <a:ext cx="2478934" cy="354374"/>
            </a:xfrm>
            <a:custGeom>
              <a:avLst/>
              <a:gdLst>
                <a:gd name="connsiteX0" fmla="*/ 0 w 2478934"/>
                <a:gd name="connsiteY0" fmla="*/ 0 h 354374"/>
                <a:gd name="connsiteX1" fmla="*/ 2478934 w 2478934"/>
                <a:gd name="connsiteY1" fmla="*/ 0 h 354374"/>
                <a:gd name="connsiteX2" fmla="*/ 2478934 w 2478934"/>
                <a:gd name="connsiteY2" fmla="*/ 354374 h 354374"/>
                <a:gd name="connsiteX3" fmla="*/ 0 w 2478934"/>
                <a:gd name="connsiteY3" fmla="*/ 354374 h 354374"/>
                <a:gd name="connsiteX4" fmla="*/ 0 w 2478934"/>
                <a:gd name="connsiteY4" fmla="*/ 0 h 354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78934" h="354374">
                  <a:moveTo>
                    <a:pt x="0" y="0"/>
                  </a:moveTo>
                  <a:lnTo>
                    <a:pt x="2478934" y="0"/>
                  </a:lnTo>
                  <a:lnTo>
                    <a:pt x="2478934" y="354374"/>
                  </a:lnTo>
                  <a:lnTo>
                    <a:pt x="0" y="35437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</a:ln>
          </p:spPr>
          <p:style>
            <a:lnRef idx="3">
              <a:scrgbClr r="0" g="0" b="0"/>
            </a:lnRef>
            <a:fillRef idx="1">
              <a:scrgbClr r="0" g="0" b="0"/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200" dirty="0">
                  <a:solidFill>
                    <a:srgbClr val="0070C0"/>
                  </a:solidFill>
                  <a:latin typeface="Calibri" panose="020F0502020204030204" pitchFamily="34" charset="0"/>
                  <a:ea typeface="Tahoma" panose="020B0604030504040204" pitchFamily="34" charset="0"/>
                  <a:cs typeface="Calibri" panose="020F0502020204030204" pitchFamily="34" charset="0"/>
                </a:rPr>
                <a:t>Экогород</a:t>
              </a:r>
              <a:endParaRPr lang="ru-RU" sz="2400" dirty="0">
                <a:solidFill>
                  <a:srgbClr val="0070C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" name="Полилиния 20"/>
            <p:cNvSpPr/>
            <p:nvPr/>
          </p:nvSpPr>
          <p:spPr>
            <a:xfrm>
              <a:off x="7789751" y="2184843"/>
              <a:ext cx="2478934" cy="354374"/>
            </a:xfrm>
            <a:custGeom>
              <a:avLst/>
              <a:gdLst>
                <a:gd name="connsiteX0" fmla="*/ 0 w 2478934"/>
                <a:gd name="connsiteY0" fmla="*/ 0 h 354374"/>
                <a:gd name="connsiteX1" fmla="*/ 2478934 w 2478934"/>
                <a:gd name="connsiteY1" fmla="*/ 0 h 354374"/>
                <a:gd name="connsiteX2" fmla="*/ 2478934 w 2478934"/>
                <a:gd name="connsiteY2" fmla="*/ 354374 h 354374"/>
                <a:gd name="connsiteX3" fmla="*/ 0 w 2478934"/>
                <a:gd name="connsiteY3" fmla="*/ 354374 h 354374"/>
                <a:gd name="connsiteX4" fmla="*/ 0 w 2478934"/>
                <a:gd name="connsiteY4" fmla="*/ 0 h 354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78934" h="354374">
                  <a:moveTo>
                    <a:pt x="0" y="0"/>
                  </a:moveTo>
                  <a:lnTo>
                    <a:pt x="2478934" y="0"/>
                  </a:lnTo>
                  <a:lnTo>
                    <a:pt x="2478934" y="354374"/>
                  </a:lnTo>
                  <a:lnTo>
                    <a:pt x="0" y="35437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</a:ln>
          </p:spPr>
          <p:style>
            <a:lnRef idx="3">
              <a:scrgbClr r="0" g="0" b="0"/>
            </a:lnRef>
            <a:fillRef idx="1">
              <a:scrgbClr r="0" g="0" b="0"/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200" dirty="0">
                  <a:solidFill>
                    <a:srgbClr val="0070C0"/>
                  </a:solidFill>
                  <a:latin typeface="Calibri" panose="020F0502020204030204" pitchFamily="34" charset="0"/>
                  <a:ea typeface="Tahoma" panose="020B0604030504040204" pitchFamily="34" charset="0"/>
                  <a:cs typeface="Calibri" panose="020F0502020204030204" pitchFamily="34" charset="0"/>
                </a:rPr>
                <a:t>Человеческий потенциал</a:t>
              </a:r>
            </a:p>
          </p:txBody>
        </p:sp>
        <p:sp>
          <p:nvSpPr>
            <p:cNvPr id="22" name="Полилиния 21"/>
            <p:cNvSpPr/>
            <p:nvPr/>
          </p:nvSpPr>
          <p:spPr>
            <a:xfrm>
              <a:off x="10669762" y="4431666"/>
              <a:ext cx="2478934" cy="354374"/>
            </a:xfrm>
            <a:custGeom>
              <a:avLst/>
              <a:gdLst>
                <a:gd name="connsiteX0" fmla="*/ 0 w 2478934"/>
                <a:gd name="connsiteY0" fmla="*/ 0 h 354374"/>
                <a:gd name="connsiteX1" fmla="*/ 2478934 w 2478934"/>
                <a:gd name="connsiteY1" fmla="*/ 0 h 354374"/>
                <a:gd name="connsiteX2" fmla="*/ 2478934 w 2478934"/>
                <a:gd name="connsiteY2" fmla="*/ 354374 h 354374"/>
                <a:gd name="connsiteX3" fmla="*/ 0 w 2478934"/>
                <a:gd name="connsiteY3" fmla="*/ 354374 h 354374"/>
                <a:gd name="connsiteX4" fmla="*/ 0 w 2478934"/>
                <a:gd name="connsiteY4" fmla="*/ 0 h 354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78934" h="354374">
                  <a:moveTo>
                    <a:pt x="0" y="0"/>
                  </a:moveTo>
                  <a:lnTo>
                    <a:pt x="2478934" y="0"/>
                  </a:lnTo>
                  <a:lnTo>
                    <a:pt x="2478934" y="354374"/>
                  </a:lnTo>
                  <a:lnTo>
                    <a:pt x="0" y="35437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</a:ln>
          </p:spPr>
          <p:style>
            <a:lnRef idx="3">
              <a:scrgbClr r="0" g="0" b="0"/>
            </a:lnRef>
            <a:fillRef idx="1">
              <a:scrgbClr r="0" g="0" b="0"/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200" dirty="0">
                  <a:solidFill>
                    <a:srgbClr val="0070C0"/>
                  </a:solidFill>
                  <a:latin typeface="Calibri" panose="020F0502020204030204" pitchFamily="34" charset="0"/>
                  <a:ea typeface="Tahoma" panose="020B0604030504040204" pitchFamily="34" charset="0"/>
                  <a:cs typeface="Calibri" panose="020F0502020204030204" pitchFamily="34" charset="0"/>
                </a:rPr>
                <a:t>Городское сообщество и идентичность</a:t>
              </a:r>
              <a:endParaRPr lang="ru-RU" sz="2400" dirty="0">
                <a:solidFill>
                  <a:srgbClr val="0070C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" name="Полилиния 22"/>
            <p:cNvSpPr/>
            <p:nvPr/>
          </p:nvSpPr>
          <p:spPr>
            <a:xfrm>
              <a:off x="5224815" y="2719434"/>
              <a:ext cx="2478934" cy="354374"/>
            </a:xfrm>
            <a:custGeom>
              <a:avLst/>
              <a:gdLst>
                <a:gd name="connsiteX0" fmla="*/ 0 w 2478934"/>
                <a:gd name="connsiteY0" fmla="*/ 0 h 354374"/>
                <a:gd name="connsiteX1" fmla="*/ 2478934 w 2478934"/>
                <a:gd name="connsiteY1" fmla="*/ 0 h 354374"/>
                <a:gd name="connsiteX2" fmla="*/ 2478934 w 2478934"/>
                <a:gd name="connsiteY2" fmla="*/ 354374 h 354374"/>
                <a:gd name="connsiteX3" fmla="*/ 0 w 2478934"/>
                <a:gd name="connsiteY3" fmla="*/ 354374 h 354374"/>
                <a:gd name="connsiteX4" fmla="*/ 0 w 2478934"/>
                <a:gd name="connsiteY4" fmla="*/ 0 h 354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78934" h="354374">
                  <a:moveTo>
                    <a:pt x="0" y="0"/>
                  </a:moveTo>
                  <a:lnTo>
                    <a:pt x="2478934" y="0"/>
                  </a:lnTo>
                  <a:lnTo>
                    <a:pt x="2478934" y="354374"/>
                  </a:lnTo>
                  <a:lnTo>
                    <a:pt x="0" y="35437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</a:ln>
          </p:spPr>
          <p:style>
            <a:lnRef idx="3">
              <a:scrgbClr r="0" g="0" b="0"/>
            </a:lnRef>
            <a:fillRef idx="1">
              <a:scrgbClr r="0" g="0" b="0"/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200" dirty="0">
                  <a:solidFill>
                    <a:srgbClr val="0070C0"/>
                  </a:solidFill>
                  <a:latin typeface="Calibri" panose="020F0502020204030204" pitchFamily="34" charset="0"/>
                  <a:ea typeface="Tahoma" panose="020B0604030504040204" pitchFamily="34" charset="0"/>
                  <a:cs typeface="Calibri" panose="020F0502020204030204" pitchFamily="34" charset="0"/>
                </a:rPr>
                <a:t>Возможности для каждого</a:t>
              </a:r>
            </a:p>
          </p:txBody>
        </p:sp>
        <p:sp>
          <p:nvSpPr>
            <p:cNvPr id="24" name="Полилиния 23"/>
            <p:cNvSpPr/>
            <p:nvPr/>
          </p:nvSpPr>
          <p:spPr>
            <a:xfrm>
              <a:off x="4567157" y="3958423"/>
              <a:ext cx="2478934" cy="354374"/>
            </a:xfrm>
            <a:custGeom>
              <a:avLst/>
              <a:gdLst>
                <a:gd name="connsiteX0" fmla="*/ 0 w 2478934"/>
                <a:gd name="connsiteY0" fmla="*/ 0 h 354374"/>
                <a:gd name="connsiteX1" fmla="*/ 2478934 w 2478934"/>
                <a:gd name="connsiteY1" fmla="*/ 0 h 354374"/>
                <a:gd name="connsiteX2" fmla="*/ 2478934 w 2478934"/>
                <a:gd name="connsiteY2" fmla="*/ 354374 h 354374"/>
                <a:gd name="connsiteX3" fmla="*/ 0 w 2478934"/>
                <a:gd name="connsiteY3" fmla="*/ 354374 h 354374"/>
                <a:gd name="connsiteX4" fmla="*/ 0 w 2478934"/>
                <a:gd name="connsiteY4" fmla="*/ 0 h 354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78934" h="354374">
                  <a:moveTo>
                    <a:pt x="0" y="0"/>
                  </a:moveTo>
                  <a:lnTo>
                    <a:pt x="2478934" y="0"/>
                  </a:lnTo>
                  <a:lnTo>
                    <a:pt x="2478934" y="354374"/>
                  </a:lnTo>
                  <a:lnTo>
                    <a:pt x="0" y="35437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</a:ln>
          </p:spPr>
          <p:style>
            <a:lnRef idx="3">
              <a:scrgbClr r="0" g="0" b="0"/>
            </a:lnRef>
            <a:fillRef idx="1">
              <a:scrgbClr r="0" g="0" b="0"/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200" dirty="0">
                  <a:solidFill>
                    <a:srgbClr val="0070C0"/>
                  </a:solidFill>
                  <a:latin typeface="Calibri" panose="020F0502020204030204" pitchFamily="34" charset="0"/>
                  <a:ea typeface="Tahoma" panose="020B0604030504040204" pitchFamily="34" charset="0"/>
                  <a:cs typeface="Calibri" panose="020F0502020204030204" pitchFamily="34" charset="0"/>
                </a:rPr>
                <a:t>Город больших проектов</a:t>
              </a:r>
            </a:p>
          </p:txBody>
        </p:sp>
        <p:sp>
          <p:nvSpPr>
            <p:cNvPr id="25" name="Полилиния 24"/>
            <p:cNvSpPr/>
            <p:nvPr/>
          </p:nvSpPr>
          <p:spPr>
            <a:xfrm>
              <a:off x="4597759" y="5628547"/>
              <a:ext cx="2478934" cy="354374"/>
            </a:xfrm>
            <a:custGeom>
              <a:avLst/>
              <a:gdLst>
                <a:gd name="connsiteX0" fmla="*/ 0 w 2478934"/>
                <a:gd name="connsiteY0" fmla="*/ 0 h 354374"/>
                <a:gd name="connsiteX1" fmla="*/ 2478934 w 2478934"/>
                <a:gd name="connsiteY1" fmla="*/ 0 h 354374"/>
                <a:gd name="connsiteX2" fmla="*/ 2478934 w 2478934"/>
                <a:gd name="connsiteY2" fmla="*/ 354374 h 354374"/>
                <a:gd name="connsiteX3" fmla="*/ 0 w 2478934"/>
                <a:gd name="connsiteY3" fmla="*/ 354374 h 354374"/>
                <a:gd name="connsiteX4" fmla="*/ 0 w 2478934"/>
                <a:gd name="connsiteY4" fmla="*/ 0 h 354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78934" h="354374">
                  <a:moveTo>
                    <a:pt x="0" y="0"/>
                  </a:moveTo>
                  <a:lnTo>
                    <a:pt x="2478934" y="0"/>
                  </a:lnTo>
                  <a:lnTo>
                    <a:pt x="2478934" y="354374"/>
                  </a:lnTo>
                  <a:lnTo>
                    <a:pt x="0" y="35437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</a:ln>
          </p:spPr>
          <p:style>
            <a:lnRef idx="3">
              <a:scrgbClr r="0" g="0" b="0"/>
            </a:lnRef>
            <a:fillRef idx="1">
              <a:scrgbClr r="0" g="0" b="0"/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200" dirty="0">
                  <a:solidFill>
                    <a:srgbClr val="0070C0"/>
                  </a:solidFill>
                  <a:latin typeface="Calibri" panose="020F0502020204030204" pitchFamily="34" charset="0"/>
                  <a:ea typeface="Tahoma" panose="020B0604030504040204" pitchFamily="34" charset="0"/>
                  <a:cs typeface="Calibri" panose="020F0502020204030204" pitchFamily="34" charset="0"/>
                </a:rPr>
                <a:t>Город жизни</a:t>
              </a:r>
            </a:p>
          </p:txBody>
        </p:sp>
        <p:sp>
          <p:nvSpPr>
            <p:cNvPr id="26" name="Полилиния 25"/>
            <p:cNvSpPr/>
            <p:nvPr/>
          </p:nvSpPr>
          <p:spPr>
            <a:xfrm>
              <a:off x="10719390" y="5829353"/>
              <a:ext cx="2478934" cy="354374"/>
            </a:xfrm>
            <a:custGeom>
              <a:avLst/>
              <a:gdLst>
                <a:gd name="connsiteX0" fmla="*/ 0 w 2478934"/>
                <a:gd name="connsiteY0" fmla="*/ 0 h 354374"/>
                <a:gd name="connsiteX1" fmla="*/ 2478934 w 2478934"/>
                <a:gd name="connsiteY1" fmla="*/ 0 h 354374"/>
                <a:gd name="connsiteX2" fmla="*/ 2478934 w 2478934"/>
                <a:gd name="connsiteY2" fmla="*/ 354374 h 354374"/>
                <a:gd name="connsiteX3" fmla="*/ 0 w 2478934"/>
                <a:gd name="connsiteY3" fmla="*/ 354374 h 354374"/>
                <a:gd name="connsiteX4" fmla="*/ 0 w 2478934"/>
                <a:gd name="connsiteY4" fmla="*/ 0 h 354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78934" h="354374">
                  <a:moveTo>
                    <a:pt x="0" y="0"/>
                  </a:moveTo>
                  <a:lnTo>
                    <a:pt x="2478934" y="0"/>
                  </a:lnTo>
                  <a:lnTo>
                    <a:pt x="2478934" y="354374"/>
                  </a:lnTo>
                  <a:lnTo>
                    <a:pt x="0" y="35437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</a:ln>
          </p:spPr>
          <p:style>
            <a:lnRef idx="3">
              <a:scrgbClr r="0" g="0" b="0"/>
            </a:lnRef>
            <a:fillRef idx="1">
              <a:scrgbClr r="0" g="0" b="0"/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200" dirty="0">
                  <a:solidFill>
                    <a:srgbClr val="0070C0"/>
                  </a:solidFill>
                  <a:latin typeface="Calibri" panose="020F0502020204030204" pitchFamily="34" charset="0"/>
                  <a:ea typeface="Tahoma" panose="020B0604030504040204" pitchFamily="34" charset="0"/>
                  <a:cs typeface="Calibri" panose="020F0502020204030204" pitchFamily="34" charset="0"/>
                </a:rPr>
                <a:t>Тольятти мобильный</a:t>
              </a:r>
            </a:p>
          </p:txBody>
        </p:sp>
      </p:grpSp>
      <p:sp>
        <p:nvSpPr>
          <p:cNvPr id="36" name="Freeform 1410">
            <a:extLst>
              <a:ext uri="{FF2B5EF4-FFF2-40B4-BE49-F238E27FC236}">
                <a16:creationId xmlns:a16="http://schemas.microsoft.com/office/drawing/2014/main" id="{C0BEF1BD-9FEE-4374-82D4-0DA6AB661C60}"/>
              </a:ext>
            </a:extLst>
          </p:cNvPr>
          <p:cNvSpPr>
            <a:spLocks noChangeAspect="1" noEditPoints="1"/>
          </p:cNvSpPr>
          <p:nvPr/>
        </p:nvSpPr>
        <p:spPr bwMode="auto">
          <a:xfrm flipH="1">
            <a:off x="7932598" y="3124029"/>
            <a:ext cx="686793" cy="650671"/>
          </a:xfrm>
          <a:custGeom>
            <a:avLst/>
            <a:gdLst>
              <a:gd name="T0" fmla="*/ 0 w 625"/>
              <a:gd name="T1" fmla="*/ 0 h 586"/>
              <a:gd name="T2" fmla="*/ 480 w 625"/>
              <a:gd name="T3" fmla="*/ 479 h 586"/>
              <a:gd name="T4" fmla="*/ 586 w 625"/>
              <a:gd name="T5" fmla="*/ 586 h 586"/>
              <a:gd name="T6" fmla="*/ 552 w 625"/>
              <a:gd name="T7" fmla="*/ 586 h 586"/>
              <a:gd name="T8" fmla="*/ 460 w 625"/>
              <a:gd name="T9" fmla="*/ 492 h 586"/>
              <a:gd name="T10" fmla="*/ 180 w 625"/>
              <a:gd name="T11" fmla="*/ 444 h 586"/>
              <a:gd name="T12" fmla="*/ 0 w 625"/>
              <a:gd name="T13" fmla="*/ 0 h 586"/>
              <a:gd name="T14" fmla="*/ 104 w 625"/>
              <a:gd name="T15" fmla="*/ 60 h 586"/>
              <a:gd name="T16" fmla="*/ 98 w 625"/>
              <a:gd name="T17" fmla="*/ 72 h 586"/>
              <a:gd name="T18" fmla="*/ 216 w 625"/>
              <a:gd name="T19" fmla="*/ 229 h 586"/>
              <a:gd name="T20" fmla="*/ 404 w 625"/>
              <a:gd name="T21" fmla="*/ 448 h 586"/>
              <a:gd name="T22" fmla="*/ 412 w 625"/>
              <a:gd name="T23" fmla="*/ 437 h 586"/>
              <a:gd name="T24" fmla="*/ 293 w 625"/>
              <a:gd name="T25" fmla="*/ 267 h 586"/>
              <a:gd name="T26" fmla="*/ 104 w 625"/>
              <a:gd name="T27" fmla="*/ 60 h 5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25" h="586">
                <a:moveTo>
                  <a:pt x="0" y="0"/>
                </a:moveTo>
                <a:cubicBezTo>
                  <a:pt x="625" y="0"/>
                  <a:pt x="480" y="415"/>
                  <a:pt x="480" y="479"/>
                </a:cubicBezTo>
                <a:cubicBezTo>
                  <a:pt x="586" y="586"/>
                  <a:pt x="586" y="586"/>
                  <a:pt x="586" y="586"/>
                </a:cubicBezTo>
                <a:cubicBezTo>
                  <a:pt x="552" y="586"/>
                  <a:pt x="552" y="586"/>
                  <a:pt x="552" y="586"/>
                </a:cubicBezTo>
                <a:cubicBezTo>
                  <a:pt x="460" y="492"/>
                  <a:pt x="460" y="492"/>
                  <a:pt x="460" y="492"/>
                </a:cubicBezTo>
                <a:cubicBezTo>
                  <a:pt x="409" y="498"/>
                  <a:pt x="297" y="538"/>
                  <a:pt x="180" y="444"/>
                </a:cubicBezTo>
                <a:cubicBezTo>
                  <a:pt x="62" y="351"/>
                  <a:pt x="68" y="239"/>
                  <a:pt x="0" y="0"/>
                </a:cubicBezTo>
                <a:close/>
                <a:moveTo>
                  <a:pt x="104" y="60"/>
                </a:moveTo>
                <a:cubicBezTo>
                  <a:pt x="39" y="29"/>
                  <a:pt x="98" y="72"/>
                  <a:pt x="98" y="72"/>
                </a:cubicBezTo>
                <a:cubicBezTo>
                  <a:pt x="157" y="113"/>
                  <a:pt x="184" y="168"/>
                  <a:pt x="216" y="229"/>
                </a:cubicBezTo>
                <a:cubicBezTo>
                  <a:pt x="257" y="307"/>
                  <a:pt x="319" y="411"/>
                  <a:pt x="404" y="448"/>
                </a:cubicBezTo>
                <a:cubicBezTo>
                  <a:pt x="489" y="485"/>
                  <a:pt x="449" y="464"/>
                  <a:pt x="412" y="437"/>
                </a:cubicBezTo>
                <a:cubicBezTo>
                  <a:pt x="375" y="409"/>
                  <a:pt x="323" y="323"/>
                  <a:pt x="293" y="267"/>
                </a:cubicBezTo>
                <a:cubicBezTo>
                  <a:pt x="252" y="188"/>
                  <a:pt x="213" y="112"/>
                  <a:pt x="104" y="60"/>
                </a:cubicBezTo>
                <a:close/>
              </a:path>
            </a:pathLst>
          </a:custGeom>
          <a:solidFill>
            <a:srgbClr val="DEB82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 vert="horz" wrap="square" lIns="100838" tIns="50419" rIns="100838" bIns="50419" numCol="1" anchor="t" anchorCtr="0" compatLnSpc="1">
            <a:prstTxWarp prst="textNoShape">
              <a:avLst/>
            </a:prstTxWarp>
          </a:bodyPr>
          <a:lstStyle/>
          <a:p>
            <a:endParaRPr lang="de-DE" sz="1985" dirty="0"/>
          </a:p>
        </p:txBody>
      </p:sp>
      <p:sp>
        <p:nvSpPr>
          <p:cNvPr id="38" name="Freeform 1149">
            <a:extLst>
              <a:ext uri="{FF2B5EF4-FFF2-40B4-BE49-F238E27FC236}">
                <a16:creationId xmlns:a16="http://schemas.microsoft.com/office/drawing/2014/main" id="{72CCC493-4D93-48A2-9C5C-01096A0FAAFA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178015" y="2025194"/>
            <a:ext cx="540162" cy="927443"/>
          </a:xfrm>
          <a:custGeom>
            <a:avLst/>
            <a:gdLst>
              <a:gd name="T0" fmla="*/ 335 w 335"/>
              <a:gd name="T1" fmla="*/ 356 h 575"/>
              <a:gd name="T2" fmla="*/ 303 w 335"/>
              <a:gd name="T3" fmla="*/ 387 h 575"/>
              <a:gd name="T4" fmla="*/ 272 w 335"/>
              <a:gd name="T5" fmla="*/ 356 h 575"/>
              <a:gd name="T6" fmla="*/ 272 w 335"/>
              <a:gd name="T7" fmla="*/ 241 h 575"/>
              <a:gd name="T8" fmla="*/ 251 w 335"/>
              <a:gd name="T9" fmla="*/ 241 h 575"/>
              <a:gd name="T10" fmla="*/ 251 w 335"/>
              <a:gd name="T11" fmla="*/ 539 h 575"/>
              <a:gd name="T12" fmla="*/ 215 w 335"/>
              <a:gd name="T13" fmla="*/ 575 h 575"/>
              <a:gd name="T14" fmla="*/ 178 w 335"/>
              <a:gd name="T15" fmla="*/ 539 h 575"/>
              <a:gd name="T16" fmla="*/ 178 w 335"/>
              <a:gd name="T17" fmla="*/ 387 h 575"/>
              <a:gd name="T18" fmla="*/ 157 w 335"/>
              <a:gd name="T19" fmla="*/ 387 h 575"/>
              <a:gd name="T20" fmla="*/ 157 w 335"/>
              <a:gd name="T21" fmla="*/ 539 h 575"/>
              <a:gd name="T22" fmla="*/ 120 w 335"/>
              <a:gd name="T23" fmla="*/ 575 h 575"/>
              <a:gd name="T24" fmla="*/ 84 w 335"/>
              <a:gd name="T25" fmla="*/ 539 h 575"/>
              <a:gd name="T26" fmla="*/ 84 w 335"/>
              <a:gd name="T27" fmla="*/ 241 h 575"/>
              <a:gd name="T28" fmla="*/ 63 w 335"/>
              <a:gd name="T29" fmla="*/ 241 h 575"/>
              <a:gd name="T30" fmla="*/ 63 w 335"/>
              <a:gd name="T31" fmla="*/ 356 h 575"/>
              <a:gd name="T32" fmla="*/ 32 w 335"/>
              <a:gd name="T33" fmla="*/ 387 h 575"/>
              <a:gd name="T34" fmla="*/ 0 w 335"/>
              <a:gd name="T35" fmla="*/ 356 h 575"/>
              <a:gd name="T36" fmla="*/ 0 w 335"/>
              <a:gd name="T37" fmla="*/ 220 h 575"/>
              <a:gd name="T38" fmla="*/ 63 w 335"/>
              <a:gd name="T39" fmla="*/ 157 h 575"/>
              <a:gd name="T40" fmla="*/ 272 w 335"/>
              <a:gd name="T41" fmla="*/ 157 h 575"/>
              <a:gd name="T42" fmla="*/ 335 w 335"/>
              <a:gd name="T43" fmla="*/ 220 h 575"/>
              <a:gd name="T44" fmla="*/ 335 w 335"/>
              <a:gd name="T45" fmla="*/ 356 h 575"/>
              <a:gd name="T46" fmla="*/ 168 w 335"/>
              <a:gd name="T47" fmla="*/ 147 h 575"/>
              <a:gd name="T48" fmla="*/ 94 w 335"/>
              <a:gd name="T49" fmla="*/ 73 h 575"/>
              <a:gd name="T50" fmla="*/ 168 w 335"/>
              <a:gd name="T51" fmla="*/ 0 h 575"/>
              <a:gd name="T52" fmla="*/ 241 w 335"/>
              <a:gd name="T53" fmla="*/ 73 h 575"/>
              <a:gd name="T54" fmla="*/ 168 w 335"/>
              <a:gd name="T55" fmla="*/ 147 h 5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335" h="575">
                <a:moveTo>
                  <a:pt x="335" y="356"/>
                </a:moveTo>
                <a:cubicBezTo>
                  <a:pt x="335" y="373"/>
                  <a:pt x="321" y="387"/>
                  <a:pt x="303" y="387"/>
                </a:cubicBezTo>
                <a:cubicBezTo>
                  <a:pt x="286" y="387"/>
                  <a:pt x="272" y="373"/>
                  <a:pt x="272" y="356"/>
                </a:cubicBezTo>
                <a:cubicBezTo>
                  <a:pt x="272" y="241"/>
                  <a:pt x="272" y="241"/>
                  <a:pt x="272" y="241"/>
                </a:cubicBezTo>
                <a:cubicBezTo>
                  <a:pt x="251" y="241"/>
                  <a:pt x="251" y="241"/>
                  <a:pt x="251" y="241"/>
                </a:cubicBezTo>
                <a:cubicBezTo>
                  <a:pt x="251" y="539"/>
                  <a:pt x="251" y="539"/>
                  <a:pt x="251" y="539"/>
                </a:cubicBezTo>
                <a:cubicBezTo>
                  <a:pt x="251" y="559"/>
                  <a:pt x="235" y="575"/>
                  <a:pt x="215" y="575"/>
                </a:cubicBezTo>
                <a:cubicBezTo>
                  <a:pt x="194" y="575"/>
                  <a:pt x="178" y="559"/>
                  <a:pt x="178" y="539"/>
                </a:cubicBezTo>
                <a:cubicBezTo>
                  <a:pt x="178" y="387"/>
                  <a:pt x="178" y="387"/>
                  <a:pt x="178" y="387"/>
                </a:cubicBezTo>
                <a:cubicBezTo>
                  <a:pt x="157" y="387"/>
                  <a:pt x="157" y="387"/>
                  <a:pt x="157" y="387"/>
                </a:cubicBezTo>
                <a:cubicBezTo>
                  <a:pt x="157" y="539"/>
                  <a:pt x="157" y="539"/>
                  <a:pt x="157" y="539"/>
                </a:cubicBezTo>
                <a:cubicBezTo>
                  <a:pt x="157" y="559"/>
                  <a:pt x="141" y="575"/>
                  <a:pt x="120" y="575"/>
                </a:cubicBezTo>
                <a:cubicBezTo>
                  <a:pt x="100" y="575"/>
                  <a:pt x="84" y="559"/>
                  <a:pt x="84" y="539"/>
                </a:cubicBezTo>
                <a:cubicBezTo>
                  <a:pt x="84" y="241"/>
                  <a:pt x="84" y="241"/>
                  <a:pt x="84" y="241"/>
                </a:cubicBezTo>
                <a:cubicBezTo>
                  <a:pt x="63" y="241"/>
                  <a:pt x="63" y="241"/>
                  <a:pt x="63" y="241"/>
                </a:cubicBezTo>
                <a:cubicBezTo>
                  <a:pt x="63" y="356"/>
                  <a:pt x="63" y="356"/>
                  <a:pt x="63" y="356"/>
                </a:cubicBezTo>
                <a:cubicBezTo>
                  <a:pt x="63" y="373"/>
                  <a:pt x="49" y="387"/>
                  <a:pt x="32" y="387"/>
                </a:cubicBezTo>
                <a:cubicBezTo>
                  <a:pt x="14" y="387"/>
                  <a:pt x="0" y="373"/>
                  <a:pt x="0" y="356"/>
                </a:cubicBezTo>
                <a:cubicBezTo>
                  <a:pt x="0" y="220"/>
                  <a:pt x="0" y="220"/>
                  <a:pt x="0" y="220"/>
                </a:cubicBezTo>
                <a:cubicBezTo>
                  <a:pt x="0" y="185"/>
                  <a:pt x="28" y="157"/>
                  <a:pt x="63" y="157"/>
                </a:cubicBezTo>
                <a:cubicBezTo>
                  <a:pt x="272" y="157"/>
                  <a:pt x="272" y="157"/>
                  <a:pt x="272" y="157"/>
                </a:cubicBezTo>
                <a:cubicBezTo>
                  <a:pt x="307" y="157"/>
                  <a:pt x="335" y="185"/>
                  <a:pt x="335" y="220"/>
                </a:cubicBezTo>
                <a:lnTo>
                  <a:pt x="335" y="356"/>
                </a:lnTo>
                <a:close/>
                <a:moveTo>
                  <a:pt x="168" y="147"/>
                </a:moveTo>
                <a:cubicBezTo>
                  <a:pt x="127" y="147"/>
                  <a:pt x="94" y="114"/>
                  <a:pt x="94" y="73"/>
                </a:cubicBezTo>
                <a:cubicBezTo>
                  <a:pt x="94" y="33"/>
                  <a:pt x="127" y="0"/>
                  <a:pt x="168" y="0"/>
                </a:cubicBezTo>
                <a:cubicBezTo>
                  <a:pt x="208" y="0"/>
                  <a:pt x="241" y="33"/>
                  <a:pt x="241" y="73"/>
                </a:cubicBezTo>
                <a:cubicBezTo>
                  <a:pt x="241" y="114"/>
                  <a:pt x="208" y="147"/>
                  <a:pt x="168" y="147"/>
                </a:cubicBezTo>
                <a:close/>
              </a:path>
            </a:pathLst>
          </a:custGeom>
          <a:solidFill>
            <a:srgbClr val="DEB82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 vert="horz" wrap="square" lIns="100838" tIns="50419" rIns="100838" bIns="50419" numCol="1" anchor="t" anchorCtr="0" compatLnSpc="1">
            <a:prstTxWarp prst="textNoShape">
              <a:avLst/>
            </a:prstTxWarp>
          </a:bodyPr>
          <a:lstStyle/>
          <a:p>
            <a:endParaRPr lang="de-DE" sz="1985" dirty="0"/>
          </a:p>
        </p:txBody>
      </p:sp>
      <p:sp>
        <p:nvSpPr>
          <p:cNvPr id="39" name="Freeform 1173">
            <a:extLst>
              <a:ext uri="{FF2B5EF4-FFF2-40B4-BE49-F238E27FC236}">
                <a16:creationId xmlns:a16="http://schemas.microsoft.com/office/drawing/2014/main" id="{A45017B0-2272-4ADB-B99D-58E1077D491B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462072" y="4991673"/>
            <a:ext cx="762121" cy="715932"/>
          </a:xfrm>
          <a:custGeom>
            <a:avLst/>
            <a:gdLst>
              <a:gd name="T0" fmla="*/ 627 w 627"/>
              <a:gd name="T1" fmla="*/ 126 h 586"/>
              <a:gd name="T2" fmla="*/ 627 w 627"/>
              <a:gd name="T3" fmla="*/ 167 h 586"/>
              <a:gd name="T4" fmla="*/ 585 w 627"/>
              <a:gd name="T5" fmla="*/ 167 h 586"/>
              <a:gd name="T6" fmla="*/ 562 w 627"/>
              <a:gd name="T7" fmla="*/ 188 h 586"/>
              <a:gd name="T8" fmla="*/ 64 w 627"/>
              <a:gd name="T9" fmla="*/ 188 h 586"/>
              <a:gd name="T10" fmla="*/ 41 w 627"/>
              <a:gd name="T11" fmla="*/ 167 h 586"/>
              <a:gd name="T12" fmla="*/ 0 w 627"/>
              <a:gd name="T13" fmla="*/ 167 h 586"/>
              <a:gd name="T14" fmla="*/ 0 w 627"/>
              <a:gd name="T15" fmla="*/ 126 h 586"/>
              <a:gd name="T16" fmla="*/ 313 w 627"/>
              <a:gd name="T17" fmla="*/ 0 h 586"/>
              <a:gd name="T18" fmla="*/ 627 w 627"/>
              <a:gd name="T19" fmla="*/ 126 h 586"/>
              <a:gd name="T20" fmla="*/ 627 w 627"/>
              <a:gd name="T21" fmla="*/ 544 h 586"/>
              <a:gd name="T22" fmla="*/ 627 w 627"/>
              <a:gd name="T23" fmla="*/ 586 h 586"/>
              <a:gd name="T24" fmla="*/ 0 w 627"/>
              <a:gd name="T25" fmla="*/ 586 h 586"/>
              <a:gd name="T26" fmla="*/ 0 w 627"/>
              <a:gd name="T27" fmla="*/ 544 h 586"/>
              <a:gd name="T28" fmla="*/ 22 w 627"/>
              <a:gd name="T29" fmla="*/ 523 h 586"/>
              <a:gd name="T30" fmla="*/ 604 w 627"/>
              <a:gd name="T31" fmla="*/ 523 h 586"/>
              <a:gd name="T32" fmla="*/ 627 w 627"/>
              <a:gd name="T33" fmla="*/ 544 h 586"/>
              <a:gd name="T34" fmla="*/ 167 w 627"/>
              <a:gd name="T35" fmla="*/ 209 h 586"/>
              <a:gd name="T36" fmla="*/ 167 w 627"/>
              <a:gd name="T37" fmla="*/ 460 h 586"/>
              <a:gd name="T38" fmla="*/ 209 w 627"/>
              <a:gd name="T39" fmla="*/ 460 h 586"/>
              <a:gd name="T40" fmla="*/ 209 w 627"/>
              <a:gd name="T41" fmla="*/ 209 h 586"/>
              <a:gd name="T42" fmla="*/ 292 w 627"/>
              <a:gd name="T43" fmla="*/ 209 h 586"/>
              <a:gd name="T44" fmla="*/ 292 w 627"/>
              <a:gd name="T45" fmla="*/ 460 h 586"/>
              <a:gd name="T46" fmla="*/ 334 w 627"/>
              <a:gd name="T47" fmla="*/ 460 h 586"/>
              <a:gd name="T48" fmla="*/ 334 w 627"/>
              <a:gd name="T49" fmla="*/ 209 h 586"/>
              <a:gd name="T50" fmla="*/ 418 w 627"/>
              <a:gd name="T51" fmla="*/ 209 h 586"/>
              <a:gd name="T52" fmla="*/ 418 w 627"/>
              <a:gd name="T53" fmla="*/ 460 h 586"/>
              <a:gd name="T54" fmla="*/ 460 w 627"/>
              <a:gd name="T55" fmla="*/ 460 h 586"/>
              <a:gd name="T56" fmla="*/ 460 w 627"/>
              <a:gd name="T57" fmla="*/ 209 h 586"/>
              <a:gd name="T58" fmla="*/ 543 w 627"/>
              <a:gd name="T59" fmla="*/ 209 h 586"/>
              <a:gd name="T60" fmla="*/ 543 w 627"/>
              <a:gd name="T61" fmla="*/ 460 h 586"/>
              <a:gd name="T62" fmla="*/ 562 w 627"/>
              <a:gd name="T63" fmla="*/ 460 h 586"/>
              <a:gd name="T64" fmla="*/ 585 w 627"/>
              <a:gd name="T65" fmla="*/ 481 h 586"/>
              <a:gd name="T66" fmla="*/ 585 w 627"/>
              <a:gd name="T67" fmla="*/ 502 h 586"/>
              <a:gd name="T68" fmla="*/ 41 w 627"/>
              <a:gd name="T69" fmla="*/ 502 h 586"/>
              <a:gd name="T70" fmla="*/ 41 w 627"/>
              <a:gd name="T71" fmla="*/ 481 h 586"/>
              <a:gd name="T72" fmla="*/ 64 w 627"/>
              <a:gd name="T73" fmla="*/ 460 h 586"/>
              <a:gd name="T74" fmla="*/ 83 w 627"/>
              <a:gd name="T75" fmla="*/ 460 h 586"/>
              <a:gd name="T76" fmla="*/ 83 w 627"/>
              <a:gd name="T77" fmla="*/ 209 h 586"/>
              <a:gd name="T78" fmla="*/ 167 w 627"/>
              <a:gd name="T79" fmla="*/ 209 h 5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627" h="586">
                <a:moveTo>
                  <a:pt x="627" y="126"/>
                </a:moveTo>
                <a:cubicBezTo>
                  <a:pt x="627" y="167"/>
                  <a:pt x="627" y="167"/>
                  <a:pt x="627" y="167"/>
                </a:cubicBezTo>
                <a:cubicBezTo>
                  <a:pt x="585" y="167"/>
                  <a:pt x="585" y="167"/>
                  <a:pt x="585" y="167"/>
                </a:cubicBezTo>
                <a:cubicBezTo>
                  <a:pt x="585" y="179"/>
                  <a:pt x="575" y="188"/>
                  <a:pt x="562" y="188"/>
                </a:cubicBezTo>
                <a:cubicBezTo>
                  <a:pt x="64" y="188"/>
                  <a:pt x="64" y="188"/>
                  <a:pt x="64" y="188"/>
                </a:cubicBezTo>
                <a:cubicBezTo>
                  <a:pt x="51" y="188"/>
                  <a:pt x="41" y="179"/>
                  <a:pt x="41" y="167"/>
                </a:cubicBezTo>
                <a:cubicBezTo>
                  <a:pt x="0" y="167"/>
                  <a:pt x="0" y="167"/>
                  <a:pt x="0" y="167"/>
                </a:cubicBezTo>
                <a:cubicBezTo>
                  <a:pt x="0" y="126"/>
                  <a:pt x="0" y="126"/>
                  <a:pt x="0" y="126"/>
                </a:cubicBezTo>
                <a:cubicBezTo>
                  <a:pt x="313" y="0"/>
                  <a:pt x="313" y="0"/>
                  <a:pt x="313" y="0"/>
                </a:cubicBezTo>
                <a:lnTo>
                  <a:pt x="627" y="126"/>
                </a:lnTo>
                <a:close/>
                <a:moveTo>
                  <a:pt x="627" y="544"/>
                </a:moveTo>
                <a:cubicBezTo>
                  <a:pt x="627" y="586"/>
                  <a:pt x="627" y="586"/>
                  <a:pt x="627" y="586"/>
                </a:cubicBezTo>
                <a:cubicBezTo>
                  <a:pt x="0" y="586"/>
                  <a:pt x="0" y="586"/>
                  <a:pt x="0" y="586"/>
                </a:cubicBezTo>
                <a:cubicBezTo>
                  <a:pt x="0" y="544"/>
                  <a:pt x="0" y="544"/>
                  <a:pt x="0" y="544"/>
                </a:cubicBezTo>
                <a:cubicBezTo>
                  <a:pt x="0" y="532"/>
                  <a:pt x="10" y="523"/>
                  <a:pt x="22" y="523"/>
                </a:cubicBezTo>
                <a:cubicBezTo>
                  <a:pt x="604" y="523"/>
                  <a:pt x="604" y="523"/>
                  <a:pt x="604" y="523"/>
                </a:cubicBezTo>
                <a:cubicBezTo>
                  <a:pt x="617" y="523"/>
                  <a:pt x="627" y="532"/>
                  <a:pt x="627" y="544"/>
                </a:cubicBezTo>
                <a:close/>
                <a:moveTo>
                  <a:pt x="167" y="209"/>
                </a:moveTo>
                <a:cubicBezTo>
                  <a:pt x="167" y="460"/>
                  <a:pt x="167" y="460"/>
                  <a:pt x="167" y="460"/>
                </a:cubicBezTo>
                <a:cubicBezTo>
                  <a:pt x="209" y="460"/>
                  <a:pt x="209" y="460"/>
                  <a:pt x="209" y="460"/>
                </a:cubicBezTo>
                <a:cubicBezTo>
                  <a:pt x="209" y="209"/>
                  <a:pt x="209" y="209"/>
                  <a:pt x="209" y="209"/>
                </a:cubicBezTo>
                <a:cubicBezTo>
                  <a:pt x="292" y="209"/>
                  <a:pt x="292" y="209"/>
                  <a:pt x="292" y="209"/>
                </a:cubicBezTo>
                <a:cubicBezTo>
                  <a:pt x="292" y="460"/>
                  <a:pt x="292" y="460"/>
                  <a:pt x="292" y="460"/>
                </a:cubicBezTo>
                <a:cubicBezTo>
                  <a:pt x="334" y="460"/>
                  <a:pt x="334" y="460"/>
                  <a:pt x="334" y="460"/>
                </a:cubicBezTo>
                <a:cubicBezTo>
                  <a:pt x="334" y="209"/>
                  <a:pt x="334" y="209"/>
                  <a:pt x="334" y="209"/>
                </a:cubicBezTo>
                <a:cubicBezTo>
                  <a:pt x="418" y="209"/>
                  <a:pt x="418" y="209"/>
                  <a:pt x="418" y="209"/>
                </a:cubicBezTo>
                <a:cubicBezTo>
                  <a:pt x="418" y="460"/>
                  <a:pt x="418" y="460"/>
                  <a:pt x="418" y="460"/>
                </a:cubicBezTo>
                <a:cubicBezTo>
                  <a:pt x="460" y="460"/>
                  <a:pt x="460" y="460"/>
                  <a:pt x="460" y="460"/>
                </a:cubicBezTo>
                <a:cubicBezTo>
                  <a:pt x="460" y="209"/>
                  <a:pt x="460" y="209"/>
                  <a:pt x="460" y="209"/>
                </a:cubicBezTo>
                <a:cubicBezTo>
                  <a:pt x="543" y="209"/>
                  <a:pt x="543" y="209"/>
                  <a:pt x="543" y="209"/>
                </a:cubicBezTo>
                <a:cubicBezTo>
                  <a:pt x="543" y="460"/>
                  <a:pt x="543" y="460"/>
                  <a:pt x="543" y="460"/>
                </a:cubicBezTo>
                <a:cubicBezTo>
                  <a:pt x="562" y="460"/>
                  <a:pt x="562" y="460"/>
                  <a:pt x="562" y="460"/>
                </a:cubicBezTo>
                <a:cubicBezTo>
                  <a:pt x="575" y="460"/>
                  <a:pt x="585" y="470"/>
                  <a:pt x="585" y="481"/>
                </a:cubicBezTo>
                <a:cubicBezTo>
                  <a:pt x="585" y="502"/>
                  <a:pt x="585" y="502"/>
                  <a:pt x="585" y="502"/>
                </a:cubicBezTo>
                <a:cubicBezTo>
                  <a:pt x="41" y="502"/>
                  <a:pt x="41" y="502"/>
                  <a:pt x="41" y="502"/>
                </a:cubicBezTo>
                <a:cubicBezTo>
                  <a:pt x="41" y="481"/>
                  <a:pt x="41" y="481"/>
                  <a:pt x="41" y="481"/>
                </a:cubicBezTo>
                <a:cubicBezTo>
                  <a:pt x="41" y="470"/>
                  <a:pt x="51" y="460"/>
                  <a:pt x="64" y="460"/>
                </a:cubicBezTo>
                <a:cubicBezTo>
                  <a:pt x="83" y="460"/>
                  <a:pt x="83" y="460"/>
                  <a:pt x="83" y="460"/>
                </a:cubicBezTo>
                <a:cubicBezTo>
                  <a:pt x="83" y="209"/>
                  <a:pt x="83" y="209"/>
                  <a:pt x="83" y="209"/>
                </a:cubicBezTo>
                <a:lnTo>
                  <a:pt x="167" y="209"/>
                </a:lnTo>
                <a:close/>
              </a:path>
            </a:pathLst>
          </a:custGeom>
          <a:solidFill>
            <a:srgbClr val="DEB82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 vert="horz" wrap="square" lIns="100838" tIns="50419" rIns="100838" bIns="50419" numCol="1" anchor="t" anchorCtr="0" compatLnSpc="1">
            <a:prstTxWarp prst="textNoShape">
              <a:avLst/>
            </a:prstTxWarp>
          </a:bodyPr>
          <a:lstStyle/>
          <a:p>
            <a:endParaRPr lang="de-DE" sz="1985" dirty="0"/>
          </a:p>
        </p:txBody>
      </p:sp>
      <p:sp>
        <p:nvSpPr>
          <p:cNvPr id="40" name="Freeform 924">
            <a:extLst>
              <a:ext uri="{FF2B5EF4-FFF2-40B4-BE49-F238E27FC236}">
                <a16:creationId xmlns:a16="http://schemas.microsoft.com/office/drawing/2014/main" id="{448DE592-F57C-4CD3-BD1B-4A95E6C7BD1B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034489" y="3943070"/>
            <a:ext cx="824763" cy="758117"/>
          </a:xfrm>
          <a:custGeom>
            <a:avLst/>
            <a:gdLst>
              <a:gd name="T0" fmla="*/ 360 w 627"/>
              <a:gd name="T1" fmla="*/ 336 h 576"/>
              <a:gd name="T2" fmla="*/ 381 w 627"/>
              <a:gd name="T3" fmla="*/ 405 h 576"/>
              <a:gd name="T4" fmla="*/ 319 w 627"/>
              <a:gd name="T5" fmla="*/ 458 h 576"/>
              <a:gd name="T6" fmla="*/ 249 w 627"/>
              <a:gd name="T7" fmla="*/ 489 h 576"/>
              <a:gd name="T8" fmla="*/ 169 w 627"/>
              <a:gd name="T9" fmla="*/ 489 h 576"/>
              <a:gd name="T10" fmla="*/ 98 w 627"/>
              <a:gd name="T11" fmla="*/ 458 h 576"/>
              <a:gd name="T12" fmla="*/ 38 w 627"/>
              <a:gd name="T13" fmla="*/ 405 h 576"/>
              <a:gd name="T14" fmla="*/ 57 w 627"/>
              <a:gd name="T15" fmla="*/ 335 h 576"/>
              <a:gd name="T16" fmla="*/ 0 w 627"/>
              <a:gd name="T17" fmla="*/ 257 h 576"/>
              <a:gd name="T18" fmla="*/ 68 w 627"/>
              <a:gd name="T19" fmla="*/ 215 h 576"/>
              <a:gd name="T20" fmla="*/ 39 w 627"/>
              <a:gd name="T21" fmla="*/ 164 h 576"/>
              <a:gd name="T22" fmla="*/ 136 w 627"/>
              <a:gd name="T23" fmla="*/ 147 h 576"/>
              <a:gd name="T24" fmla="*/ 178 w 627"/>
              <a:gd name="T25" fmla="*/ 79 h 576"/>
              <a:gd name="T26" fmla="*/ 256 w 627"/>
              <a:gd name="T27" fmla="*/ 137 h 576"/>
              <a:gd name="T28" fmla="*/ 326 w 627"/>
              <a:gd name="T29" fmla="*/ 116 h 576"/>
              <a:gd name="T30" fmla="*/ 378 w 627"/>
              <a:gd name="T31" fmla="*/ 177 h 576"/>
              <a:gd name="T32" fmla="*/ 410 w 627"/>
              <a:gd name="T33" fmla="*/ 248 h 576"/>
              <a:gd name="T34" fmla="*/ 209 w 627"/>
              <a:gd name="T35" fmla="*/ 204 h 576"/>
              <a:gd name="T36" fmla="*/ 292 w 627"/>
              <a:gd name="T37" fmla="*/ 288 h 576"/>
              <a:gd name="T38" fmla="*/ 578 w 627"/>
              <a:gd name="T39" fmla="*/ 154 h 576"/>
              <a:gd name="T40" fmla="*/ 584 w 627"/>
              <a:gd name="T41" fmla="*/ 218 h 576"/>
              <a:gd name="T42" fmla="*/ 502 w 627"/>
              <a:gd name="T43" fmla="*/ 204 h 576"/>
              <a:gd name="T44" fmla="*/ 419 w 627"/>
              <a:gd name="T45" fmla="*/ 218 h 576"/>
              <a:gd name="T46" fmla="*/ 425 w 627"/>
              <a:gd name="T47" fmla="*/ 154 h 576"/>
              <a:gd name="T48" fmla="*/ 425 w 627"/>
              <a:gd name="T49" fmla="*/ 88 h 576"/>
              <a:gd name="T50" fmla="*/ 419 w 627"/>
              <a:gd name="T51" fmla="*/ 23 h 576"/>
              <a:gd name="T52" fmla="*/ 502 w 627"/>
              <a:gd name="T53" fmla="*/ 37 h 576"/>
              <a:gd name="T54" fmla="*/ 543 w 627"/>
              <a:gd name="T55" fmla="*/ 0 h 576"/>
              <a:gd name="T56" fmla="*/ 569 w 627"/>
              <a:gd name="T57" fmla="*/ 71 h 576"/>
              <a:gd name="T58" fmla="*/ 627 w 627"/>
              <a:gd name="T59" fmla="*/ 143 h 576"/>
              <a:gd name="T60" fmla="*/ 569 w 627"/>
              <a:gd name="T61" fmla="*/ 505 h 576"/>
              <a:gd name="T62" fmla="*/ 543 w 627"/>
              <a:gd name="T63" fmla="*/ 576 h 576"/>
              <a:gd name="T64" fmla="*/ 492 w 627"/>
              <a:gd name="T65" fmla="*/ 538 h 576"/>
              <a:gd name="T66" fmla="*/ 418 w 627"/>
              <a:gd name="T67" fmla="*/ 550 h 576"/>
              <a:gd name="T68" fmla="*/ 376 w 627"/>
              <a:gd name="T69" fmla="*/ 478 h 576"/>
              <a:gd name="T70" fmla="*/ 435 w 627"/>
              <a:gd name="T71" fmla="*/ 405 h 576"/>
              <a:gd name="T72" fmla="*/ 460 w 627"/>
              <a:gd name="T73" fmla="*/ 335 h 576"/>
              <a:gd name="T74" fmla="*/ 511 w 627"/>
              <a:gd name="T75" fmla="*/ 372 h 576"/>
              <a:gd name="T76" fmla="*/ 584 w 627"/>
              <a:gd name="T77" fmla="*/ 358 h 576"/>
              <a:gd name="T78" fmla="*/ 578 w 627"/>
              <a:gd name="T79" fmla="*/ 422 h 576"/>
              <a:gd name="T80" fmla="*/ 502 w 627"/>
              <a:gd name="T81" fmla="*/ 79 h 576"/>
              <a:gd name="T82" fmla="*/ 543 w 627"/>
              <a:gd name="T83" fmla="*/ 121 h 576"/>
              <a:gd name="T84" fmla="*/ 460 w 627"/>
              <a:gd name="T85" fmla="*/ 455 h 576"/>
              <a:gd name="T86" fmla="*/ 502 w 627"/>
              <a:gd name="T87" fmla="*/ 413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627" h="576">
                <a:moveTo>
                  <a:pt x="418" y="319"/>
                </a:moveTo>
                <a:cubicBezTo>
                  <a:pt x="418" y="323"/>
                  <a:pt x="415" y="328"/>
                  <a:pt x="410" y="328"/>
                </a:cubicBezTo>
                <a:cubicBezTo>
                  <a:pt x="360" y="336"/>
                  <a:pt x="360" y="336"/>
                  <a:pt x="360" y="336"/>
                </a:cubicBezTo>
                <a:cubicBezTo>
                  <a:pt x="357" y="345"/>
                  <a:pt x="354" y="353"/>
                  <a:pt x="349" y="361"/>
                </a:cubicBezTo>
                <a:cubicBezTo>
                  <a:pt x="358" y="374"/>
                  <a:pt x="368" y="386"/>
                  <a:pt x="379" y="399"/>
                </a:cubicBezTo>
                <a:cubicBezTo>
                  <a:pt x="380" y="401"/>
                  <a:pt x="381" y="403"/>
                  <a:pt x="381" y="405"/>
                </a:cubicBezTo>
                <a:cubicBezTo>
                  <a:pt x="381" y="407"/>
                  <a:pt x="380" y="410"/>
                  <a:pt x="379" y="411"/>
                </a:cubicBezTo>
                <a:cubicBezTo>
                  <a:pt x="372" y="420"/>
                  <a:pt x="336" y="460"/>
                  <a:pt x="326" y="460"/>
                </a:cubicBezTo>
                <a:cubicBezTo>
                  <a:pt x="323" y="460"/>
                  <a:pt x="321" y="459"/>
                  <a:pt x="319" y="458"/>
                </a:cubicBezTo>
                <a:cubicBezTo>
                  <a:pt x="282" y="428"/>
                  <a:pt x="282" y="428"/>
                  <a:pt x="282" y="428"/>
                </a:cubicBezTo>
                <a:cubicBezTo>
                  <a:pt x="273" y="433"/>
                  <a:pt x="265" y="436"/>
                  <a:pt x="256" y="438"/>
                </a:cubicBezTo>
                <a:cubicBezTo>
                  <a:pt x="255" y="455"/>
                  <a:pt x="253" y="473"/>
                  <a:pt x="249" y="489"/>
                </a:cubicBezTo>
                <a:cubicBezTo>
                  <a:pt x="248" y="494"/>
                  <a:pt x="244" y="497"/>
                  <a:pt x="239" y="497"/>
                </a:cubicBezTo>
                <a:cubicBezTo>
                  <a:pt x="178" y="497"/>
                  <a:pt x="178" y="497"/>
                  <a:pt x="178" y="497"/>
                </a:cubicBezTo>
                <a:cubicBezTo>
                  <a:pt x="174" y="497"/>
                  <a:pt x="169" y="493"/>
                  <a:pt x="169" y="489"/>
                </a:cubicBezTo>
                <a:cubicBezTo>
                  <a:pt x="161" y="439"/>
                  <a:pt x="161" y="439"/>
                  <a:pt x="161" y="439"/>
                </a:cubicBezTo>
                <a:cubicBezTo>
                  <a:pt x="153" y="436"/>
                  <a:pt x="144" y="433"/>
                  <a:pt x="137" y="429"/>
                </a:cubicBezTo>
                <a:cubicBezTo>
                  <a:pt x="98" y="458"/>
                  <a:pt x="98" y="458"/>
                  <a:pt x="98" y="458"/>
                </a:cubicBezTo>
                <a:cubicBezTo>
                  <a:pt x="96" y="459"/>
                  <a:pt x="94" y="460"/>
                  <a:pt x="91" y="460"/>
                </a:cubicBezTo>
                <a:cubicBezTo>
                  <a:pt x="89" y="460"/>
                  <a:pt x="87" y="459"/>
                  <a:pt x="85" y="457"/>
                </a:cubicBezTo>
                <a:cubicBezTo>
                  <a:pt x="76" y="450"/>
                  <a:pt x="38" y="415"/>
                  <a:pt x="38" y="405"/>
                </a:cubicBezTo>
                <a:cubicBezTo>
                  <a:pt x="38" y="403"/>
                  <a:pt x="39" y="401"/>
                  <a:pt x="40" y="399"/>
                </a:cubicBezTo>
                <a:cubicBezTo>
                  <a:pt x="49" y="387"/>
                  <a:pt x="59" y="374"/>
                  <a:pt x="69" y="362"/>
                </a:cubicBezTo>
                <a:cubicBezTo>
                  <a:pt x="64" y="353"/>
                  <a:pt x="60" y="344"/>
                  <a:pt x="57" y="335"/>
                </a:cubicBezTo>
                <a:cubicBezTo>
                  <a:pt x="7" y="327"/>
                  <a:pt x="7" y="327"/>
                  <a:pt x="7" y="327"/>
                </a:cubicBezTo>
                <a:cubicBezTo>
                  <a:pt x="3" y="326"/>
                  <a:pt x="0" y="322"/>
                  <a:pt x="0" y="318"/>
                </a:cubicBezTo>
                <a:cubicBezTo>
                  <a:pt x="0" y="257"/>
                  <a:pt x="0" y="257"/>
                  <a:pt x="0" y="257"/>
                </a:cubicBezTo>
                <a:cubicBezTo>
                  <a:pt x="0" y="253"/>
                  <a:pt x="3" y="248"/>
                  <a:pt x="7" y="247"/>
                </a:cubicBezTo>
                <a:cubicBezTo>
                  <a:pt x="58" y="240"/>
                  <a:pt x="58" y="240"/>
                  <a:pt x="58" y="240"/>
                </a:cubicBezTo>
                <a:cubicBezTo>
                  <a:pt x="60" y="231"/>
                  <a:pt x="64" y="223"/>
                  <a:pt x="68" y="215"/>
                </a:cubicBezTo>
                <a:cubicBezTo>
                  <a:pt x="59" y="202"/>
                  <a:pt x="49" y="189"/>
                  <a:pt x="39" y="177"/>
                </a:cubicBezTo>
                <a:cubicBezTo>
                  <a:pt x="38" y="175"/>
                  <a:pt x="37" y="173"/>
                  <a:pt x="37" y="171"/>
                </a:cubicBezTo>
                <a:cubicBezTo>
                  <a:pt x="37" y="168"/>
                  <a:pt x="37" y="166"/>
                  <a:pt x="39" y="164"/>
                </a:cubicBezTo>
                <a:cubicBezTo>
                  <a:pt x="45" y="155"/>
                  <a:pt x="82" y="116"/>
                  <a:pt x="91" y="116"/>
                </a:cubicBezTo>
                <a:cubicBezTo>
                  <a:pt x="94" y="116"/>
                  <a:pt x="96" y="117"/>
                  <a:pt x="98" y="118"/>
                </a:cubicBezTo>
                <a:cubicBezTo>
                  <a:pt x="136" y="147"/>
                  <a:pt x="136" y="147"/>
                  <a:pt x="136" y="147"/>
                </a:cubicBezTo>
                <a:cubicBezTo>
                  <a:pt x="144" y="143"/>
                  <a:pt x="152" y="140"/>
                  <a:pt x="161" y="137"/>
                </a:cubicBezTo>
                <a:cubicBezTo>
                  <a:pt x="163" y="121"/>
                  <a:pt x="164" y="103"/>
                  <a:pt x="169" y="87"/>
                </a:cubicBezTo>
                <a:cubicBezTo>
                  <a:pt x="170" y="82"/>
                  <a:pt x="174" y="79"/>
                  <a:pt x="178" y="79"/>
                </a:cubicBezTo>
                <a:cubicBezTo>
                  <a:pt x="239" y="79"/>
                  <a:pt x="239" y="79"/>
                  <a:pt x="239" y="79"/>
                </a:cubicBezTo>
                <a:cubicBezTo>
                  <a:pt x="244" y="79"/>
                  <a:pt x="248" y="82"/>
                  <a:pt x="249" y="87"/>
                </a:cubicBezTo>
                <a:cubicBezTo>
                  <a:pt x="256" y="137"/>
                  <a:pt x="256" y="137"/>
                  <a:pt x="256" y="137"/>
                </a:cubicBezTo>
                <a:cubicBezTo>
                  <a:pt x="265" y="140"/>
                  <a:pt x="273" y="143"/>
                  <a:pt x="281" y="147"/>
                </a:cubicBezTo>
                <a:cubicBezTo>
                  <a:pt x="320" y="118"/>
                  <a:pt x="320" y="118"/>
                  <a:pt x="320" y="118"/>
                </a:cubicBezTo>
                <a:cubicBezTo>
                  <a:pt x="322" y="116"/>
                  <a:pt x="324" y="116"/>
                  <a:pt x="326" y="116"/>
                </a:cubicBezTo>
                <a:cubicBezTo>
                  <a:pt x="329" y="116"/>
                  <a:pt x="331" y="117"/>
                  <a:pt x="333" y="118"/>
                </a:cubicBezTo>
                <a:cubicBezTo>
                  <a:pt x="341" y="126"/>
                  <a:pt x="380" y="161"/>
                  <a:pt x="380" y="171"/>
                </a:cubicBezTo>
                <a:cubicBezTo>
                  <a:pt x="380" y="173"/>
                  <a:pt x="379" y="175"/>
                  <a:pt x="378" y="177"/>
                </a:cubicBezTo>
                <a:cubicBezTo>
                  <a:pt x="368" y="189"/>
                  <a:pt x="358" y="201"/>
                  <a:pt x="349" y="214"/>
                </a:cubicBezTo>
                <a:cubicBezTo>
                  <a:pt x="354" y="223"/>
                  <a:pt x="357" y="232"/>
                  <a:pt x="360" y="241"/>
                </a:cubicBezTo>
                <a:cubicBezTo>
                  <a:pt x="410" y="248"/>
                  <a:pt x="410" y="248"/>
                  <a:pt x="410" y="248"/>
                </a:cubicBezTo>
                <a:cubicBezTo>
                  <a:pt x="415" y="249"/>
                  <a:pt x="418" y="254"/>
                  <a:pt x="418" y="258"/>
                </a:cubicBezTo>
                <a:lnTo>
                  <a:pt x="418" y="319"/>
                </a:lnTo>
                <a:close/>
                <a:moveTo>
                  <a:pt x="209" y="204"/>
                </a:moveTo>
                <a:cubicBezTo>
                  <a:pt x="163" y="204"/>
                  <a:pt x="125" y="242"/>
                  <a:pt x="125" y="288"/>
                </a:cubicBezTo>
                <a:cubicBezTo>
                  <a:pt x="125" y="334"/>
                  <a:pt x="163" y="372"/>
                  <a:pt x="209" y="372"/>
                </a:cubicBezTo>
                <a:cubicBezTo>
                  <a:pt x="255" y="372"/>
                  <a:pt x="292" y="334"/>
                  <a:pt x="292" y="288"/>
                </a:cubicBezTo>
                <a:cubicBezTo>
                  <a:pt x="292" y="242"/>
                  <a:pt x="255" y="204"/>
                  <a:pt x="209" y="204"/>
                </a:cubicBezTo>
                <a:close/>
                <a:moveTo>
                  <a:pt x="627" y="143"/>
                </a:moveTo>
                <a:cubicBezTo>
                  <a:pt x="627" y="148"/>
                  <a:pt x="585" y="153"/>
                  <a:pt x="578" y="154"/>
                </a:cubicBezTo>
                <a:cubicBezTo>
                  <a:pt x="576" y="160"/>
                  <a:pt x="572" y="165"/>
                  <a:pt x="569" y="171"/>
                </a:cubicBezTo>
                <a:cubicBezTo>
                  <a:pt x="571" y="177"/>
                  <a:pt x="585" y="210"/>
                  <a:pt x="585" y="216"/>
                </a:cubicBezTo>
                <a:cubicBezTo>
                  <a:pt x="585" y="217"/>
                  <a:pt x="585" y="217"/>
                  <a:pt x="584" y="218"/>
                </a:cubicBezTo>
                <a:cubicBezTo>
                  <a:pt x="580" y="220"/>
                  <a:pt x="545" y="241"/>
                  <a:pt x="543" y="241"/>
                </a:cubicBezTo>
                <a:cubicBezTo>
                  <a:pt x="539" y="241"/>
                  <a:pt x="515" y="208"/>
                  <a:pt x="511" y="204"/>
                </a:cubicBezTo>
                <a:cubicBezTo>
                  <a:pt x="508" y="204"/>
                  <a:pt x="505" y="204"/>
                  <a:pt x="502" y="204"/>
                </a:cubicBezTo>
                <a:cubicBezTo>
                  <a:pt x="498" y="204"/>
                  <a:pt x="495" y="204"/>
                  <a:pt x="492" y="204"/>
                </a:cubicBezTo>
                <a:cubicBezTo>
                  <a:pt x="488" y="208"/>
                  <a:pt x="464" y="241"/>
                  <a:pt x="460" y="241"/>
                </a:cubicBezTo>
                <a:cubicBezTo>
                  <a:pt x="458" y="241"/>
                  <a:pt x="423" y="220"/>
                  <a:pt x="419" y="218"/>
                </a:cubicBezTo>
                <a:cubicBezTo>
                  <a:pt x="418" y="217"/>
                  <a:pt x="418" y="216"/>
                  <a:pt x="418" y="216"/>
                </a:cubicBezTo>
                <a:cubicBezTo>
                  <a:pt x="418" y="210"/>
                  <a:pt x="432" y="177"/>
                  <a:pt x="435" y="171"/>
                </a:cubicBezTo>
                <a:cubicBezTo>
                  <a:pt x="431" y="165"/>
                  <a:pt x="427" y="160"/>
                  <a:pt x="425" y="154"/>
                </a:cubicBezTo>
                <a:cubicBezTo>
                  <a:pt x="418" y="153"/>
                  <a:pt x="376" y="148"/>
                  <a:pt x="376" y="143"/>
                </a:cubicBezTo>
                <a:cubicBezTo>
                  <a:pt x="376" y="98"/>
                  <a:pt x="376" y="98"/>
                  <a:pt x="376" y="98"/>
                </a:cubicBezTo>
                <a:cubicBezTo>
                  <a:pt x="376" y="93"/>
                  <a:pt x="418" y="88"/>
                  <a:pt x="425" y="88"/>
                </a:cubicBezTo>
                <a:cubicBezTo>
                  <a:pt x="427" y="82"/>
                  <a:pt x="431" y="76"/>
                  <a:pt x="435" y="71"/>
                </a:cubicBezTo>
                <a:cubicBezTo>
                  <a:pt x="432" y="64"/>
                  <a:pt x="418" y="31"/>
                  <a:pt x="418" y="25"/>
                </a:cubicBezTo>
                <a:cubicBezTo>
                  <a:pt x="418" y="25"/>
                  <a:pt x="418" y="24"/>
                  <a:pt x="419" y="23"/>
                </a:cubicBezTo>
                <a:cubicBezTo>
                  <a:pt x="423" y="21"/>
                  <a:pt x="458" y="0"/>
                  <a:pt x="460" y="0"/>
                </a:cubicBezTo>
                <a:cubicBezTo>
                  <a:pt x="464" y="0"/>
                  <a:pt x="488" y="33"/>
                  <a:pt x="492" y="38"/>
                </a:cubicBezTo>
                <a:cubicBezTo>
                  <a:pt x="495" y="37"/>
                  <a:pt x="498" y="37"/>
                  <a:pt x="502" y="37"/>
                </a:cubicBezTo>
                <a:cubicBezTo>
                  <a:pt x="505" y="37"/>
                  <a:pt x="508" y="37"/>
                  <a:pt x="511" y="38"/>
                </a:cubicBezTo>
                <a:cubicBezTo>
                  <a:pt x="521" y="25"/>
                  <a:pt x="530" y="12"/>
                  <a:pt x="541" y="1"/>
                </a:cubicBezTo>
                <a:cubicBezTo>
                  <a:pt x="543" y="0"/>
                  <a:pt x="543" y="0"/>
                  <a:pt x="543" y="0"/>
                </a:cubicBezTo>
                <a:cubicBezTo>
                  <a:pt x="545" y="0"/>
                  <a:pt x="580" y="21"/>
                  <a:pt x="584" y="23"/>
                </a:cubicBezTo>
                <a:cubicBezTo>
                  <a:pt x="585" y="24"/>
                  <a:pt x="585" y="25"/>
                  <a:pt x="585" y="25"/>
                </a:cubicBezTo>
                <a:cubicBezTo>
                  <a:pt x="585" y="31"/>
                  <a:pt x="571" y="64"/>
                  <a:pt x="569" y="71"/>
                </a:cubicBezTo>
                <a:cubicBezTo>
                  <a:pt x="572" y="76"/>
                  <a:pt x="576" y="82"/>
                  <a:pt x="578" y="88"/>
                </a:cubicBezTo>
                <a:cubicBezTo>
                  <a:pt x="585" y="88"/>
                  <a:pt x="627" y="93"/>
                  <a:pt x="627" y="98"/>
                </a:cubicBezTo>
                <a:lnTo>
                  <a:pt x="627" y="143"/>
                </a:lnTo>
                <a:close/>
                <a:moveTo>
                  <a:pt x="627" y="478"/>
                </a:moveTo>
                <a:cubicBezTo>
                  <a:pt x="627" y="483"/>
                  <a:pt x="585" y="487"/>
                  <a:pt x="578" y="488"/>
                </a:cubicBezTo>
                <a:cubicBezTo>
                  <a:pt x="576" y="494"/>
                  <a:pt x="572" y="500"/>
                  <a:pt x="569" y="505"/>
                </a:cubicBezTo>
                <a:cubicBezTo>
                  <a:pt x="571" y="512"/>
                  <a:pt x="585" y="544"/>
                  <a:pt x="585" y="550"/>
                </a:cubicBezTo>
                <a:cubicBezTo>
                  <a:pt x="585" y="551"/>
                  <a:pt x="585" y="552"/>
                  <a:pt x="584" y="553"/>
                </a:cubicBezTo>
                <a:cubicBezTo>
                  <a:pt x="580" y="555"/>
                  <a:pt x="545" y="576"/>
                  <a:pt x="543" y="576"/>
                </a:cubicBezTo>
                <a:cubicBezTo>
                  <a:pt x="539" y="576"/>
                  <a:pt x="515" y="543"/>
                  <a:pt x="511" y="538"/>
                </a:cubicBezTo>
                <a:cubicBezTo>
                  <a:pt x="508" y="538"/>
                  <a:pt x="505" y="539"/>
                  <a:pt x="502" y="539"/>
                </a:cubicBezTo>
                <a:cubicBezTo>
                  <a:pt x="498" y="539"/>
                  <a:pt x="495" y="538"/>
                  <a:pt x="492" y="538"/>
                </a:cubicBezTo>
                <a:cubicBezTo>
                  <a:pt x="488" y="543"/>
                  <a:pt x="464" y="576"/>
                  <a:pt x="460" y="576"/>
                </a:cubicBezTo>
                <a:cubicBezTo>
                  <a:pt x="458" y="576"/>
                  <a:pt x="423" y="555"/>
                  <a:pt x="419" y="553"/>
                </a:cubicBezTo>
                <a:cubicBezTo>
                  <a:pt x="418" y="552"/>
                  <a:pt x="418" y="551"/>
                  <a:pt x="418" y="550"/>
                </a:cubicBezTo>
                <a:cubicBezTo>
                  <a:pt x="418" y="545"/>
                  <a:pt x="432" y="512"/>
                  <a:pt x="435" y="505"/>
                </a:cubicBezTo>
                <a:cubicBezTo>
                  <a:pt x="431" y="500"/>
                  <a:pt x="427" y="494"/>
                  <a:pt x="425" y="488"/>
                </a:cubicBezTo>
                <a:cubicBezTo>
                  <a:pt x="418" y="487"/>
                  <a:pt x="376" y="483"/>
                  <a:pt x="376" y="478"/>
                </a:cubicBezTo>
                <a:cubicBezTo>
                  <a:pt x="376" y="432"/>
                  <a:pt x="376" y="432"/>
                  <a:pt x="376" y="432"/>
                </a:cubicBezTo>
                <a:cubicBezTo>
                  <a:pt x="376" y="427"/>
                  <a:pt x="418" y="423"/>
                  <a:pt x="425" y="422"/>
                </a:cubicBezTo>
                <a:cubicBezTo>
                  <a:pt x="427" y="416"/>
                  <a:pt x="431" y="410"/>
                  <a:pt x="435" y="405"/>
                </a:cubicBezTo>
                <a:cubicBezTo>
                  <a:pt x="432" y="399"/>
                  <a:pt x="418" y="366"/>
                  <a:pt x="418" y="360"/>
                </a:cubicBezTo>
                <a:cubicBezTo>
                  <a:pt x="418" y="359"/>
                  <a:pt x="418" y="358"/>
                  <a:pt x="419" y="358"/>
                </a:cubicBezTo>
                <a:cubicBezTo>
                  <a:pt x="423" y="356"/>
                  <a:pt x="458" y="335"/>
                  <a:pt x="460" y="335"/>
                </a:cubicBezTo>
                <a:cubicBezTo>
                  <a:pt x="464" y="335"/>
                  <a:pt x="488" y="367"/>
                  <a:pt x="492" y="372"/>
                </a:cubicBezTo>
                <a:cubicBezTo>
                  <a:pt x="495" y="372"/>
                  <a:pt x="498" y="372"/>
                  <a:pt x="502" y="372"/>
                </a:cubicBezTo>
                <a:cubicBezTo>
                  <a:pt x="505" y="372"/>
                  <a:pt x="508" y="372"/>
                  <a:pt x="511" y="372"/>
                </a:cubicBezTo>
                <a:cubicBezTo>
                  <a:pt x="521" y="359"/>
                  <a:pt x="530" y="347"/>
                  <a:pt x="541" y="336"/>
                </a:cubicBezTo>
                <a:cubicBezTo>
                  <a:pt x="543" y="335"/>
                  <a:pt x="543" y="335"/>
                  <a:pt x="543" y="335"/>
                </a:cubicBezTo>
                <a:cubicBezTo>
                  <a:pt x="545" y="335"/>
                  <a:pt x="580" y="355"/>
                  <a:pt x="584" y="358"/>
                </a:cubicBezTo>
                <a:cubicBezTo>
                  <a:pt x="585" y="358"/>
                  <a:pt x="585" y="359"/>
                  <a:pt x="585" y="360"/>
                </a:cubicBezTo>
                <a:cubicBezTo>
                  <a:pt x="585" y="366"/>
                  <a:pt x="571" y="399"/>
                  <a:pt x="569" y="405"/>
                </a:cubicBezTo>
                <a:cubicBezTo>
                  <a:pt x="572" y="410"/>
                  <a:pt x="576" y="416"/>
                  <a:pt x="578" y="422"/>
                </a:cubicBezTo>
                <a:cubicBezTo>
                  <a:pt x="585" y="423"/>
                  <a:pt x="627" y="427"/>
                  <a:pt x="627" y="432"/>
                </a:cubicBezTo>
                <a:lnTo>
                  <a:pt x="627" y="478"/>
                </a:lnTo>
                <a:close/>
                <a:moveTo>
                  <a:pt x="502" y="79"/>
                </a:moveTo>
                <a:cubicBezTo>
                  <a:pt x="479" y="79"/>
                  <a:pt x="460" y="98"/>
                  <a:pt x="460" y="121"/>
                </a:cubicBezTo>
                <a:cubicBezTo>
                  <a:pt x="460" y="144"/>
                  <a:pt x="479" y="162"/>
                  <a:pt x="502" y="162"/>
                </a:cubicBezTo>
                <a:cubicBezTo>
                  <a:pt x="525" y="162"/>
                  <a:pt x="543" y="143"/>
                  <a:pt x="543" y="121"/>
                </a:cubicBezTo>
                <a:cubicBezTo>
                  <a:pt x="543" y="98"/>
                  <a:pt x="524" y="79"/>
                  <a:pt x="502" y="79"/>
                </a:cubicBezTo>
                <a:close/>
                <a:moveTo>
                  <a:pt x="502" y="413"/>
                </a:moveTo>
                <a:cubicBezTo>
                  <a:pt x="479" y="413"/>
                  <a:pt x="460" y="432"/>
                  <a:pt x="460" y="455"/>
                </a:cubicBezTo>
                <a:cubicBezTo>
                  <a:pt x="460" y="478"/>
                  <a:pt x="479" y="497"/>
                  <a:pt x="502" y="497"/>
                </a:cubicBezTo>
                <a:cubicBezTo>
                  <a:pt x="525" y="497"/>
                  <a:pt x="543" y="478"/>
                  <a:pt x="543" y="455"/>
                </a:cubicBezTo>
                <a:cubicBezTo>
                  <a:pt x="543" y="432"/>
                  <a:pt x="524" y="413"/>
                  <a:pt x="502" y="413"/>
                </a:cubicBezTo>
                <a:close/>
              </a:path>
            </a:pathLst>
          </a:custGeom>
          <a:solidFill>
            <a:srgbClr val="DEB82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 vert="horz" wrap="square" lIns="100838" tIns="50419" rIns="100838" bIns="50419" numCol="1" anchor="t" anchorCtr="0" compatLnSpc="1">
            <a:prstTxWarp prst="textNoShape">
              <a:avLst/>
            </a:prstTxWarp>
          </a:bodyPr>
          <a:lstStyle/>
          <a:p>
            <a:endParaRPr lang="de-DE" sz="1985" dirty="0"/>
          </a:p>
        </p:txBody>
      </p:sp>
      <p:sp>
        <p:nvSpPr>
          <p:cNvPr id="41" name="Freeform 1391">
            <a:extLst>
              <a:ext uri="{FF2B5EF4-FFF2-40B4-BE49-F238E27FC236}">
                <a16:creationId xmlns:a16="http://schemas.microsoft.com/office/drawing/2014/main" id="{4741BD19-21DE-4F70-9E4F-4B9A47941B18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819337" y="4161195"/>
            <a:ext cx="756392" cy="809164"/>
          </a:xfrm>
          <a:custGeom>
            <a:avLst/>
            <a:gdLst>
              <a:gd name="T0" fmla="*/ 335 w 544"/>
              <a:gd name="T1" fmla="*/ 581 h 581"/>
              <a:gd name="T2" fmla="*/ 272 w 544"/>
              <a:gd name="T3" fmla="*/ 413 h 581"/>
              <a:gd name="T4" fmla="*/ 210 w 544"/>
              <a:gd name="T5" fmla="*/ 581 h 581"/>
              <a:gd name="T6" fmla="*/ 0 w 544"/>
              <a:gd name="T7" fmla="*/ 335 h 581"/>
              <a:gd name="T8" fmla="*/ 37 w 544"/>
              <a:gd name="T9" fmla="*/ 330 h 581"/>
              <a:gd name="T10" fmla="*/ 42 w 544"/>
              <a:gd name="T11" fmla="*/ 372 h 581"/>
              <a:gd name="T12" fmla="*/ 84 w 544"/>
              <a:gd name="T13" fmla="*/ 168 h 581"/>
              <a:gd name="T14" fmla="*/ 121 w 544"/>
              <a:gd name="T15" fmla="*/ 162 h 581"/>
              <a:gd name="T16" fmla="*/ 126 w 544"/>
              <a:gd name="T17" fmla="*/ 204 h 581"/>
              <a:gd name="T18" fmla="*/ 168 w 544"/>
              <a:gd name="T19" fmla="*/ 168 h 581"/>
              <a:gd name="T20" fmla="*/ 204 w 544"/>
              <a:gd name="T21" fmla="*/ 162 h 581"/>
              <a:gd name="T22" fmla="*/ 210 w 544"/>
              <a:gd name="T23" fmla="*/ 204 h 581"/>
              <a:gd name="T24" fmla="*/ 251 w 544"/>
              <a:gd name="T25" fmla="*/ 168 h 581"/>
              <a:gd name="T26" fmla="*/ 265 w 544"/>
              <a:gd name="T27" fmla="*/ 35 h 581"/>
              <a:gd name="T28" fmla="*/ 272 w 544"/>
              <a:gd name="T29" fmla="*/ 0 h 581"/>
              <a:gd name="T30" fmla="*/ 280 w 544"/>
              <a:gd name="T31" fmla="*/ 35 h 581"/>
              <a:gd name="T32" fmla="*/ 307 w 544"/>
              <a:gd name="T33" fmla="*/ 37 h 581"/>
              <a:gd name="T34" fmla="*/ 372 w 544"/>
              <a:gd name="T35" fmla="*/ 37 h 581"/>
              <a:gd name="T36" fmla="*/ 377 w 544"/>
              <a:gd name="T37" fmla="*/ 111 h 581"/>
              <a:gd name="T38" fmla="*/ 309 w 544"/>
              <a:gd name="T39" fmla="*/ 115 h 581"/>
              <a:gd name="T40" fmla="*/ 280 w 544"/>
              <a:gd name="T41" fmla="*/ 162 h 581"/>
              <a:gd name="T42" fmla="*/ 293 w 544"/>
              <a:gd name="T43" fmla="*/ 204 h 581"/>
              <a:gd name="T44" fmla="*/ 335 w 544"/>
              <a:gd name="T45" fmla="*/ 168 h 581"/>
              <a:gd name="T46" fmla="*/ 372 w 544"/>
              <a:gd name="T47" fmla="*/ 162 h 581"/>
              <a:gd name="T48" fmla="*/ 377 w 544"/>
              <a:gd name="T49" fmla="*/ 204 h 581"/>
              <a:gd name="T50" fmla="*/ 419 w 544"/>
              <a:gd name="T51" fmla="*/ 168 h 581"/>
              <a:gd name="T52" fmla="*/ 455 w 544"/>
              <a:gd name="T53" fmla="*/ 162 h 581"/>
              <a:gd name="T54" fmla="*/ 461 w 544"/>
              <a:gd name="T55" fmla="*/ 372 h 581"/>
              <a:gd name="T56" fmla="*/ 502 w 544"/>
              <a:gd name="T57" fmla="*/ 335 h 581"/>
              <a:gd name="T58" fmla="*/ 539 w 544"/>
              <a:gd name="T59" fmla="*/ 330 h 581"/>
              <a:gd name="T60" fmla="*/ 544 w 544"/>
              <a:gd name="T61" fmla="*/ 581 h 581"/>
              <a:gd name="T62" fmla="*/ 204 w 544"/>
              <a:gd name="T63" fmla="*/ 246 h 581"/>
              <a:gd name="T64" fmla="*/ 168 w 544"/>
              <a:gd name="T65" fmla="*/ 251 h 581"/>
              <a:gd name="T66" fmla="*/ 173 w 544"/>
              <a:gd name="T67" fmla="*/ 330 h 581"/>
              <a:gd name="T68" fmla="*/ 210 w 544"/>
              <a:gd name="T69" fmla="*/ 325 h 581"/>
              <a:gd name="T70" fmla="*/ 377 w 544"/>
              <a:gd name="T71" fmla="*/ 251 h 581"/>
              <a:gd name="T72" fmla="*/ 340 w 544"/>
              <a:gd name="T73" fmla="*/ 246 h 581"/>
              <a:gd name="T74" fmla="*/ 335 w 544"/>
              <a:gd name="T75" fmla="*/ 325 h 581"/>
              <a:gd name="T76" fmla="*/ 372 w 544"/>
              <a:gd name="T77" fmla="*/ 330 h 581"/>
              <a:gd name="T78" fmla="*/ 377 w 544"/>
              <a:gd name="T79" fmla="*/ 251 h 5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544" h="581">
                <a:moveTo>
                  <a:pt x="544" y="581"/>
                </a:moveTo>
                <a:cubicBezTo>
                  <a:pt x="335" y="581"/>
                  <a:pt x="335" y="581"/>
                  <a:pt x="335" y="581"/>
                </a:cubicBezTo>
                <a:cubicBezTo>
                  <a:pt x="335" y="476"/>
                  <a:pt x="335" y="476"/>
                  <a:pt x="335" y="476"/>
                </a:cubicBezTo>
                <a:cubicBezTo>
                  <a:pt x="335" y="442"/>
                  <a:pt x="307" y="413"/>
                  <a:pt x="272" y="413"/>
                </a:cubicBezTo>
                <a:cubicBezTo>
                  <a:pt x="238" y="413"/>
                  <a:pt x="210" y="442"/>
                  <a:pt x="210" y="476"/>
                </a:cubicBezTo>
                <a:cubicBezTo>
                  <a:pt x="210" y="581"/>
                  <a:pt x="210" y="581"/>
                  <a:pt x="210" y="581"/>
                </a:cubicBezTo>
                <a:cubicBezTo>
                  <a:pt x="0" y="581"/>
                  <a:pt x="0" y="581"/>
                  <a:pt x="0" y="581"/>
                </a:cubicBezTo>
                <a:cubicBezTo>
                  <a:pt x="0" y="335"/>
                  <a:pt x="0" y="335"/>
                  <a:pt x="0" y="335"/>
                </a:cubicBezTo>
                <a:cubicBezTo>
                  <a:pt x="0" y="332"/>
                  <a:pt x="3" y="330"/>
                  <a:pt x="6" y="330"/>
                </a:cubicBezTo>
                <a:cubicBezTo>
                  <a:pt x="37" y="330"/>
                  <a:pt x="37" y="330"/>
                  <a:pt x="37" y="330"/>
                </a:cubicBezTo>
                <a:cubicBezTo>
                  <a:pt x="40" y="330"/>
                  <a:pt x="42" y="332"/>
                  <a:pt x="42" y="335"/>
                </a:cubicBezTo>
                <a:cubicBezTo>
                  <a:pt x="42" y="372"/>
                  <a:pt x="42" y="372"/>
                  <a:pt x="42" y="372"/>
                </a:cubicBezTo>
                <a:cubicBezTo>
                  <a:pt x="84" y="372"/>
                  <a:pt x="84" y="372"/>
                  <a:pt x="84" y="372"/>
                </a:cubicBezTo>
                <a:cubicBezTo>
                  <a:pt x="84" y="168"/>
                  <a:pt x="84" y="168"/>
                  <a:pt x="84" y="168"/>
                </a:cubicBezTo>
                <a:cubicBezTo>
                  <a:pt x="84" y="165"/>
                  <a:pt x="86" y="162"/>
                  <a:pt x="89" y="162"/>
                </a:cubicBezTo>
                <a:cubicBezTo>
                  <a:pt x="121" y="162"/>
                  <a:pt x="121" y="162"/>
                  <a:pt x="121" y="162"/>
                </a:cubicBezTo>
                <a:cubicBezTo>
                  <a:pt x="124" y="162"/>
                  <a:pt x="126" y="165"/>
                  <a:pt x="126" y="168"/>
                </a:cubicBezTo>
                <a:cubicBezTo>
                  <a:pt x="126" y="204"/>
                  <a:pt x="126" y="204"/>
                  <a:pt x="126" y="204"/>
                </a:cubicBezTo>
                <a:cubicBezTo>
                  <a:pt x="168" y="204"/>
                  <a:pt x="168" y="204"/>
                  <a:pt x="168" y="204"/>
                </a:cubicBezTo>
                <a:cubicBezTo>
                  <a:pt x="168" y="168"/>
                  <a:pt x="168" y="168"/>
                  <a:pt x="168" y="168"/>
                </a:cubicBezTo>
                <a:cubicBezTo>
                  <a:pt x="168" y="165"/>
                  <a:pt x="170" y="162"/>
                  <a:pt x="173" y="162"/>
                </a:cubicBezTo>
                <a:cubicBezTo>
                  <a:pt x="204" y="162"/>
                  <a:pt x="204" y="162"/>
                  <a:pt x="204" y="162"/>
                </a:cubicBezTo>
                <a:cubicBezTo>
                  <a:pt x="207" y="162"/>
                  <a:pt x="210" y="165"/>
                  <a:pt x="210" y="168"/>
                </a:cubicBezTo>
                <a:cubicBezTo>
                  <a:pt x="210" y="204"/>
                  <a:pt x="210" y="204"/>
                  <a:pt x="210" y="204"/>
                </a:cubicBezTo>
                <a:cubicBezTo>
                  <a:pt x="251" y="204"/>
                  <a:pt x="251" y="204"/>
                  <a:pt x="251" y="204"/>
                </a:cubicBezTo>
                <a:cubicBezTo>
                  <a:pt x="251" y="168"/>
                  <a:pt x="251" y="168"/>
                  <a:pt x="251" y="168"/>
                </a:cubicBezTo>
                <a:cubicBezTo>
                  <a:pt x="251" y="161"/>
                  <a:pt x="261" y="162"/>
                  <a:pt x="265" y="162"/>
                </a:cubicBezTo>
                <a:cubicBezTo>
                  <a:pt x="265" y="35"/>
                  <a:pt x="265" y="35"/>
                  <a:pt x="265" y="35"/>
                </a:cubicBezTo>
                <a:cubicBezTo>
                  <a:pt x="259" y="32"/>
                  <a:pt x="254" y="25"/>
                  <a:pt x="254" y="18"/>
                </a:cubicBezTo>
                <a:cubicBezTo>
                  <a:pt x="254" y="9"/>
                  <a:pt x="262" y="0"/>
                  <a:pt x="272" y="0"/>
                </a:cubicBezTo>
                <a:cubicBezTo>
                  <a:pt x="282" y="0"/>
                  <a:pt x="290" y="9"/>
                  <a:pt x="290" y="18"/>
                </a:cubicBezTo>
                <a:cubicBezTo>
                  <a:pt x="290" y="25"/>
                  <a:pt x="286" y="32"/>
                  <a:pt x="280" y="35"/>
                </a:cubicBezTo>
                <a:cubicBezTo>
                  <a:pt x="280" y="40"/>
                  <a:pt x="280" y="40"/>
                  <a:pt x="280" y="40"/>
                </a:cubicBezTo>
                <a:cubicBezTo>
                  <a:pt x="289" y="38"/>
                  <a:pt x="298" y="37"/>
                  <a:pt x="307" y="37"/>
                </a:cubicBezTo>
                <a:cubicBezTo>
                  <a:pt x="320" y="37"/>
                  <a:pt x="333" y="42"/>
                  <a:pt x="344" y="42"/>
                </a:cubicBezTo>
                <a:cubicBezTo>
                  <a:pt x="354" y="42"/>
                  <a:pt x="366" y="37"/>
                  <a:pt x="372" y="37"/>
                </a:cubicBezTo>
                <a:cubicBezTo>
                  <a:pt x="375" y="37"/>
                  <a:pt x="377" y="39"/>
                  <a:pt x="377" y="42"/>
                </a:cubicBezTo>
                <a:cubicBezTo>
                  <a:pt x="377" y="111"/>
                  <a:pt x="377" y="111"/>
                  <a:pt x="377" y="111"/>
                </a:cubicBezTo>
                <a:cubicBezTo>
                  <a:pt x="377" y="119"/>
                  <a:pt x="350" y="120"/>
                  <a:pt x="345" y="120"/>
                </a:cubicBezTo>
                <a:cubicBezTo>
                  <a:pt x="333" y="120"/>
                  <a:pt x="322" y="115"/>
                  <a:pt x="309" y="115"/>
                </a:cubicBezTo>
                <a:cubicBezTo>
                  <a:pt x="299" y="115"/>
                  <a:pt x="289" y="117"/>
                  <a:pt x="280" y="119"/>
                </a:cubicBezTo>
                <a:cubicBezTo>
                  <a:pt x="280" y="162"/>
                  <a:pt x="280" y="162"/>
                  <a:pt x="280" y="162"/>
                </a:cubicBezTo>
                <a:cubicBezTo>
                  <a:pt x="284" y="162"/>
                  <a:pt x="293" y="161"/>
                  <a:pt x="293" y="168"/>
                </a:cubicBezTo>
                <a:cubicBezTo>
                  <a:pt x="293" y="204"/>
                  <a:pt x="293" y="204"/>
                  <a:pt x="293" y="204"/>
                </a:cubicBezTo>
                <a:cubicBezTo>
                  <a:pt x="335" y="204"/>
                  <a:pt x="335" y="204"/>
                  <a:pt x="335" y="204"/>
                </a:cubicBezTo>
                <a:cubicBezTo>
                  <a:pt x="335" y="168"/>
                  <a:pt x="335" y="168"/>
                  <a:pt x="335" y="168"/>
                </a:cubicBezTo>
                <a:cubicBezTo>
                  <a:pt x="335" y="165"/>
                  <a:pt x="337" y="162"/>
                  <a:pt x="340" y="162"/>
                </a:cubicBezTo>
                <a:cubicBezTo>
                  <a:pt x="372" y="162"/>
                  <a:pt x="372" y="162"/>
                  <a:pt x="372" y="162"/>
                </a:cubicBezTo>
                <a:cubicBezTo>
                  <a:pt x="375" y="162"/>
                  <a:pt x="377" y="165"/>
                  <a:pt x="377" y="168"/>
                </a:cubicBezTo>
                <a:cubicBezTo>
                  <a:pt x="377" y="204"/>
                  <a:pt x="377" y="204"/>
                  <a:pt x="377" y="204"/>
                </a:cubicBezTo>
                <a:cubicBezTo>
                  <a:pt x="419" y="204"/>
                  <a:pt x="419" y="204"/>
                  <a:pt x="419" y="204"/>
                </a:cubicBezTo>
                <a:cubicBezTo>
                  <a:pt x="419" y="168"/>
                  <a:pt x="419" y="168"/>
                  <a:pt x="419" y="168"/>
                </a:cubicBezTo>
                <a:cubicBezTo>
                  <a:pt x="419" y="165"/>
                  <a:pt x="421" y="162"/>
                  <a:pt x="424" y="162"/>
                </a:cubicBezTo>
                <a:cubicBezTo>
                  <a:pt x="455" y="162"/>
                  <a:pt x="455" y="162"/>
                  <a:pt x="455" y="162"/>
                </a:cubicBezTo>
                <a:cubicBezTo>
                  <a:pt x="458" y="162"/>
                  <a:pt x="461" y="165"/>
                  <a:pt x="461" y="168"/>
                </a:cubicBezTo>
                <a:cubicBezTo>
                  <a:pt x="461" y="372"/>
                  <a:pt x="461" y="372"/>
                  <a:pt x="461" y="372"/>
                </a:cubicBezTo>
                <a:cubicBezTo>
                  <a:pt x="502" y="372"/>
                  <a:pt x="502" y="372"/>
                  <a:pt x="502" y="372"/>
                </a:cubicBezTo>
                <a:cubicBezTo>
                  <a:pt x="502" y="335"/>
                  <a:pt x="502" y="335"/>
                  <a:pt x="502" y="335"/>
                </a:cubicBezTo>
                <a:cubicBezTo>
                  <a:pt x="502" y="332"/>
                  <a:pt x="505" y="330"/>
                  <a:pt x="508" y="330"/>
                </a:cubicBezTo>
                <a:cubicBezTo>
                  <a:pt x="539" y="330"/>
                  <a:pt x="539" y="330"/>
                  <a:pt x="539" y="330"/>
                </a:cubicBezTo>
                <a:cubicBezTo>
                  <a:pt x="542" y="330"/>
                  <a:pt x="544" y="332"/>
                  <a:pt x="544" y="335"/>
                </a:cubicBezTo>
                <a:lnTo>
                  <a:pt x="544" y="581"/>
                </a:lnTo>
                <a:close/>
                <a:moveTo>
                  <a:pt x="210" y="251"/>
                </a:moveTo>
                <a:cubicBezTo>
                  <a:pt x="210" y="248"/>
                  <a:pt x="207" y="246"/>
                  <a:pt x="204" y="246"/>
                </a:cubicBezTo>
                <a:cubicBezTo>
                  <a:pt x="173" y="246"/>
                  <a:pt x="173" y="246"/>
                  <a:pt x="173" y="246"/>
                </a:cubicBezTo>
                <a:cubicBezTo>
                  <a:pt x="170" y="246"/>
                  <a:pt x="168" y="248"/>
                  <a:pt x="168" y="251"/>
                </a:cubicBezTo>
                <a:cubicBezTo>
                  <a:pt x="168" y="325"/>
                  <a:pt x="168" y="325"/>
                  <a:pt x="168" y="325"/>
                </a:cubicBezTo>
                <a:cubicBezTo>
                  <a:pt x="168" y="327"/>
                  <a:pt x="170" y="330"/>
                  <a:pt x="173" y="330"/>
                </a:cubicBezTo>
                <a:cubicBezTo>
                  <a:pt x="204" y="330"/>
                  <a:pt x="204" y="330"/>
                  <a:pt x="204" y="330"/>
                </a:cubicBezTo>
                <a:cubicBezTo>
                  <a:pt x="207" y="330"/>
                  <a:pt x="210" y="327"/>
                  <a:pt x="210" y="325"/>
                </a:cubicBezTo>
                <a:lnTo>
                  <a:pt x="210" y="251"/>
                </a:lnTo>
                <a:close/>
                <a:moveTo>
                  <a:pt x="377" y="251"/>
                </a:moveTo>
                <a:cubicBezTo>
                  <a:pt x="377" y="248"/>
                  <a:pt x="375" y="246"/>
                  <a:pt x="372" y="246"/>
                </a:cubicBezTo>
                <a:cubicBezTo>
                  <a:pt x="340" y="246"/>
                  <a:pt x="340" y="246"/>
                  <a:pt x="340" y="246"/>
                </a:cubicBezTo>
                <a:cubicBezTo>
                  <a:pt x="337" y="246"/>
                  <a:pt x="335" y="248"/>
                  <a:pt x="335" y="251"/>
                </a:cubicBezTo>
                <a:cubicBezTo>
                  <a:pt x="335" y="325"/>
                  <a:pt x="335" y="325"/>
                  <a:pt x="335" y="325"/>
                </a:cubicBezTo>
                <a:cubicBezTo>
                  <a:pt x="335" y="327"/>
                  <a:pt x="337" y="330"/>
                  <a:pt x="340" y="330"/>
                </a:cubicBezTo>
                <a:cubicBezTo>
                  <a:pt x="372" y="330"/>
                  <a:pt x="372" y="330"/>
                  <a:pt x="372" y="330"/>
                </a:cubicBezTo>
                <a:cubicBezTo>
                  <a:pt x="375" y="330"/>
                  <a:pt x="377" y="327"/>
                  <a:pt x="377" y="325"/>
                </a:cubicBezTo>
                <a:lnTo>
                  <a:pt x="377" y="251"/>
                </a:lnTo>
                <a:close/>
              </a:path>
            </a:pathLst>
          </a:custGeom>
          <a:solidFill>
            <a:srgbClr val="DEB82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 vert="horz" wrap="square" lIns="100838" tIns="50419" rIns="100838" bIns="50419" numCol="1" anchor="t" anchorCtr="0" compatLnSpc="1">
            <a:prstTxWarp prst="textNoShape">
              <a:avLst/>
            </a:prstTxWarp>
          </a:bodyPr>
          <a:lstStyle/>
          <a:p>
            <a:endParaRPr lang="de-DE" sz="1985" dirty="0"/>
          </a:p>
        </p:txBody>
      </p:sp>
      <p:sp>
        <p:nvSpPr>
          <p:cNvPr id="45" name="Freeform 1291">
            <a:extLst>
              <a:ext uri="{FF2B5EF4-FFF2-40B4-BE49-F238E27FC236}">
                <a16:creationId xmlns:a16="http://schemas.microsoft.com/office/drawing/2014/main" id="{225FC83B-4609-439B-B69C-2DA73EB6F89F}"/>
              </a:ext>
            </a:extLst>
          </p:cNvPr>
          <p:cNvSpPr>
            <a:spLocks noChangeAspect="1" noEditPoints="1"/>
          </p:cNvSpPr>
          <p:nvPr/>
        </p:nvSpPr>
        <p:spPr bwMode="auto">
          <a:xfrm flipV="1">
            <a:off x="4677880" y="2633296"/>
            <a:ext cx="929340" cy="746946"/>
          </a:xfrm>
          <a:custGeom>
            <a:avLst/>
            <a:gdLst>
              <a:gd name="T0" fmla="*/ 667 w 673"/>
              <a:gd name="T1" fmla="*/ 176 h 544"/>
              <a:gd name="T2" fmla="*/ 666 w 673"/>
              <a:gd name="T3" fmla="*/ 203 h 544"/>
              <a:gd name="T4" fmla="*/ 352 w 673"/>
              <a:gd name="T5" fmla="*/ 537 h 544"/>
              <a:gd name="T6" fmla="*/ 337 w 673"/>
              <a:gd name="T7" fmla="*/ 544 h 544"/>
              <a:gd name="T8" fmla="*/ 321 w 673"/>
              <a:gd name="T9" fmla="*/ 537 h 544"/>
              <a:gd name="T10" fmla="*/ 8 w 673"/>
              <a:gd name="T11" fmla="*/ 203 h 544"/>
              <a:gd name="T12" fmla="*/ 6 w 673"/>
              <a:gd name="T13" fmla="*/ 176 h 544"/>
              <a:gd name="T14" fmla="*/ 132 w 673"/>
              <a:gd name="T15" fmla="*/ 8 h 544"/>
              <a:gd name="T16" fmla="*/ 149 w 673"/>
              <a:gd name="T17" fmla="*/ 0 h 544"/>
              <a:gd name="T18" fmla="*/ 525 w 673"/>
              <a:gd name="T19" fmla="*/ 0 h 544"/>
              <a:gd name="T20" fmla="*/ 542 w 673"/>
              <a:gd name="T21" fmla="*/ 8 h 544"/>
              <a:gd name="T22" fmla="*/ 667 w 673"/>
              <a:gd name="T23" fmla="*/ 176 h 544"/>
              <a:gd name="T24" fmla="*/ 245 w 673"/>
              <a:gd name="T25" fmla="*/ 42 h 544"/>
              <a:gd name="T26" fmla="*/ 159 w 673"/>
              <a:gd name="T27" fmla="*/ 42 h 544"/>
              <a:gd name="T28" fmla="*/ 65 w 673"/>
              <a:gd name="T29" fmla="*/ 167 h 544"/>
              <a:gd name="T30" fmla="*/ 178 w 673"/>
              <a:gd name="T31" fmla="*/ 167 h 544"/>
              <a:gd name="T32" fmla="*/ 245 w 673"/>
              <a:gd name="T33" fmla="*/ 42 h 544"/>
              <a:gd name="T34" fmla="*/ 275 w 673"/>
              <a:gd name="T35" fmla="*/ 426 h 544"/>
              <a:gd name="T36" fmla="*/ 177 w 673"/>
              <a:gd name="T37" fmla="*/ 209 h 544"/>
              <a:gd name="T38" fmla="*/ 71 w 673"/>
              <a:gd name="T39" fmla="*/ 209 h 544"/>
              <a:gd name="T40" fmla="*/ 275 w 673"/>
              <a:gd name="T41" fmla="*/ 426 h 544"/>
              <a:gd name="T42" fmla="*/ 451 w 673"/>
              <a:gd name="T43" fmla="*/ 209 h 544"/>
              <a:gd name="T44" fmla="*/ 223 w 673"/>
              <a:gd name="T45" fmla="*/ 209 h 544"/>
              <a:gd name="T46" fmla="*/ 337 w 673"/>
              <a:gd name="T47" fmla="*/ 461 h 544"/>
              <a:gd name="T48" fmla="*/ 451 w 673"/>
              <a:gd name="T49" fmla="*/ 209 h 544"/>
              <a:gd name="T50" fmla="*/ 448 w 673"/>
              <a:gd name="T51" fmla="*/ 167 h 544"/>
              <a:gd name="T52" fmla="*/ 381 w 673"/>
              <a:gd name="T53" fmla="*/ 42 h 544"/>
              <a:gd name="T54" fmla="*/ 292 w 673"/>
              <a:gd name="T55" fmla="*/ 42 h 544"/>
              <a:gd name="T56" fmla="*/ 225 w 673"/>
              <a:gd name="T57" fmla="*/ 167 h 544"/>
              <a:gd name="T58" fmla="*/ 448 w 673"/>
              <a:gd name="T59" fmla="*/ 167 h 544"/>
              <a:gd name="T60" fmla="*/ 602 w 673"/>
              <a:gd name="T61" fmla="*/ 209 h 544"/>
              <a:gd name="T62" fmla="*/ 497 w 673"/>
              <a:gd name="T63" fmla="*/ 209 h 544"/>
              <a:gd name="T64" fmla="*/ 399 w 673"/>
              <a:gd name="T65" fmla="*/ 426 h 544"/>
              <a:gd name="T66" fmla="*/ 602 w 673"/>
              <a:gd name="T67" fmla="*/ 209 h 544"/>
              <a:gd name="T68" fmla="*/ 609 w 673"/>
              <a:gd name="T69" fmla="*/ 167 h 544"/>
              <a:gd name="T70" fmla="*/ 514 w 673"/>
              <a:gd name="T71" fmla="*/ 42 h 544"/>
              <a:gd name="T72" fmla="*/ 429 w 673"/>
              <a:gd name="T73" fmla="*/ 42 h 544"/>
              <a:gd name="T74" fmla="*/ 496 w 673"/>
              <a:gd name="T75" fmla="*/ 167 h 544"/>
              <a:gd name="T76" fmla="*/ 609 w 673"/>
              <a:gd name="T77" fmla="*/ 167 h 5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673" h="544">
                <a:moveTo>
                  <a:pt x="667" y="176"/>
                </a:moveTo>
                <a:cubicBezTo>
                  <a:pt x="673" y="184"/>
                  <a:pt x="673" y="195"/>
                  <a:pt x="666" y="203"/>
                </a:cubicBezTo>
                <a:cubicBezTo>
                  <a:pt x="352" y="537"/>
                  <a:pt x="352" y="537"/>
                  <a:pt x="352" y="537"/>
                </a:cubicBezTo>
                <a:cubicBezTo>
                  <a:pt x="348" y="541"/>
                  <a:pt x="343" y="544"/>
                  <a:pt x="337" y="544"/>
                </a:cubicBezTo>
                <a:cubicBezTo>
                  <a:pt x="331" y="544"/>
                  <a:pt x="325" y="541"/>
                  <a:pt x="321" y="537"/>
                </a:cubicBezTo>
                <a:cubicBezTo>
                  <a:pt x="8" y="203"/>
                  <a:pt x="8" y="203"/>
                  <a:pt x="8" y="203"/>
                </a:cubicBezTo>
                <a:cubicBezTo>
                  <a:pt x="1" y="195"/>
                  <a:pt x="0" y="184"/>
                  <a:pt x="6" y="176"/>
                </a:cubicBezTo>
                <a:cubicBezTo>
                  <a:pt x="132" y="8"/>
                  <a:pt x="132" y="8"/>
                  <a:pt x="132" y="8"/>
                </a:cubicBezTo>
                <a:cubicBezTo>
                  <a:pt x="136" y="3"/>
                  <a:pt x="142" y="0"/>
                  <a:pt x="149" y="0"/>
                </a:cubicBezTo>
                <a:cubicBezTo>
                  <a:pt x="525" y="0"/>
                  <a:pt x="525" y="0"/>
                  <a:pt x="525" y="0"/>
                </a:cubicBezTo>
                <a:cubicBezTo>
                  <a:pt x="531" y="0"/>
                  <a:pt x="538" y="3"/>
                  <a:pt x="542" y="8"/>
                </a:cubicBezTo>
                <a:lnTo>
                  <a:pt x="667" y="176"/>
                </a:lnTo>
                <a:close/>
                <a:moveTo>
                  <a:pt x="245" y="42"/>
                </a:moveTo>
                <a:cubicBezTo>
                  <a:pt x="159" y="42"/>
                  <a:pt x="159" y="42"/>
                  <a:pt x="159" y="42"/>
                </a:cubicBezTo>
                <a:cubicBezTo>
                  <a:pt x="65" y="167"/>
                  <a:pt x="65" y="167"/>
                  <a:pt x="65" y="167"/>
                </a:cubicBezTo>
                <a:cubicBezTo>
                  <a:pt x="178" y="167"/>
                  <a:pt x="178" y="167"/>
                  <a:pt x="178" y="167"/>
                </a:cubicBezTo>
                <a:lnTo>
                  <a:pt x="245" y="42"/>
                </a:lnTo>
                <a:close/>
                <a:moveTo>
                  <a:pt x="275" y="426"/>
                </a:moveTo>
                <a:cubicBezTo>
                  <a:pt x="177" y="209"/>
                  <a:pt x="177" y="209"/>
                  <a:pt x="177" y="209"/>
                </a:cubicBezTo>
                <a:cubicBezTo>
                  <a:pt x="71" y="209"/>
                  <a:pt x="71" y="209"/>
                  <a:pt x="71" y="209"/>
                </a:cubicBezTo>
                <a:lnTo>
                  <a:pt x="275" y="426"/>
                </a:lnTo>
                <a:close/>
                <a:moveTo>
                  <a:pt x="451" y="209"/>
                </a:moveTo>
                <a:cubicBezTo>
                  <a:pt x="223" y="209"/>
                  <a:pt x="223" y="209"/>
                  <a:pt x="223" y="209"/>
                </a:cubicBezTo>
                <a:cubicBezTo>
                  <a:pt x="337" y="461"/>
                  <a:pt x="337" y="461"/>
                  <a:pt x="337" y="461"/>
                </a:cubicBezTo>
                <a:lnTo>
                  <a:pt x="451" y="209"/>
                </a:lnTo>
                <a:close/>
                <a:moveTo>
                  <a:pt x="448" y="167"/>
                </a:moveTo>
                <a:cubicBezTo>
                  <a:pt x="381" y="42"/>
                  <a:pt x="381" y="42"/>
                  <a:pt x="381" y="42"/>
                </a:cubicBezTo>
                <a:cubicBezTo>
                  <a:pt x="292" y="42"/>
                  <a:pt x="292" y="42"/>
                  <a:pt x="292" y="42"/>
                </a:cubicBezTo>
                <a:cubicBezTo>
                  <a:pt x="225" y="167"/>
                  <a:pt x="225" y="167"/>
                  <a:pt x="225" y="167"/>
                </a:cubicBezTo>
                <a:lnTo>
                  <a:pt x="448" y="167"/>
                </a:lnTo>
                <a:close/>
                <a:moveTo>
                  <a:pt x="602" y="209"/>
                </a:moveTo>
                <a:cubicBezTo>
                  <a:pt x="497" y="209"/>
                  <a:pt x="497" y="209"/>
                  <a:pt x="497" y="209"/>
                </a:cubicBezTo>
                <a:cubicBezTo>
                  <a:pt x="399" y="426"/>
                  <a:pt x="399" y="426"/>
                  <a:pt x="399" y="426"/>
                </a:cubicBezTo>
                <a:lnTo>
                  <a:pt x="602" y="209"/>
                </a:lnTo>
                <a:close/>
                <a:moveTo>
                  <a:pt x="609" y="167"/>
                </a:moveTo>
                <a:cubicBezTo>
                  <a:pt x="514" y="42"/>
                  <a:pt x="514" y="42"/>
                  <a:pt x="514" y="42"/>
                </a:cubicBezTo>
                <a:cubicBezTo>
                  <a:pt x="429" y="42"/>
                  <a:pt x="429" y="42"/>
                  <a:pt x="429" y="42"/>
                </a:cubicBezTo>
                <a:cubicBezTo>
                  <a:pt x="496" y="167"/>
                  <a:pt x="496" y="167"/>
                  <a:pt x="496" y="167"/>
                </a:cubicBezTo>
                <a:lnTo>
                  <a:pt x="609" y="167"/>
                </a:lnTo>
                <a:close/>
              </a:path>
            </a:pathLst>
          </a:custGeom>
          <a:solidFill>
            <a:srgbClr val="DEB82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 vert="horz" wrap="square" lIns="100838" tIns="50419" rIns="100838" bIns="50419" numCol="1" anchor="t" anchorCtr="0" compatLnSpc="1">
            <a:prstTxWarp prst="textNoShape">
              <a:avLst/>
            </a:prstTxWarp>
          </a:bodyPr>
          <a:lstStyle/>
          <a:p>
            <a:endParaRPr lang="de-DE" sz="1985" dirty="0"/>
          </a:p>
        </p:txBody>
      </p:sp>
      <p:sp>
        <p:nvSpPr>
          <p:cNvPr id="46" name="Freeform 1319">
            <a:extLst>
              <a:ext uri="{FF2B5EF4-FFF2-40B4-BE49-F238E27FC236}">
                <a16:creationId xmlns:a16="http://schemas.microsoft.com/office/drawing/2014/main" id="{8E116BDC-D450-4A2F-A8CC-3178C96B81E4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566710" y="5355835"/>
            <a:ext cx="621972" cy="723044"/>
          </a:xfrm>
          <a:custGeom>
            <a:avLst/>
            <a:gdLst>
              <a:gd name="T0" fmla="*/ 502 w 502"/>
              <a:gd name="T1" fmla="*/ 104 h 585"/>
              <a:gd name="T2" fmla="*/ 502 w 502"/>
              <a:gd name="T3" fmla="*/ 397 h 585"/>
              <a:gd name="T4" fmla="*/ 361 w 502"/>
              <a:gd name="T5" fmla="*/ 501 h 585"/>
              <a:gd name="T6" fmla="*/ 431 w 502"/>
              <a:gd name="T7" fmla="*/ 567 h 585"/>
              <a:gd name="T8" fmla="*/ 424 w 502"/>
              <a:gd name="T9" fmla="*/ 585 h 585"/>
              <a:gd name="T10" fmla="*/ 79 w 502"/>
              <a:gd name="T11" fmla="*/ 585 h 585"/>
              <a:gd name="T12" fmla="*/ 71 w 502"/>
              <a:gd name="T13" fmla="*/ 567 h 585"/>
              <a:gd name="T14" fmla="*/ 141 w 502"/>
              <a:gd name="T15" fmla="*/ 501 h 585"/>
              <a:gd name="T16" fmla="*/ 0 w 502"/>
              <a:gd name="T17" fmla="*/ 397 h 585"/>
              <a:gd name="T18" fmla="*/ 0 w 502"/>
              <a:gd name="T19" fmla="*/ 104 h 585"/>
              <a:gd name="T20" fmla="*/ 147 w 502"/>
              <a:gd name="T21" fmla="*/ 0 h 585"/>
              <a:gd name="T22" fmla="*/ 356 w 502"/>
              <a:gd name="T23" fmla="*/ 0 h 585"/>
              <a:gd name="T24" fmla="*/ 502 w 502"/>
              <a:gd name="T25" fmla="*/ 104 h 585"/>
              <a:gd name="T26" fmla="*/ 147 w 502"/>
              <a:gd name="T27" fmla="*/ 376 h 585"/>
              <a:gd name="T28" fmla="*/ 94 w 502"/>
              <a:gd name="T29" fmla="*/ 324 h 585"/>
              <a:gd name="T30" fmla="*/ 42 w 502"/>
              <a:gd name="T31" fmla="*/ 376 h 585"/>
              <a:gd name="T32" fmla="*/ 94 w 502"/>
              <a:gd name="T33" fmla="*/ 428 h 585"/>
              <a:gd name="T34" fmla="*/ 147 w 502"/>
              <a:gd name="T35" fmla="*/ 376 h 585"/>
              <a:gd name="T36" fmla="*/ 230 w 502"/>
              <a:gd name="T37" fmla="*/ 83 h 585"/>
              <a:gd name="T38" fmla="*/ 52 w 502"/>
              <a:gd name="T39" fmla="*/ 83 h 585"/>
              <a:gd name="T40" fmla="*/ 52 w 502"/>
              <a:gd name="T41" fmla="*/ 251 h 585"/>
              <a:gd name="T42" fmla="*/ 230 w 502"/>
              <a:gd name="T43" fmla="*/ 251 h 585"/>
              <a:gd name="T44" fmla="*/ 230 w 502"/>
              <a:gd name="T45" fmla="*/ 83 h 585"/>
              <a:gd name="T46" fmla="*/ 460 w 502"/>
              <a:gd name="T47" fmla="*/ 83 h 585"/>
              <a:gd name="T48" fmla="*/ 272 w 502"/>
              <a:gd name="T49" fmla="*/ 83 h 585"/>
              <a:gd name="T50" fmla="*/ 272 w 502"/>
              <a:gd name="T51" fmla="*/ 251 h 585"/>
              <a:gd name="T52" fmla="*/ 460 w 502"/>
              <a:gd name="T53" fmla="*/ 251 h 585"/>
              <a:gd name="T54" fmla="*/ 460 w 502"/>
              <a:gd name="T55" fmla="*/ 83 h 585"/>
              <a:gd name="T56" fmla="*/ 460 w 502"/>
              <a:gd name="T57" fmla="*/ 376 h 585"/>
              <a:gd name="T58" fmla="*/ 408 w 502"/>
              <a:gd name="T59" fmla="*/ 324 h 585"/>
              <a:gd name="T60" fmla="*/ 356 w 502"/>
              <a:gd name="T61" fmla="*/ 376 h 585"/>
              <a:gd name="T62" fmla="*/ 408 w 502"/>
              <a:gd name="T63" fmla="*/ 428 h 585"/>
              <a:gd name="T64" fmla="*/ 460 w 502"/>
              <a:gd name="T65" fmla="*/ 376 h 5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502" h="585">
                <a:moveTo>
                  <a:pt x="502" y="104"/>
                </a:moveTo>
                <a:cubicBezTo>
                  <a:pt x="502" y="397"/>
                  <a:pt x="502" y="397"/>
                  <a:pt x="502" y="397"/>
                </a:cubicBezTo>
                <a:cubicBezTo>
                  <a:pt x="502" y="454"/>
                  <a:pt x="440" y="499"/>
                  <a:pt x="361" y="501"/>
                </a:cubicBezTo>
                <a:cubicBezTo>
                  <a:pt x="431" y="567"/>
                  <a:pt x="431" y="567"/>
                  <a:pt x="431" y="567"/>
                </a:cubicBezTo>
                <a:cubicBezTo>
                  <a:pt x="438" y="574"/>
                  <a:pt x="433" y="585"/>
                  <a:pt x="424" y="585"/>
                </a:cubicBezTo>
                <a:cubicBezTo>
                  <a:pt x="79" y="585"/>
                  <a:pt x="79" y="585"/>
                  <a:pt x="79" y="585"/>
                </a:cubicBezTo>
                <a:cubicBezTo>
                  <a:pt x="69" y="585"/>
                  <a:pt x="65" y="574"/>
                  <a:pt x="71" y="567"/>
                </a:cubicBezTo>
                <a:cubicBezTo>
                  <a:pt x="141" y="501"/>
                  <a:pt x="141" y="501"/>
                  <a:pt x="141" y="501"/>
                </a:cubicBezTo>
                <a:cubicBezTo>
                  <a:pt x="63" y="499"/>
                  <a:pt x="0" y="454"/>
                  <a:pt x="0" y="397"/>
                </a:cubicBezTo>
                <a:cubicBezTo>
                  <a:pt x="0" y="104"/>
                  <a:pt x="0" y="104"/>
                  <a:pt x="0" y="104"/>
                </a:cubicBezTo>
                <a:cubicBezTo>
                  <a:pt x="0" y="47"/>
                  <a:pt x="66" y="0"/>
                  <a:pt x="147" y="0"/>
                </a:cubicBezTo>
                <a:cubicBezTo>
                  <a:pt x="356" y="0"/>
                  <a:pt x="356" y="0"/>
                  <a:pt x="356" y="0"/>
                </a:cubicBezTo>
                <a:cubicBezTo>
                  <a:pt x="436" y="0"/>
                  <a:pt x="502" y="47"/>
                  <a:pt x="502" y="104"/>
                </a:cubicBezTo>
                <a:close/>
                <a:moveTo>
                  <a:pt x="147" y="376"/>
                </a:moveTo>
                <a:cubicBezTo>
                  <a:pt x="147" y="347"/>
                  <a:pt x="123" y="324"/>
                  <a:pt x="94" y="324"/>
                </a:cubicBezTo>
                <a:cubicBezTo>
                  <a:pt x="66" y="324"/>
                  <a:pt x="42" y="347"/>
                  <a:pt x="42" y="376"/>
                </a:cubicBezTo>
                <a:cubicBezTo>
                  <a:pt x="42" y="405"/>
                  <a:pt x="66" y="428"/>
                  <a:pt x="94" y="428"/>
                </a:cubicBezTo>
                <a:cubicBezTo>
                  <a:pt x="123" y="428"/>
                  <a:pt x="147" y="405"/>
                  <a:pt x="147" y="376"/>
                </a:cubicBezTo>
                <a:close/>
                <a:moveTo>
                  <a:pt x="230" y="83"/>
                </a:moveTo>
                <a:cubicBezTo>
                  <a:pt x="52" y="83"/>
                  <a:pt x="52" y="83"/>
                  <a:pt x="52" y="83"/>
                </a:cubicBezTo>
                <a:cubicBezTo>
                  <a:pt x="52" y="251"/>
                  <a:pt x="52" y="251"/>
                  <a:pt x="52" y="251"/>
                </a:cubicBezTo>
                <a:cubicBezTo>
                  <a:pt x="230" y="251"/>
                  <a:pt x="230" y="251"/>
                  <a:pt x="230" y="251"/>
                </a:cubicBezTo>
                <a:lnTo>
                  <a:pt x="230" y="83"/>
                </a:lnTo>
                <a:close/>
                <a:moveTo>
                  <a:pt x="460" y="83"/>
                </a:moveTo>
                <a:cubicBezTo>
                  <a:pt x="272" y="83"/>
                  <a:pt x="272" y="83"/>
                  <a:pt x="272" y="83"/>
                </a:cubicBezTo>
                <a:cubicBezTo>
                  <a:pt x="272" y="251"/>
                  <a:pt x="272" y="251"/>
                  <a:pt x="272" y="251"/>
                </a:cubicBezTo>
                <a:cubicBezTo>
                  <a:pt x="460" y="251"/>
                  <a:pt x="460" y="251"/>
                  <a:pt x="460" y="251"/>
                </a:cubicBezTo>
                <a:lnTo>
                  <a:pt x="460" y="83"/>
                </a:lnTo>
                <a:close/>
                <a:moveTo>
                  <a:pt x="460" y="376"/>
                </a:moveTo>
                <a:cubicBezTo>
                  <a:pt x="460" y="347"/>
                  <a:pt x="437" y="324"/>
                  <a:pt x="408" y="324"/>
                </a:cubicBezTo>
                <a:cubicBezTo>
                  <a:pt x="379" y="324"/>
                  <a:pt x="356" y="347"/>
                  <a:pt x="356" y="376"/>
                </a:cubicBezTo>
                <a:cubicBezTo>
                  <a:pt x="356" y="405"/>
                  <a:pt x="379" y="428"/>
                  <a:pt x="408" y="428"/>
                </a:cubicBezTo>
                <a:cubicBezTo>
                  <a:pt x="437" y="428"/>
                  <a:pt x="460" y="405"/>
                  <a:pt x="460" y="376"/>
                </a:cubicBezTo>
                <a:close/>
              </a:path>
            </a:pathLst>
          </a:custGeom>
          <a:solidFill>
            <a:srgbClr val="DEB82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 vert="horz" wrap="square" lIns="100838" tIns="50419" rIns="100838" bIns="50419" numCol="1" anchor="t" anchorCtr="0" compatLnSpc="1">
            <a:prstTxWarp prst="textNoShape">
              <a:avLst/>
            </a:prstTxWarp>
          </a:bodyPr>
          <a:lstStyle/>
          <a:p>
            <a:endParaRPr lang="de-DE" sz="1985" dirty="0"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056269" y="352425"/>
            <a:ext cx="1061836" cy="12668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442168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745548471"/>
              </p:ext>
            </p:extLst>
          </p:nvPr>
        </p:nvGraphicFramePr>
        <p:xfrm>
          <a:off x="7310468" y="1241183"/>
          <a:ext cx="6015138" cy="59789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Заголовок 1"/>
          <p:cNvSpPr txBox="1">
            <a:spLocks/>
          </p:cNvSpPr>
          <p:nvPr/>
        </p:nvSpPr>
        <p:spPr>
          <a:xfrm>
            <a:off x="854869" y="123825"/>
            <a:ext cx="11766904" cy="663263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>
              <a:defRPr sz="4401" b="0" i="0">
                <a:solidFill>
                  <a:srgbClr val="0B6893"/>
                </a:solidFill>
                <a:latin typeface="Century Gothic"/>
                <a:ea typeface="+mj-ea"/>
                <a:cs typeface="Century Gothic"/>
              </a:defRPr>
            </a:lvl1pPr>
          </a:lstStyle>
          <a:p>
            <a:pPr algn="ctr"/>
            <a:r>
              <a:rPr lang="ru-RU" sz="3600" b="1" kern="0" cap="all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Приоритет. Город больших проектов</a:t>
            </a:r>
            <a:endParaRPr lang="ru-RU" sz="3600" b="1" kern="0" cap="all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233EE182-473B-4A33-90B3-804FE09A84F2}"/>
              </a:ext>
            </a:extLst>
          </p:cNvPr>
          <p:cNvGrpSpPr/>
          <p:nvPr/>
        </p:nvGrpSpPr>
        <p:grpSpPr>
          <a:xfrm>
            <a:off x="245269" y="1673874"/>
            <a:ext cx="2199903" cy="2107551"/>
            <a:chOff x="545576" y="1704544"/>
            <a:chExt cx="2199903" cy="2107551"/>
          </a:xfrm>
        </p:grpSpPr>
        <p:sp>
          <p:nvSpPr>
            <p:cNvPr id="10" name="Овал 9"/>
            <p:cNvSpPr/>
            <p:nvPr/>
          </p:nvSpPr>
          <p:spPr bwMode="auto">
            <a:xfrm>
              <a:off x="545576" y="1704544"/>
              <a:ext cx="2199903" cy="2107551"/>
            </a:xfrm>
            <a:prstGeom prst="ellipse">
              <a:avLst/>
            </a:prstGeom>
            <a:solidFill>
              <a:srgbClr val="0B6893"/>
            </a:solidFill>
            <a:ln>
              <a:noFill/>
              <a:headEnd type="none" w="med" len="med"/>
              <a:tailEnd type="none" w="med" len="med"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Freeform 924">
              <a:extLst>
                <a:ext uri="{FF2B5EF4-FFF2-40B4-BE49-F238E27FC236}">
                  <a16:creationId xmlns:a16="http://schemas.microsoft.com/office/drawing/2014/main" id="{448DE592-F57C-4CD3-BD1B-4A95E6C7BD1B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696446" y="1996402"/>
              <a:ext cx="1657793" cy="1523833"/>
            </a:xfrm>
            <a:custGeom>
              <a:avLst/>
              <a:gdLst>
                <a:gd name="T0" fmla="*/ 360 w 627"/>
                <a:gd name="T1" fmla="*/ 336 h 576"/>
                <a:gd name="T2" fmla="*/ 381 w 627"/>
                <a:gd name="T3" fmla="*/ 405 h 576"/>
                <a:gd name="T4" fmla="*/ 319 w 627"/>
                <a:gd name="T5" fmla="*/ 458 h 576"/>
                <a:gd name="T6" fmla="*/ 249 w 627"/>
                <a:gd name="T7" fmla="*/ 489 h 576"/>
                <a:gd name="T8" fmla="*/ 169 w 627"/>
                <a:gd name="T9" fmla="*/ 489 h 576"/>
                <a:gd name="T10" fmla="*/ 98 w 627"/>
                <a:gd name="T11" fmla="*/ 458 h 576"/>
                <a:gd name="T12" fmla="*/ 38 w 627"/>
                <a:gd name="T13" fmla="*/ 405 h 576"/>
                <a:gd name="T14" fmla="*/ 57 w 627"/>
                <a:gd name="T15" fmla="*/ 335 h 576"/>
                <a:gd name="T16" fmla="*/ 0 w 627"/>
                <a:gd name="T17" fmla="*/ 257 h 576"/>
                <a:gd name="T18" fmla="*/ 68 w 627"/>
                <a:gd name="T19" fmla="*/ 215 h 576"/>
                <a:gd name="T20" fmla="*/ 39 w 627"/>
                <a:gd name="T21" fmla="*/ 164 h 576"/>
                <a:gd name="T22" fmla="*/ 136 w 627"/>
                <a:gd name="T23" fmla="*/ 147 h 576"/>
                <a:gd name="T24" fmla="*/ 178 w 627"/>
                <a:gd name="T25" fmla="*/ 79 h 576"/>
                <a:gd name="T26" fmla="*/ 256 w 627"/>
                <a:gd name="T27" fmla="*/ 137 h 576"/>
                <a:gd name="T28" fmla="*/ 326 w 627"/>
                <a:gd name="T29" fmla="*/ 116 h 576"/>
                <a:gd name="T30" fmla="*/ 378 w 627"/>
                <a:gd name="T31" fmla="*/ 177 h 576"/>
                <a:gd name="T32" fmla="*/ 410 w 627"/>
                <a:gd name="T33" fmla="*/ 248 h 576"/>
                <a:gd name="T34" fmla="*/ 209 w 627"/>
                <a:gd name="T35" fmla="*/ 204 h 576"/>
                <a:gd name="T36" fmla="*/ 292 w 627"/>
                <a:gd name="T37" fmla="*/ 288 h 576"/>
                <a:gd name="T38" fmla="*/ 578 w 627"/>
                <a:gd name="T39" fmla="*/ 154 h 576"/>
                <a:gd name="T40" fmla="*/ 584 w 627"/>
                <a:gd name="T41" fmla="*/ 218 h 576"/>
                <a:gd name="T42" fmla="*/ 502 w 627"/>
                <a:gd name="T43" fmla="*/ 204 h 576"/>
                <a:gd name="T44" fmla="*/ 419 w 627"/>
                <a:gd name="T45" fmla="*/ 218 h 576"/>
                <a:gd name="T46" fmla="*/ 425 w 627"/>
                <a:gd name="T47" fmla="*/ 154 h 576"/>
                <a:gd name="T48" fmla="*/ 425 w 627"/>
                <a:gd name="T49" fmla="*/ 88 h 576"/>
                <a:gd name="T50" fmla="*/ 419 w 627"/>
                <a:gd name="T51" fmla="*/ 23 h 576"/>
                <a:gd name="T52" fmla="*/ 502 w 627"/>
                <a:gd name="T53" fmla="*/ 37 h 576"/>
                <a:gd name="T54" fmla="*/ 543 w 627"/>
                <a:gd name="T55" fmla="*/ 0 h 576"/>
                <a:gd name="T56" fmla="*/ 569 w 627"/>
                <a:gd name="T57" fmla="*/ 71 h 576"/>
                <a:gd name="T58" fmla="*/ 627 w 627"/>
                <a:gd name="T59" fmla="*/ 143 h 576"/>
                <a:gd name="T60" fmla="*/ 569 w 627"/>
                <a:gd name="T61" fmla="*/ 505 h 576"/>
                <a:gd name="T62" fmla="*/ 543 w 627"/>
                <a:gd name="T63" fmla="*/ 576 h 576"/>
                <a:gd name="T64" fmla="*/ 492 w 627"/>
                <a:gd name="T65" fmla="*/ 538 h 576"/>
                <a:gd name="T66" fmla="*/ 418 w 627"/>
                <a:gd name="T67" fmla="*/ 550 h 576"/>
                <a:gd name="T68" fmla="*/ 376 w 627"/>
                <a:gd name="T69" fmla="*/ 478 h 576"/>
                <a:gd name="T70" fmla="*/ 435 w 627"/>
                <a:gd name="T71" fmla="*/ 405 h 576"/>
                <a:gd name="T72" fmla="*/ 460 w 627"/>
                <a:gd name="T73" fmla="*/ 335 h 576"/>
                <a:gd name="T74" fmla="*/ 511 w 627"/>
                <a:gd name="T75" fmla="*/ 372 h 576"/>
                <a:gd name="T76" fmla="*/ 584 w 627"/>
                <a:gd name="T77" fmla="*/ 358 h 576"/>
                <a:gd name="T78" fmla="*/ 578 w 627"/>
                <a:gd name="T79" fmla="*/ 422 h 576"/>
                <a:gd name="T80" fmla="*/ 502 w 627"/>
                <a:gd name="T81" fmla="*/ 79 h 576"/>
                <a:gd name="T82" fmla="*/ 543 w 627"/>
                <a:gd name="T83" fmla="*/ 121 h 576"/>
                <a:gd name="T84" fmla="*/ 460 w 627"/>
                <a:gd name="T85" fmla="*/ 455 h 576"/>
                <a:gd name="T86" fmla="*/ 502 w 627"/>
                <a:gd name="T87" fmla="*/ 413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27" h="576">
                  <a:moveTo>
                    <a:pt x="418" y="319"/>
                  </a:moveTo>
                  <a:cubicBezTo>
                    <a:pt x="418" y="323"/>
                    <a:pt x="415" y="328"/>
                    <a:pt x="410" y="328"/>
                  </a:cubicBezTo>
                  <a:cubicBezTo>
                    <a:pt x="360" y="336"/>
                    <a:pt x="360" y="336"/>
                    <a:pt x="360" y="336"/>
                  </a:cubicBezTo>
                  <a:cubicBezTo>
                    <a:pt x="357" y="345"/>
                    <a:pt x="354" y="353"/>
                    <a:pt x="349" y="361"/>
                  </a:cubicBezTo>
                  <a:cubicBezTo>
                    <a:pt x="358" y="374"/>
                    <a:pt x="368" y="386"/>
                    <a:pt x="379" y="399"/>
                  </a:cubicBezTo>
                  <a:cubicBezTo>
                    <a:pt x="380" y="401"/>
                    <a:pt x="381" y="403"/>
                    <a:pt x="381" y="405"/>
                  </a:cubicBezTo>
                  <a:cubicBezTo>
                    <a:pt x="381" y="407"/>
                    <a:pt x="380" y="410"/>
                    <a:pt x="379" y="411"/>
                  </a:cubicBezTo>
                  <a:cubicBezTo>
                    <a:pt x="372" y="420"/>
                    <a:pt x="336" y="460"/>
                    <a:pt x="326" y="460"/>
                  </a:cubicBezTo>
                  <a:cubicBezTo>
                    <a:pt x="323" y="460"/>
                    <a:pt x="321" y="459"/>
                    <a:pt x="319" y="458"/>
                  </a:cubicBezTo>
                  <a:cubicBezTo>
                    <a:pt x="282" y="428"/>
                    <a:pt x="282" y="428"/>
                    <a:pt x="282" y="428"/>
                  </a:cubicBezTo>
                  <a:cubicBezTo>
                    <a:pt x="273" y="433"/>
                    <a:pt x="265" y="436"/>
                    <a:pt x="256" y="438"/>
                  </a:cubicBezTo>
                  <a:cubicBezTo>
                    <a:pt x="255" y="455"/>
                    <a:pt x="253" y="473"/>
                    <a:pt x="249" y="489"/>
                  </a:cubicBezTo>
                  <a:cubicBezTo>
                    <a:pt x="248" y="494"/>
                    <a:pt x="244" y="497"/>
                    <a:pt x="239" y="497"/>
                  </a:cubicBezTo>
                  <a:cubicBezTo>
                    <a:pt x="178" y="497"/>
                    <a:pt x="178" y="497"/>
                    <a:pt x="178" y="497"/>
                  </a:cubicBezTo>
                  <a:cubicBezTo>
                    <a:pt x="174" y="497"/>
                    <a:pt x="169" y="493"/>
                    <a:pt x="169" y="489"/>
                  </a:cubicBezTo>
                  <a:cubicBezTo>
                    <a:pt x="161" y="439"/>
                    <a:pt x="161" y="439"/>
                    <a:pt x="161" y="439"/>
                  </a:cubicBezTo>
                  <a:cubicBezTo>
                    <a:pt x="153" y="436"/>
                    <a:pt x="144" y="433"/>
                    <a:pt x="137" y="429"/>
                  </a:cubicBezTo>
                  <a:cubicBezTo>
                    <a:pt x="98" y="458"/>
                    <a:pt x="98" y="458"/>
                    <a:pt x="98" y="458"/>
                  </a:cubicBezTo>
                  <a:cubicBezTo>
                    <a:pt x="96" y="459"/>
                    <a:pt x="94" y="460"/>
                    <a:pt x="91" y="460"/>
                  </a:cubicBezTo>
                  <a:cubicBezTo>
                    <a:pt x="89" y="460"/>
                    <a:pt x="87" y="459"/>
                    <a:pt x="85" y="457"/>
                  </a:cubicBezTo>
                  <a:cubicBezTo>
                    <a:pt x="76" y="450"/>
                    <a:pt x="38" y="415"/>
                    <a:pt x="38" y="405"/>
                  </a:cubicBezTo>
                  <a:cubicBezTo>
                    <a:pt x="38" y="403"/>
                    <a:pt x="39" y="401"/>
                    <a:pt x="40" y="399"/>
                  </a:cubicBezTo>
                  <a:cubicBezTo>
                    <a:pt x="49" y="387"/>
                    <a:pt x="59" y="374"/>
                    <a:pt x="69" y="362"/>
                  </a:cubicBezTo>
                  <a:cubicBezTo>
                    <a:pt x="64" y="353"/>
                    <a:pt x="60" y="344"/>
                    <a:pt x="57" y="335"/>
                  </a:cubicBezTo>
                  <a:cubicBezTo>
                    <a:pt x="7" y="327"/>
                    <a:pt x="7" y="327"/>
                    <a:pt x="7" y="327"/>
                  </a:cubicBezTo>
                  <a:cubicBezTo>
                    <a:pt x="3" y="326"/>
                    <a:pt x="0" y="322"/>
                    <a:pt x="0" y="318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0" y="253"/>
                    <a:pt x="3" y="248"/>
                    <a:pt x="7" y="247"/>
                  </a:cubicBezTo>
                  <a:cubicBezTo>
                    <a:pt x="58" y="240"/>
                    <a:pt x="58" y="240"/>
                    <a:pt x="58" y="240"/>
                  </a:cubicBezTo>
                  <a:cubicBezTo>
                    <a:pt x="60" y="231"/>
                    <a:pt x="64" y="223"/>
                    <a:pt x="68" y="215"/>
                  </a:cubicBezTo>
                  <a:cubicBezTo>
                    <a:pt x="59" y="202"/>
                    <a:pt x="49" y="189"/>
                    <a:pt x="39" y="177"/>
                  </a:cubicBezTo>
                  <a:cubicBezTo>
                    <a:pt x="38" y="175"/>
                    <a:pt x="37" y="173"/>
                    <a:pt x="37" y="171"/>
                  </a:cubicBezTo>
                  <a:cubicBezTo>
                    <a:pt x="37" y="168"/>
                    <a:pt x="37" y="166"/>
                    <a:pt x="39" y="164"/>
                  </a:cubicBezTo>
                  <a:cubicBezTo>
                    <a:pt x="45" y="155"/>
                    <a:pt x="82" y="116"/>
                    <a:pt x="91" y="116"/>
                  </a:cubicBezTo>
                  <a:cubicBezTo>
                    <a:pt x="94" y="116"/>
                    <a:pt x="96" y="117"/>
                    <a:pt x="98" y="118"/>
                  </a:cubicBezTo>
                  <a:cubicBezTo>
                    <a:pt x="136" y="147"/>
                    <a:pt x="136" y="147"/>
                    <a:pt x="136" y="147"/>
                  </a:cubicBezTo>
                  <a:cubicBezTo>
                    <a:pt x="144" y="143"/>
                    <a:pt x="152" y="140"/>
                    <a:pt x="161" y="137"/>
                  </a:cubicBezTo>
                  <a:cubicBezTo>
                    <a:pt x="163" y="121"/>
                    <a:pt x="164" y="103"/>
                    <a:pt x="169" y="87"/>
                  </a:cubicBezTo>
                  <a:cubicBezTo>
                    <a:pt x="170" y="82"/>
                    <a:pt x="174" y="79"/>
                    <a:pt x="178" y="79"/>
                  </a:cubicBezTo>
                  <a:cubicBezTo>
                    <a:pt x="239" y="79"/>
                    <a:pt x="239" y="79"/>
                    <a:pt x="239" y="79"/>
                  </a:cubicBezTo>
                  <a:cubicBezTo>
                    <a:pt x="244" y="79"/>
                    <a:pt x="248" y="82"/>
                    <a:pt x="249" y="87"/>
                  </a:cubicBezTo>
                  <a:cubicBezTo>
                    <a:pt x="256" y="137"/>
                    <a:pt x="256" y="137"/>
                    <a:pt x="256" y="137"/>
                  </a:cubicBezTo>
                  <a:cubicBezTo>
                    <a:pt x="265" y="140"/>
                    <a:pt x="273" y="143"/>
                    <a:pt x="281" y="147"/>
                  </a:cubicBezTo>
                  <a:cubicBezTo>
                    <a:pt x="320" y="118"/>
                    <a:pt x="320" y="118"/>
                    <a:pt x="320" y="118"/>
                  </a:cubicBezTo>
                  <a:cubicBezTo>
                    <a:pt x="322" y="116"/>
                    <a:pt x="324" y="116"/>
                    <a:pt x="326" y="116"/>
                  </a:cubicBezTo>
                  <a:cubicBezTo>
                    <a:pt x="329" y="116"/>
                    <a:pt x="331" y="117"/>
                    <a:pt x="333" y="118"/>
                  </a:cubicBezTo>
                  <a:cubicBezTo>
                    <a:pt x="341" y="126"/>
                    <a:pt x="380" y="161"/>
                    <a:pt x="380" y="171"/>
                  </a:cubicBezTo>
                  <a:cubicBezTo>
                    <a:pt x="380" y="173"/>
                    <a:pt x="379" y="175"/>
                    <a:pt x="378" y="177"/>
                  </a:cubicBezTo>
                  <a:cubicBezTo>
                    <a:pt x="368" y="189"/>
                    <a:pt x="358" y="201"/>
                    <a:pt x="349" y="214"/>
                  </a:cubicBezTo>
                  <a:cubicBezTo>
                    <a:pt x="354" y="223"/>
                    <a:pt x="357" y="232"/>
                    <a:pt x="360" y="241"/>
                  </a:cubicBezTo>
                  <a:cubicBezTo>
                    <a:pt x="410" y="248"/>
                    <a:pt x="410" y="248"/>
                    <a:pt x="410" y="248"/>
                  </a:cubicBezTo>
                  <a:cubicBezTo>
                    <a:pt x="415" y="249"/>
                    <a:pt x="418" y="254"/>
                    <a:pt x="418" y="258"/>
                  </a:cubicBezTo>
                  <a:lnTo>
                    <a:pt x="418" y="319"/>
                  </a:lnTo>
                  <a:close/>
                  <a:moveTo>
                    <a:pt x="209" y="204"/>
                  </a:moveTo>
                  <a:cubicBezTo>
                    <a:pt x="163" y="204"/>
                    <a:pt x="125" y="242"/>
                    <a:pt x="125" y="288"/>
                  </a:cubicBezTo>
                  <a:cubicBezTo>
                    <a:pt x="125" y="334"/>
                    <a:pt x="163" y="372"/>
                    <a:pt x="209" y="372"/>
                  </a:cubicBezTo>
                  <a:cubicBezTo>
                    <a:pt x="255" y="372"/>
                    <a:pt x="292" y="334"/>
                    <a:pt x="292" y="288"/>
                  </a:cubicBezTo>
                  <a:cubicBezTo>
                    <a:pt x="292" y="242"/>
                    <a:pt x="255" y="204"/>
                    <a:pt x="209" y="204"/>
                  </a:cubicBezTo>
                  <a:close/>
                  <a:moveTo>
                    <a:pt x="627" y="143"/>
                  </a:moveTo>
                  <a:cubicBezTo>
                    <a:pt x="627" y="148"/>
                    <a:pt x="585" y="153"/>
                    <a:pt x="578" y="154"/>
                  </a:cubicBezTo>
                  <a:cubicBezTo>
                    <a:pt x="576" y="160"/>
                    <a:pt x="572" y="165"/>
                    <a:pt x="569" y="171"/>
                  </a:cubicBezTo>
                  <a:cubicBezTo>
                    <a:pt x="571" y="177"/>
                    <a:pt x="585" y="210"/>
                    <a:pt x="585" y="216"/>
                  </a:cubicBezTo>
                  <a:cubicBezTo>
                    <a:pt x="585" y="217"/>
                    <a:pt x="585" y="217"/>
                    <a:pt x="584" y="218"/>
                  </a:cubicBezTo>
                  <a:cubicBezTo>
                    <a:pt x="580" y="220"/>
                    <a:pt x="545" y="241"/>
                    <a:pt x="543" y="241"/>
                  </a:cubicBezTo>
                  <a:cubicBezTo>
                    <a:pt x="539" y="241"/>
                    <a:pt x="515" y="208"/>
                    <a:pt x="511" y="204"/>
                  </a:cubicBezTo>
                  <a:cubicBezTo>
                    <a:pt x="508" y="204"/>
                    <a:pt x="505" y="204"/>
                    <a:pt x="502" y="204"/>
                  </a:cubicBezTo>
                  <a:cubicBezTo>
                    <a:pt x="498" y="204"/>
                    <a:pt x="495" y="204"/>
                    <a:pt x="492" y="204"/>
                  </a:cubicBezTo>
                  <a:cubicBezTo>
                    <a:pt x="488" y="208"/>
                    <a:pt x="464" y="241"/>
                    <a:pt x="460" y="241"/>
                  </a:cubicBezTo>
                  <a:cubicBezTo>
                    <a:pt x="458" y="241"/>
                    <a:pt x="423" y="220"/>
                    <a:pt x="419" y="218"/>
                  </a:cubicBezTo>
                  <a:cubicBezTo>
                    <a:pt x="418" y="217"/>
                    <a:pt x="418" y="216"/>
                    <a:pt x="418" y="216"/>
                  </a:cubicBezTo>
                  <a:cubicBezTo>
                    <a:pt x="418" y="210"/>
                    <a:pt x="432" y="177"/>
                    <a:pt x="435" y="171"/>
                  </a:cubicBezTo>
                  <a:cubicBezTo>
                    <a:pt x="431" y="165"/>
                    <a:pt x="427" y="160"/>
                    <a:pt x="425" y="154"/>
                  </a:cubicBezTo>
                  <a:cubicBezTo>
                    <a:pt x="418" y="153"/>
                    <a:pt x="376" y="148"/>
                    <a:pt x="376" y="143"/>
                  </a:cubicBezTo>
                  <a:cubicBezTo>
                    <a:pt x="376" y="98"/>
                    <a:pt x="376" y="98"/>
                    <a:pt x="376" y="98"/>
                  </a:cubicBezTo>
                  <a:cubicBezTo>
                    <a:pt x="376" y="93"/>
                    <a:pt x="418" y="88"/>
                    <a:pt x="425" y="88"/>
                  </a:cubicBezTo>
                  <a:cubicBezTo>
                    <a:pt x="427" y="82"/>
                    <a:pt x="431" y="76"/>
                    <a:pt x="435" y="71"/>
                  </a:cubicBezTo>
                  <a:cubicBezTo>
                    <a:pt x="432" y="64"/>
                    <a:pt x="418" y="31"/>
                    <a:pt x="418" y="25"/>
                  </a:cubicBezTo>
                  <a:cubicBezTo>
                    <a:pt x="418" y="25"/>
                    <a:pt x="418" y="24"/>
                    <a:pt x="419" y="23"/>
                  </a:cubicBezTo>
                  <a:cubicBezTo>
                    <a:pt x="423" y="21"/>
                    <a:pt x="458" y="0"/>
                    <a:pt x="460" y="0"/>
                  </a:cubicBezTo>
                  <a:cubicBezTo>
                    <a:pt x="464" y="0"/>
                    <a:pt x="488" y="33"/>
                    <a:pt x="492" y="38"/>
                  </a:cubicBezTo>
                  <a:cubicBezTo>
                    <a:pt x="495" y="37"/>
                    <a:pt x="498" y="37"/>
                    <a:pt x="502" y="37"/>
                  </a:cubicBezTo>
                  <a:cubicBezTo>
                    <a:pt x="505" y="37"/>
                    <a:pt x="508" y="37"/>
                    <a:pt x="511" y="38"/>
                  </a:cubicBezTo>
                  <a:cubicBezTo>
                    <a:pt x="521" y="25"/>
                    <a:pt x="530" y="12"/>
                    <a:pt x="541" y="1"/>
                  </a:cubicBezTo>
                  <a:cubicBezTo>
                    <a:pt x="543" y="0"/>
                    <a:pt x="543" y="0"/>
                    <a:pt x="543" y="0"/>
                  </a:cubicBezTo>
                  <a:cubicBezTo>
                    <a:pt x="545" y="0"/>
                    <a:pt x="580" y="21"/>
                    <a:pt x="584" y="23"/>
                  </a:cubicBezTo>
                  <a:cubicBezTo>
                    <a:pt x="585" y="24"/>
                    <a:pt x="585" y="25"/>
                    <a:pt x="585" y="25"/>
                  </a:cubicBezTo>
                  <a:cubicBezTo>
                    <a:pt x="585" y="31"/>
                    <a:pt x="571" y="64"/>
                    <a:pt x="569" y="71"/>
                  </a:cubicBezTo>
                  <a:cubicBezTo>
                    <a:pt x="572" y="76"/>
                    <a:pt x="576" y="82"/>
                    <a:pt x="578" y="88"/>
                  </a:cubicBezTo>
                  <a:cubicBezTo>
                    <a:pt x="585" y="88"/>
                    <a:pt x="627" y="93"/>
                    <a:pt x="627" y="98"/>
                  </a:cubicBezTo>
                  <a:lnTo>
                    <a:pt x="627" y="143"/>
                  </a:lnTo>
                  <a:close/>
                  <a:moveTo>
                    <a:pt x="627" y="478"/>
                  </a:moveTo>
                  <a:cubicBezTo>
                    <a:pt x="627" y="483"/>
                    <a:pt x="585" y="487"/>
                    <a:pt x="578" y="488"/>
                  </a:cubicBezTo>
                  <a:cubicBezTo>
                    <a:pt x="576" y="494"/>
                    <a:pt x="572" y="500"/>
                    <a:pt x="569" y="505"/>
                  </a:cubicBezTo>
                  <a:cubicBezTo>
                    <a:pt x="571" y="512"/>
                    <a:pt x="585" y="544"/>
                    <a:pt x="585" y="550"/>
                  </a:cubicBezTo>
                  <a:cubicBezTo>
                    <a:pt x="585" y="551"/>
                    <a:pt x="585" y="552"/>
                    <a:pt x="584" y="553"/>
                  </a:cubicBezTo>
                  <a:cubicBezTo>
                    <a:pt x="580" y="555"/>
                    <a:pt x="545" y="576"/>
                    <a:pt x="543" y="576"/>
                  </a:cubicBezTo>
                  <a:cubicBezTo>
                    <a:pt x="539" y="576"/>
                    <a:pt x="515" y="543"/>
                    <a:pt x="511" y="538"/>
                  </a:cubicBezTo>
                  <a:cubicBezTo>
                    <a:pt x="508" y="538"/>
                    <a:pt x="505" y="539"/>
                    <a:pt x="502" y="539"/>
                  </a:cubicBezTo>
                  <a:cubicBezTo>
                    <a:pt x="498" y="539"/>
                    <a:pt x="495" y="538"/>
                    <a:pt x="492" y="538"/>
                  </a:cubicBezTo>
                  <a:cubicBezTo>
                    <a:pt x="488" y="543"/>
                    <a:pt x="464" y="576"/>
                    <a:pt x="460" y="576"/>
                  </a:cubicBezTo>
                  <a:cubicBezTo>
                    <a:pt x="458" y="576"/>
                    <a:pt x="423" y="555"/>
                    <a:pt x="419" y="553"/>
                  </a:cubicBezTo>
                  <a:cubicBezTo>
                    <a:pt x="418" y="552"/>
                    <a:pt x="418" y="551"/>
                    <a:pt x="418" y="550"/>
                  </a:cubicBezTo>
                  <a:cubicBezTo>
                    <a:pt x="418" y="545"/>
                    <a:pt x="432" y="512"/>
                    <a:pt x="435" y="505"/>
                  </a:cubicBezTo>
                  <a:cubicBezTo>
                    <a:pt x="431" y="500"/>
                    <a:pt x="427" y="494"/>
                    <a:pt x="425" y="488"/>
                  </a:cubicBezTo>
                  <a:cubicBezTo>
                    <a:pt x="418" y="487"/>
                    <a:pt x="376" y="483"/>
                    <a:pt x="376" y="478"/>
                  </a:cubicBezTo>
                  <a:cubicBezTo>
                    <a:pt x="376" y="432"/>
                    <a:pt x="376" y="432"/>
                    <a:pt x="376" y="432"/>
                  </a:cubicBezTo>
                  <a:cubicBezTo>
                    <a:pt x="376" y="427"/>
                    <a:pt x="418" y="423"/>
                    <a:pt x="425" y="422"/>
                  </a:cubicBezTo>
                  <a:cubicBezTo>
                    <a:pt x="427" y="416"/>
                    <a:pt x="431" y="410"/>
                    <a:pt x="435" y="405"/>
                  </a:cubicBezTo>
                  <a:cubicBezTo>
                    <a:pt x="432" y="399"/>
                    <a:pt x="418" y="366"/>
                    <a:pt x="418" y="360"/>
                  </a:cubicBezTo>
                  <a:cubicBezTo>
                    <a:pt x="418" y="359"/>
                    <a:pt x="418" y="358"/>
                    <a:pt x="419" y="358"/>
                  </a:cubicBezTo>
                  <a:cubicBezTo>
                    <a:pt x="423" y="356"/>
                    <a:pt x="458" y="335"/>
                    <a:pt x="460" y="335"/>
                  </a:cubicBezTo>
                  <a:cubicBezTo>
                    <a:pt x="464" y="335"/>
                    <a:pt x="488" y="367"/>
                    <a:pt x="492" y="372"/>
                  </a:cubicBezTo>
                  <a:cubicBezTo>
                    <a:pt x="495" y="372"/>
                    <a:pt x="498" y="372"/>
                    <a:pt x="502" y="372"/>
                  </a:cubicBezTo>
                  <a:cubicBezTo>
                    <a:pt x="505" y="372"/>
                    <a:pt x="508" y="372"/>
                    <a:pt x="511" y="372"/>
                  </a:cubicBezTo>
                  <a:cubicBezTo>
                    <a:pt x="521" y="359"/>
                    <a:pt x="530" y="347"/>
                    <a:pt x="541" y="336"/>
                  </a:cubicBezTo>
                  <a:cubicBezTo>
                    <a:pt x="543" y="335"/>
                    <a:pt x="543" y="335"/>
                    <a:pt x="543" y="335"/>
                  </a:cubicBezTo>
                  <a:cubicBezTo>
                    <a:pt x="545" y="335"/>
                    <a:pt x="580" y="355"/>
                    <a:pt x="584" y="358"/>
                  </a:cubicBezTo>
                  <a:cubicBezTo>
                    <a:pt x="585" y="358"/>
                    <a:pt x="585" y="359"/>
                    <a:pt x="585" y="360"/>
                  </a:cubicBezTo>
                  <a:cubicBezTo>
                    <a:pt x="585" y="366"/>
                    <a:pt x="571" y="399"/>
                    <a:pt x="569" y="405"/>
                  </a:cubicBezTo>
                  <a:cubicBezTo>
                    <a:pt x="572" y="410"/>
                    <a:pt x="576" y="416"/>
                    <a:pt x="578" y="422"/>
                  </a:cubicBezTo>
                  <a:cubicBezTo>
                    <a:pt x="585" y="423"/>
                    <a:pt x="627" y="427"/>
                    <a:pt x="627" y="432"/>
                  </a:cubicBezTo>
                  <a:lnTo>
                    <a:pt x="627" y="478"/>
                  </a:lnTo>
                  <a:close/>
                  <a:moveTo>
                    <a:pt x="502" y="79"/>
                  </a:moveTo>
                  <a:cubicBezTo>
                    <a:pt x="479" y="79"/>
                    <a:pt x="460" y="98"/>
                    <a:pt x="460" y="121"/>
                  </a:cubicBezTo>
                  <a:cubicBezTo>
                    <a:pt x="460" y="144"/>
                    <a:pt x="479" y="162"/>
                    <a:pt x="502" y="162"/>
                  </a:cubicBezTo>
                  <a:cubicBezTo>
                    <a:pt x="525" y="162"/>
                    <a:pt x="543" y="143"/>
                    <a:pt x="543" y="121"/>
                  </a:cubicBezTo>
                  <a:cubicBezTo>
                    <a:pt x="543" y="98"/>
                    <a:pt x="524" y="79"/>
                    <a:pt x="502" y="79"/>
                  </a:cubicBezTo>
                  <a:close/>
                  <a:moveTo>
                    <a:pt x="502" y="413"/>
                  </a:moveTo>
                  <a:cubicBezTo>
                    <a:pt x="479" y="413"/>
                    <a:pt x="460" y="432"/>
                    <a:pt x="460" y="455"/>
                  </a:cubicBezTo>
                  <a:cubicBezTo>
                    <a:pt x="460" y="478"/>
                    <a:pt x="479" y="497"/>
                    <a:pt x="502" y="497"/>
                  </a:cubicBezTo>
                  <a:cubicBezTo>
                    <a:pt x="525" y="497"/>
                    <a:pt x="543" y="478"/>
                    <a:pt x="543" y="455"/>
                  </a:cubicBezTo>
                  <a:cubicBezTo>
                    <a:pt x="543" y="432"/>
                    <a:pt x="524" y="413"/>
                    <a:pt x="502" y="413"/>
                  </a:cubicBezTo>
                  <a:close/>
                </a:path>
              </a:pathLst>
            </a:custGeom>
            <a:solidFill>
              <a:srgbClr val="DEB825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  <a:extLst/>
          </p:spPr>
          <p:txBody>
            <a:bodyPr vert="horz" wrap="square" lIns="100838" tIns="50419" rIns="100838" bIns="50419" numCol="1" anchor="t" anchorCtr="0" compatLnSpc="1">
              <a:prstTxWarp prst="textNoShape">
                <a:avLst/>
              </a:prstTxWarp>
            </a:bodyPr>
            <a:lstStyle/>
            <a:p>
              <a:endParaRPr lang="de-DE" sz="1985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445173" y="1038225"/>
            <a:ext cx="4865296" cy="3259867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>
              <a:buClr>
                <a:srgbClr val="00B050"/>
              </a:buClr>
              <a:buSzPct val="120000"/>
            </a:pP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</a:rPr>
              <a:t>Стратегическая цель:</a:t>
            </a:r>
          </a:p>
          <a:p>
            <a:pPr>
              <a:spcBef>
                <a:spcPts val="662"/>
              </a:spcBef>
              <a:buClr>
                <a:srgbClr val="00B050"/>
              </a:buClr>
              <a:buSzPct val="120000"/>
            </a:pPr>
            <a:r>
              <a:rPr lang="ru-RU" sz="2800" b="1" dirty="0"/>
              <a:t>Формирование крупнейшего промышленного, инновационного и информационно-технологического центра Поволжья и России</a:t>
            </a:r>
          </a:p>
        </p:txBody>
      </p:sp>
      <p:sp>
        <p:nvSpPr>
          <p:cNvPr id="13" name="object 41"/>
          <p:cNvSpPr/>
          <p:nvPr/>
        </p:nvSpPr>
        <p:spPr>
          <a:xfrm>
            <a:off x="245269" y="4285834"/>
            <a:ext cx="5257800" cy="309474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263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2056269" y="352425"/>
            <a:ext cx="1061836" cy="126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170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940832634"/>
              </p:ext>
            </p:extLst>
          </p:nvPr>
        </p:nvGraphicFramePr>
        <p:xfrm>
          <a:off x="7010931" y="1210157"/>
          <a:ext cx="6256822" cy="60655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Заголовок 1"/>
          <p:cNvSpPr txBox="1">
            <a:spLocks/>
          </p:cNvSpPr>
          <p:nvPr/>
        </p:nvSpPr>
        <p:spPr>
          <a:xfrm>
            <a:off x="854869" y="123825"/>
            <a:ext cx="11766904" cy="663263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>
              <a:defRPr sz="4401" b="0" i="0">
                <a:solidFill>
                  <a:srgbClr val="0B6893"/>
                </a:solidFill>
                <a:latin typeface="Century Gothic"/>
                <a:ea typeface="+mj-ea"/>
                <a:cs typeface="Century Gothic"/>
              </a:defRPr>
            </a:lvl1pPr>
          </a:lstStyle>
          <a:p>
            <a:pPr algn="ctr"/>
            <a:r>
              <a:rPr lang="ru-RU" sz="3600" b="1" kern="0" cap="all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Приоритет. Возможности для каждого</a:t>
            </a:r>
            <a:endParaRPr lang="ru-RU" sz="3600" b="1" kern="0" cap="all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Овал 7"/>
          <p:cNvSpPr/>
          <p:nvPr/>
        </p:nvSpPr>
        <p:spPr bwMode="auto">
          <a:xfrm>
            <a:off x="212516" y="1276231"/>
            <a:ext cx="2199903" cy="2107551"/>
          </a:xfrm>
          <a:prstGeom prst="ellipse">
            <a:avLst/>
          </a:prstGeom>
          <a:solidFill>
            <a:srgbClr val="0B6893"/>
          </a:solidFill>
          <a:ln>
            <a:noFill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i="0" u="none" strike="noStrike" cap="none" normalizeH="0" baseline="0" dirty="0">
              <a:ln>
                <a:noFill/>
              </a:ln>
              <a:solidFill>
                <a:schemeClr val="tx1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Freeform 1291">
            <a:extLst>
              <a:ext uri="{FF2B5EF4-FFF2-40B4-BE49-F238E27FC236}">
                <a16:creationId xmlns:a16="http://schemas.microsoft.com/office/drawing/2014/main" id="{225FC83B-4609-439B-B69C-2DA73EB6F89F}"/>
              </a:ext>
            </a:extLst>
          </p:cNvPr>
          <p:cNvSpPr>
            <a:spLocks noChangeAspect="1" noEditPoints="1"/>
          </p:cNvSpPr>
          <p:nvPr/>
        </p:nvSpPr>
        <p:spPr bwMode="auto">
          <a:xfrm flipV="1">
            <a:off x="361956" y="1566044"/>
            <a:ext cx="1901021" cy="1527923"/>
          </a:xfrm>
          <a:custGeom>
            <a:avLst/>
            <a:gdLst>
              <a:gd name="T0" fmla="*/ 667 w 673"/>
              <a:gd name="T1" fmla="*/ 176 h 544"/>
              <a:gd name="T2" fmla="*/ 666 w 673"/>
              <a:gd name="T3" fmla="*/ 203 h 544"/>
              <a:gd name="T4" fmla="*/ 352 w 673"/>
              <a:gd name="T5" fmla="*/ 537 h 544"/>
              <a:gd name="T6" fmla="*/ 337 w 673"/>
              <a:gd name="T7" fmla="*/ 544 h 544"/>
              <a:gd name="T8" fmla="*/ 321 w 673"/>
              <a:gd name="T9" fmla="*/ 537 h 544"/>
              <a:gd name="T10" fmla="*/ 8 w 673"/>
              <a:gd name="T11" fmla="*/ 203 h 544"/>
              <a:gd name="T12" fmla="*/ 6 w 673"/>
              <a:gd name="T13" fmla="*/ 176 h 544"/>
              <a:gd name="T14" fmla="*/ 132 w 673"/>
              <a:gd name="T15" fmla="*/ 8 h 544"/>
              <a:gd name="T16" fmla="*/ 149 w 673"/>
              <a:gd name="T17" fmla="*/ 0 h 544"/>
              <a:gd name="T18" fmla="*/ 525 w 673"/>
              <a:gd name="T19" fmla="*/ 0 h 544"/>
              <a:gd name="T20" fmla="*/ 542 w 673"/>
              <a:gd name="T21" fmla="*/ 8 h 544"/>
              <a:gd name="T22" fmla="*/ 667 w 673"/>
              <a:gd name="T23" fmla="*/ 176 h 544"/>
              <a:gd name="T24" fmla="*/ 245 w 673"/>
              <a:gd name="T25" fmla="*/ 42 h 544"/>
              <a:gd name="T26" fmla="*/ 159 w 673"/>
              <a:gd name="T27" fmla="*/ 42 h 544"/>
              <a:gd name="T28" fmla="*/ 65 w 673"/>
              <a:gd name="T29" fmla="*/ 167 h 544"/>
              <a:gd name="T30" fmla="*/ 178 w 673"/>
              <a:gd name="T31" fmla="*/ 167 h 544"/>
              <a:gd name="T32" fmla="*/ 245 w 673"/>
              <a:gd name="T33" fmla="*/ 42 h 544"/>
              <a:gd name="T34" fmla="*/ 275 w 673"/>
              <a:gd name="T35" fmla="*/ 426 h 544"/>
              <a:gd name="T36" fmla="*/ 177 w 673"/>
              <a:gd name="T37" fmla="*/ 209 h 544"/>
              <a:gd name="T38" fmla="*/ 71 w 673"/>
              <a:gd name="T39" fmla="*/ 209 h 544"/>
              <a:gd name="T40" fmla="*/ 275 w 673"/>
              <a:gd name="T41" fmla="*/ 426 h 544"/>
              <a:gd name="T42" fmla="*/ 451 w 673"/>
              <a:gd name="T43" fmla="*/ 209 h 544"/>
              <a:gd name="T44" fmla="*/ 223 w 673"/>
              <a:gd name="T45" fmla="*/ 209 h 544"/>
              <a:gd name="T46" fmla="*/ 337 w 673"/>
              <a:gd name="T47" fmla="*/ 461 h 544"/>
              <a:gd name="T48" fmla="*/ 451 w 673"/>
              <a:gd name="T49" fmla="*/ 209 h 544"/>
              <a:gd name="T50" fmla="*/ 448 w 673"/>
              <a:gd name="T51" fmla="*/ 167 h 544"/>
              <a:gd name="T52" fmla="*/ 381 w 673"/>
              <a:gd name="T53" fmla="*/ 42 h 544"/>
              <a:gd name="T54" fmla="*/ 292 w 673"/>
              <a:gd name="T55" fmla="*/ 42 h 544"/>
              <a:gd name="T56" fmla="*/ 225 w 673"/>
              <a:gd name="T57" fmla="*/ 167 h 544"/>
              <a:gd name="T58" fmla="*/ 448 w 673"/>
              <a:gd name="T59" fmla="*/ 167 h 544"/>
              <a:gd name="T60" fmla="*/ 602 w 673"/>
              <a:gd name="T61" fmla="*/ 209 h 544"/>
              <a:gd name="T62" fmla="*/ 497 w 673"/>
              <a:gd name="T63" fmla="*/ 209 h 544"/>
              <a:gd name="T64" fmla="*/ 399 w 673"/>
              <a:gd name="T65" fmla="*/ 426 h 544"/>
              <a:gd name="T66" fmla="*/ 602 w 673"/>
              <a:gd name="T67" fmla="*/ 209 h 544"/>
              <a:gd name="T68" fmla="*/ 609 w 673"/>
              <a:gd name="T69" fmla="*/ 167 h 544"/>
              <a:gd name="T70" fmla="*/ 514 w 673"/>
              <a:gd name="T71" fmla="*/ 42 h 544"/>
              <a:gd name="T72" fmla="*/ 429 w 673"/>
              <a:gd name="T73" fmla="*/ 42 h 544"/>
              <a:gd name="T74" fmla="*/ 496 w 673"/>
              <a:gd name="T75" fmla="*/ 167 h 544"/>
              <a:gd name="T76" fmla="*/ 609 w 673"/>
              <a:gd name="T77" fmla="*/ 167 h 5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673" h="544">
                <a:moveTo>
                  <a:pt x="667" y="176"/>
                </a:moveTo>
                <a:cubicBezTo>
                  <a:pt x="673" y="184"/>
                  <a:pt x="673" y="195"/>
                  <a:pt x="666" y="203"/>
                </a:cubicBezTo>
                <a:cubicBezTo>
                  <a:pt x="352" y="537"/>
                  <a:pt x="352" y="537"/>
                  <a:pt x="352" y="537"/>
                </a:cubicBezTo>
                <a:cubicBezTo>
                  <a:pt x="348" y="541"/>
                  <a:pt x="343" y="544"/>
                  <a:pt x="337" y="544"/>
                </a:cubicBezTo>
                <a:cubicBezTo>
                  <a:pt x="331" y="544"/>
                  <a:pt x="325" y="541"/>
                  <a:pt x="321" y="537"/>
                </a:cubicBezTo>
                <a:cubicBezTo>
                  <a:pt x="8" y="203"/>
                  <a:pt x="8" y="203"/>
                  <a:pt x="8" y="203"/>
                </a:cubicBezTo>
                <a:cubicBezTo>
                  <a:pt x="1" y="195"/>
                  <a:pt x="0" y="184"/>
                  <a:pt x="6" y="176"/>
                </a:cubicBezTo>
                <a:cubicBezTo>
                  <a:pt x="132" y="8"/>
                  <a:pt x="132" y="8"/>
                  <a:pt x="132" y="8"/>
                </a:cubicBezTo>
                <a:cubicBezTo>
                  <a:pt x="136" y="3"/>
                  <a:pt x="142" y="0"/>
                  <a:pt x="149" y="0"/>
                </a:cubicBezTo>
                <a:cubicBezTo>
                  <a:pt x="525" y="0"/>
                  <a:pt x="525" y="0"/>
                  <a:pt x="525" y="0"/>
                </a:cubicBezTo>
                <a:cubicBezTo>
                  <a:pt x="531" y="0"/>
                  <a:pt x="538" y="3"/>
                  <a:pt x="542" y="8"/>
                </a:cubicBezTo>
                <a:lnTo>
                  <a:pt x="667" y="176"/>
                </a:lnTo>
                <a:close/>
                <a:moveTo>
                  <a:pt x="245" y="42"/>
                </a:moveTo>
                <a:cubicBezTo>
                  <a:pt x="159" y="42"/>
                  <a:pt x="159" y="42"/>
                  <a:pt x="159" y="42"/>
                </a:cubicBezTo>
                <a:cubicBezTo>
                  <a:pt x="65" y="167"/>
                  <a:pt x="65" y="167"/>
                  <a:pt x="65" y="167"/>
                </a:cubicBezTo>
                <a:cubicBezTo>
                  <a:pt x="178" y="167"/>
                  <a:pt x="178" y="167"/>
                  <a:pt x="178" y="167"/>
                </a:cubicBezTo>
                <a:lnTo>
                  <a:pt x="245" y="42"/>
                </a:lnTo>
                <a:close/>
                <a:moveTo>
                  <a:pt x="275" y="426"/>
                </a:moveTo>
                <a:cubicBezTo>
                  <a:pt x="177" y="209"/>
                  <a:pt x="177" y="209"/>
                  <a:pt x="177" y="209"/>
                </a:cubicBezTo>
                <a:cubicBezTo>
                  <a:pt x="71" y="209"/>
                  <a:pt x="71" y="209"/>
                  <a:pt x="71" y="209"/>
                </a:cubicBezTo>
                <a:lnTo>
                  <a:pt x="275" y="426"/>
                </a:lnTo>
                <a:close/>
                <a:moveTo>
                  <a:pt x="451" y="209"/>
                </a:moveTo>
                <a:cubicBezTo>
                  <a:pt x="223" y="209"/>
                  <a:pt x="223" y="209"/>
                  <a:pt x="223" y="209"/>
                </a:cubicBezTo>
                <a:cubicBezTo>
                  <a:pt x="337" y="461"/>
                  <a:pt x="337" y="461"/>
                  <a:pt x="337" y="461"/>
                </a:cubicBezTo>
                <a:lnTo>
                  <a:pt x="451" y="209"/>
                </a:lnTo>
                <a:close/>
                <a:moveTo>
                  <a:pt x="448" y="167"/>
                </a:moveTo>
                <a:cubicBezTo>
                  <a:pt x="381" y="42"/>
                  <a:pt x="381" y="42"/>
                  <a:pt x="381" y="42"/>
                </a:cubicBezTo>
                <a:cubicBezTo>
                  <a:pt x="292" y="42"/>
                  <a:pt x="292" y="42"/>
                  <a:pt x="292" y="42"/>
                </a:cubicBezTo>
                <a:cubicBezTo>
                  <a:pt x="225" y="167"/>
                  <a:pt x="225" y="167"/>
                  <a:pt x="225" y="167"/>
                </a:cubicBezTo>
                <a:lnTo>
                  <a:pt x="448" y="167"/>
                </a:lnTo>
                <a:close/>
                <a:moveTo>
                  <a:pt x="602" y="209"/>
                </a:moveTo>
                <a:cubicBezTo>
                  <a:pt x="497" y="209"/>
                  <a:pt x="497" y="209"/>
                  <a:pt x="497" y="209"/>
                </a:cubicBezTo>
                <a:cubicBezTo>
                  <a:pt x="399" y="426"/>
                  <a:pt x="399" y="426"/>
                  <a:pt x="399" y="426"/>
                </a:cubicBezTo>
                <a:lnTo>
                  <a:pt x="602" y="209"/>
                </a:lnTo>
                <a:close/>
                <a:moveTo>
                  <a:pt x="609" y="167"/>
                </a:moveTo>
                <a:cubicBezTo>
                  <a:pt x="514" y="42"/>
                  <a:pt x="514" y="42"/>
                  <a:pt x="514" y="42"/>
                </a:cubicBezTo>
                <a:cubicBezTo>
                  <a:pt x="429" y="42"/>
                  <a:pt x="429" y="42"/>
                  <a:pt x="429" y="42"/>
                </a:cubicBezTo>
                <a:cubicBezTo>
                  <a:pt x="496" y="167"/>
                  <a:pt x="496" y="167"/>
                  <a:pt x="496" y="167"/>
                </a:cubicBezTo>
                <a:lnTo>
                  <a:pt x="609" y="167"/>
                </a:lnTo>
                <a:close/>
              </a:path>
            </a:pathLst>
          </a:custGeom>
          <a:solidFill>
            <a:srgbClr val="DEB82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 vert="horz" wrap="square" lIns="100838" tIns="50419" rIns="100838" bIns="50419" numCol="1" anchor="t" anchorCtr="0" compatLnSpc="1">
            <a:prstTxWarp prst="textNoShape">
              <a:avLst/>
            </a:prstTxWarp>
          </a:bodyPr>
          <a:lstStyle/>
          <a:p>
            <a:endParaRPr lang="de-DE" sz="1985" dirty="0"/>
          </a:p>
        </p:txBody>
      </p:sp>
      <p:sp>
        <p:nvSpPr>
          <p:cNvPr id="12" name="TextBox 11"/>
          <p:cNvSpPr txBox="1"/>
          <p:nvPr/>
        </p:nvSpPr>
        <p:spPr>
          <a:xfrm>
            <a:off x="2576939" y="1042214"/>
            <a:ext cx="4433992" cy="2739211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>
              <a:buClr>
                <a:srgbClr val="00B050"/>
              </a:buClr>
              <a:buSzPct val="120000"/>
            </a:pP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</a:rPr>
              <a:t>Стратегическая цель:</a:t>
            </a:r>
          </a:p>
          <a:p>
            <a:pPr>
              <a:buClr>
                <a:srgbClr val="00B050"/>
              </a:buClr>
              <a:buSzPct val="120000"/>
            </a:pPr>
            <a:r>
              <a:rPr lang="ru-RU" sz="2800" b="1" dirty="0"/>
              <a:t>Создание условий для самореализации человека через формирование современных рабочих мест</a:t>
            </a:r>
          </a:p>
        </p:txBody>
      </p:sp>
      <p:sp>
        <p:nvSpPr>
          <p:cNvPr id="13" name="object 40"/>
          <p:cNvSpPr/>
          <p:nvPr/>
        </p:nvSpPr>
        <p:spPr>
          <a:xfrm>
            <a:off x="212516" y="3938074"/>
            <a:ext cx="5486400" cy="344344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  <a:ln>
            <a:noFill/>
          </a:ln>
        </p:spPr>
        <p:txBody>
          <a:bodyPr wrap="square" lIns="0" tIns="0" rIns="0" bIns="0" rtlCol="0"/>
          <a:lstStyle/>
          <a:p>
            <a:endParaRPr sz="2263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2056269" y="352425"/>
            <a:ext cx="1061836" cy="126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572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4366" y="123825"/>
            <a:ext cx="11766904" cy="663263"/>
          </a:xfrm>
        </p:spPr>
        <p:txBody>
          <a:bodyPr anchor="ctr">
            <a:noAutofit/>
          </a:bodyPr>
          <a:lstStyle/>
          <a:p>
            <a:pPr algn="ctr"/>
            <a:r>
              <a:rPr lang="ru-RU" sz="3600" b="1" cap="all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Приоритет. </a:t>
            </a:r>
            <a:r>
              <a:rPr lang="ru-RU" sz="3600" b="1" cap="all" dirty="0" err="1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Экогород</a:t>
            </a:r>
            <a:r>
              <a:rPr lang="ru-RU" sz="3600" b="1" cap="all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(город-парк)</a:t>
            </a:r>
            <a:endParaRPr lang="ru-RU" sz="3600" b="1" cap="all" dirty="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641257812"/>
              </p:ext>
            </p:extLst>
          </p:nvPr>
        </p:nvGraphicFramePr>
        <p:xfrm>
          <a:off x="7913505" y="1101567"/>
          <a:ext cx="5209564" cy="63553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" t="1811" r="1518" b="3543"/>
          <a:stretch/>
        </p:blipFill>
        <p:spPr>
          <a:xfrm>
            <a:off x="169069" y="3684391"/>
            <a:ext cx="5838102" cy="3620546"/>
          </a:xfrm>
          <a:prstGeom prst="rect">
            <a:avLst/>
          </a:prstGeom>
          <a:ln w="57150">
            <a:noFill/>
          </a:ln>
        </p:spPr>
      </p:pic>
      <p:sp>
        <p:nvSpPr>
          <p:cNvPr id="10" name="Овал 9"/>
          <p:cNvSpPr/>
          <p:nvPr/>
        </p:nvSpPr>
        <p:spPr bwMode="auto">
          <a:xfrm>
            <a:off x="321469" y="1201130"/>
            <a:ext cx="2199903" cy="2107551"/>
          </a:xfrm>
          <a:prstGeom prst="ellipse">
            <a:avLst/>
          </a:prstGeom>
          <a:solidFill>
            <a:srgbClr val="0B6893"/>
          </a:solidFill>
          <a:ln>
            <a:noFill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i="0" u="none" strike="noStrike" cap="none" normalizeH="0" baseline="0" dirty="0">
              <a:ln>
                <a:noFill/>
              </a:ln>
              <a:solidFill>
                <a:schemeClr val="tx1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Freeform 1410">
            <a:extLst>
              <a:ext uri="{FF2B5EF4-FFF2-40B4-BE49-F238E27FC236}">
                <a16:creationId xmlns:a16="http://schemas.microsoft.com/office/drawing/2014/main" id="{C0BEF1BD-9FEE-4374-82D4-0DA6AB661C60}"/>
              </a:ext>
            </a:extLst>
          </p:cNvPr>
          <p:cNvSpPr>
            <a:spLocks noChangeAspect="1" noEditPoints="1"/>
          </p:cNvSpPr>
          <p:nvPr/>
        </p:nvSpPr>
        <p:spPr bwMode="auto">
          <a:xfrm flipH="1">
            <a:off x="1416162" y="1739589"/>
            <a:ext cx="967199" cy="987969"/>
          </a:xfrm>
          <a:custGeom>
            <a:avLst/>
            <a:gdLst>
              <a:gd name="T0" fmla="*/ 0 w 625"/>
              <a:gd name="T1" fmla="*/ 0 h 586"/>
              <a:gd name="T2" fmla="*/ 480 w 625"/>
              <a:gd name="T3" fmla="*/ 479 h 586"/>
              <a:gd name="T4" fmla="*/ 586 w 625"/>
              <a:gd name="T5" fmla="*/ 586 h 586"/>
              <a:gd name="T6" fmla="*/ 552 w 625"/>
              <a:gd name="T7" fmla="*/ 586 h 586"/>
              <a:gd name="T8" fmla="*/ 460 w 625"/>
              <a:gd name="T9" fmla="*/ 492 h 586"/>
              <a:gd name="T10" fmla="*/ 180 w 625"/>
              <a:gd name="T11" fmla="*/ 444 h 586"/>
              <a:gd name="T12" fmla="*/ 0 w 625"/>
              <a:gd name="T13" fmla="*/ 0 h 586"/>
              <a:gd name="T14" fmla="*/ 104 w 625"/>
              <a:gd name="T15" fmla="*/ 60 h 586"/>
              <a:gd name="T16" fmla="*/ 98 w 625"/>
              <a:gd name="T17" fmla="*/ 72 h 586"/>
              <a:gd name="T18" fmla="*/ 216 w 625"/>
              <a:gd name="T19" fmla="*/ 229 h 586"/>
              <a:gd name="T20" fmla="*/ 404 w 625"/>
              <a:gd name="T21" fmla="*/ 448 h 586"/>
              <a:gd name="T22" fmla="*/ 412 w 625"/>
              <a:gd name="T23" fmla="*/ 437 h 586"/>
              <a:gd name="T24" fmla="*/ 293 w 625"/>
              <a:gd name="T25" fmla="*/ 267 h 586"/>
              <a:gd name="T26" fmla="*/ 104 w 625"/>
              <a:gd name="T27" fmla="*/ 60 h 5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25" h="586">
                <a:moveTo>
                  <a:pt x="0" y="0"/>
                </a:moveTo>
                <a:cubicBezTo>
                  <a:pt x="625" y="0"/>
                  <a:pt x="480" y="415"/>
                  <a:pt x="480" y="479"/>
                </a:cubicBezTo>
                <a:cubicBezTo>
                  <a:pt x="586" y="586"/>
                  <a:pt x="586" y="586"/>
                  <a:pt x="586" y="586"/>
                </a:cubicBezTo>
                <a:cubicBezTo>
                  <a:pt x="552" y="586"/>
                  <a:pt x="552" y="586"/>
                  <a:pt x="552" y="586"/>
                </a:cubicBezTo>
                <a:cubicBezTo>
                  <a:pt x="460" y="492"/>
                  <a:pt x="460" y="492"/>
                  <a:pt x="460" y="492"/>
                </a:cubicBezTo>
                <a:cubicBezTo>
                  <a:pt x="409" y="498"/>
                  <a:pt x="297" y="538"/>
                  <a:pt x="180" y="444"/>
                </a:cubicBezTo>
                <a:cubicBezTo>
                  <a:pt x="62" y="351"/>
                  <a:pt x="68" y="239"/>
                  <a:pt x="0" y="0"/>
                </a:cubicBezTo>
                <a:close/>
                <a:moveTo>
                  <a:pt x="104" y="60"/>
                </a:moveTo>
                <a:cubicBezTo>
                  <a:pt x="39" y="29"/>
                  <a:pt x="98" y="72"/>
                  <a:pt x="98" y="72"/>
                </a:cubicBezTo>
                <a:cubicBezTo>
                  <a:pt x="157" y="113"/>
                  <a:pt x="184" y="168"/>
                  <a:pt x="216" y="229"/>
                </a:cubicBezTo>
                <a:cubicBezTo>
                  <a:pt x="257" y="307"/>
                  <a:pt x="319" y="411"/>
                  <a:pt x="404" y="448"/>
                </a:cubicBezTo>
                <a:cubicBezTo>
                  <a:pt x="489" y="485"/>
                  <a:pt x="449" y="464"/>
                  <a:pt x="412" y="437"/>
                </a:cubicBezTo>
                <a:cubicBezTo>
                  <a:pt x="375" y="409"/>
                  <a:pt x="323" y="323"/>
                  <a:pt x="293" y="267"/>
                </a:cubicBezTo>
                <a:cubicBezTo>
                  <a:pt x="252" y="188"/>
                  <a:pt x="213" y="112"/>
                  <a:pt x="104" y="60"/>
                </a:cubicBezTo>
                <a:close/>
              </a:path>
            </a:pathLst>
          </a:custGeom>
          <a:solidFill>
            <a:srgbClr val="DEB82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 vert="horz" wrap="square" lIns="100838" tIns="50419" rIns="100838" bIns="50419" numCol="1" anchor="t" anchorCtr="0" compatLnSpc="1">
            <a:prstTxWarp prst="textNoShape">
              <a:avLst/>
            </a:prstTxWarp>
          </a:bodyPr>
          <a:lstStyle/>
          <a:p>
            <a:endParaRPr lang="de-DE" sz="1985" dirty="0"/>
          </a:p>
        </p:txBody>
      </p:sp>
      <p:sp>
        <p:nvSpPr>
          <p:cNvPr id="12" name="Freeform 1410">
            <a:extLst>
              <a:ext uri="{FF2B5EF4-FFF2-40B4-BE49-F238E27FC236}">
                <a16:creationId xmlns:a16="http://schemas.microsoft.com/office/drawing/2014/main" id="{C0BEF1BD-9FEE-4374-82D4-0DA6AB661C60}"/>
              </a:ext>
            </a:extLst>
          </p:cNvPr>
          <p:cNvSpPr>
            <a:spLocks noChangeAspect="1" noEditPoints="1"/>
          </p:cNvSpPr>
          <p:nvPr/>
        </p:nvSpPr>
        <p:spPr bwMode="auto">
          <a:xfrm rot="2385112">
            <a:off x="899147" y="1410520"/>
            <a:ext cx="1223507" cy="1120133"/>
          </a:xfrm>
          <a:custGeom>
            <a:avLst/>
            <a:gdLst>
              <a:gd name="T0" fmla="*/ 0 w 625"/>
              <a:gd name="T1" fmla="*/ 0 h 586"/>
              <a:gd name="T2" fmla="*/ 480 w 625"/>
              <a:gd name="T3" fmla="*/ 479 h 586"/>
              <a:gd name="T4" fmla="*/ 586 w 625"/>
              <a:gd name="T5" fmla="*/ 586 h 586"/>
              <a:gd name="T6" fmla="*/ 552 w 625"/>
              <a:gd name="T7" fmla="*/ 586 h 586"/>
              <a:gd name="T8" fmla="*/ 460 w 625"/>
              <a:gd name="T9" fmla="*/ 492 h 586"/>
              <a:gd name="T10" fmla="*/ 180 w 625"/>
              <a:gd name="T11" fmla="*/ 444 h 586"/>
              <a:gd name="T12" fmla="*/ 0 w 625"/>
              <a:gd name="T13" fmla="*/ 0 h 586"/>
              <a:gd name="T14" fmla="*/ 104 w 625"/>
              <a:gd name="T15" fmla="*/ 60 h 586"/>
              <a:gd name="T16" fmla="*/ 98 w 625"/>
              <a:gd name="T17" fmla="*/ 72 h 586"/>
              <a:gd name="T18" fmla="*/ 216 w 625"/>
              <a:gd name="T19" fmla="*/ 229 h 586"/>
              <a:gd name="T20" fmla="*/ 404 w 625"/>
              <a:gd name="T21" fmla="*/ 448 h 586"/>
              <a:gd name="T22" fmla="*/ 412 w 625"/>
              <a:gd name="T23" fmla="*/ 437 h 586"/>
              <a:gd name="T24" fmla="*/ 293 w 625"/>
              <a:gd name="T25" fmla="*/ 267 h 586"/>
              <a:gd name="T26" fmla="*/ 104 w 625"/>
              <a:gd name="T27" fmla="*/ 60 h 5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25" h="586">
                <a:moveTo>
                  <a:pt x="0" y="0"/>
                </a:moveTo>
                <a:cubicBezTo>
                  <a:pt x="625" y="0"/>
                  <a:pt x="480" y="415"/>
                  <a:pt x="480" y="479"/>
                </a:cubicBezTo>
                <a:cubicBezTo>
                  <a:pt x="586" y="586"/>
                  <a:pt x="586" y="586"/>
                  <a:pt x="586" y="586"/>
                </a:cubicBezTo>
                <a:cubicBezTo>
                  <a:pt x="552" y="586"/>
                  <a:pt x="552" y="586"/>
                  <a:pt x="552" y="586"/>
                </a:cubicBezTo>
                <a:cubicBezTo>
                  <a:pt x="460" y="492"/>
                  <a:pt x="460" y="492"/>
                  <a:pt x="460" y="492"/>
                </a:cubicBezTo>
                <a:cubicBezTo>
                  <a:pt x="409" y="498"/>
                  <a:pt x="297" y="538"/>
                  <a:pt x="180" y="444"/>
                </a:cubicBezTo>
                <a:cubicBezTo>
                  <a:pt x="62" y="351"/>
                  <a:pt x="68" y="239"/>
                  <a:pt x="0" y="0"/>
                </a:cubicBezTo>
                <a:close/>
                <a:moveTo>
                  <a:pt x="104" y="60"/>
                </a:moveTo>
                <a:cubicBezTo>
                  <a:pt x="39" y="29"/>
                  <a:pt x="98" y="72"/>
                  <a:pt x="98" y="72"/>
                </a:cubicBezTo>
                <a:cubicBezTo>
                  <a:pt x="157" y="113"/>
                  <a:pt x="184" y="168"/>
                  <a:pt x="216" y="229"/>
                </a:cubicBezTo>
                <a:cubicBezTo>
                  <a:pt x="257" y="307"/>
                  <a:pt x="319" y="411"/>
                  <a:pt x="404" y="448"/>
                </a:cubicBezTo>
                <a:cubicBezTo>
                  <a:pt x="489" y="485"/>
                  <a:pt x="449" y="464"/>
                  <a:pt x="412" y="437"/>
                </a:cubicBezTo>
                <a:cubicBezTo>
                  <a:pt x="375" y="409"/>
                  <a:pt x="323" y="323"/>
                  <a:pt x="293" y="267"/>
                </a:cubicBezTo>
                <a:cubicBezTo>
                  <a:pt x="252" y="188"/>
                  <a:pt x="213" y="112"/>
                  <a:pt x="104" y="60"/>
                </a:cubicBezTo>
                <a:close/>
              </a:path>
            </a:pathLst>
          </a:custGeom>
          <a:solidFill>
            <a:srgbClr val="DEB82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 vert="horz" wrap="square" lIns="100838" tIns="50419" rIns="100838" bIns="50419" numCol="1" anchor="t" anchorCtr="0" compatLnSpc="1">
            <a:prstTxWarp prst="textNoShape">
              <a:avLst/>
            </a:prstTxWarp>
          </a:bodyPr>
          <a:lstStyle/>
          <a:p>
            <a:endParaRPr lang="de-DE" sz="1985" dirty="0"/>
          </a:p>
        </p:txBody>
      </p:sp>
      <p:sp>
        <p:nvSpPr>
          <p:cNvPr id="13" name="Freeform 1410">
            <a:extLst>
              <a:ext uri="{FF2B5EF4-FFF2-40B4-BE49-F238E27FC236}">
                <a16:creationId xmlns:a16="http://schemas.microsoft.com/office/drawing/2014/main" id="{C0BEF1BD-9FEE-4374-82D4-0DA6AB661C60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67556" y="2135011"/>
            <a:ext cx="1069093" cy="978765"/>
          </a:xfrm>
          <a:custGeom>
            <a:avLst/>
            <a:gdLst>
              <a:gd name="T0" fmla="*/ 0 w 625"/>
              <a:gd name="T1" fmla="*/ 0 h 586"/>
              <a:gd name="T2" fmla="*/ 480 w 625"/>
              <a:gd name="T3" fmla="*/ 479 h 586"/>
              <a:gd name="T4" fmla="*/ 586 w 625"/>
              <a:gd name="T5" fmla="*/ 586 h 586"/>
              <a:gd name="T6" fmla="*/ 552 w 625"/>
              <a:gd name="T7" fmla="*/ 586 h 586"/>
              <a:gd name="T8" fmla="*/ 460 w 625"/>
              <a:gd name="T9" fmla="*/ 492 h 586"/>
              <a:gd name="T10" fmla="*/ 180 w 625"/>
              <a:gd name="T11" fmla="*/ 444 h 586"/>
              <a:gd name="T12" fmla="*/ 0 w 625"/>
              <a:gd name="T13" fmla="*/ 0 h 586"/>
              <a:gd name="T14" fmla="*/ 104 w 625"/>
              <a:gd name="T15" fmla="*/ 60 h 586"/>
              <a:gd name="T16" fmla="*/ 98 w 625"/>
              <a:gd name="T17" fmla="*/ 72 h 586"/>
              <a:gd name="T18" fmla="*/ 216 w 625"/>
              <a:gd name="T19" fmla="*/ 229 h 586"/>
              <a:gd name="T20" fmla="*/ 404 w 625"/>
              <a:gd name="T21" fmla="*/ 448 h 586"/>
              <a:gd name="T22" fmla="*/ 412 w 625"/>
              <a:gd name="T23" fmla="*/ 437 h 586"/>
              <a:gd name="T24" fmla="*/ 293 w 625"/>
              <a:gd name="T25" fmla="*/ 267 h 586"/>
              <a:gd name="T26" fmla="*/ 104 w 625"/>
              <a:gd name="T27" fmla="*/ 60 h 5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25" h="586">
                <a:moveTo>
                  <a:pt x="0" y="0"/>
                </a:moveTo>
                <a:cubicBezTo>
                  <a:pt x="625" y="0"/>
                  <a:pt x="480" y="415"/>
                  <a:pt x="480" y="479"/>
                </a:cubicBezTo>
                <a:cubicBezTo>
                  <a:pt x="586" y="586"/>
                  <a:pt x="586" y="586"/>
                  <a:pt x="586" y="586"/>
                </a:cubicBezTo>
                <a:cubicBezTo>
                  <a:pt x="552" y="586"/>
                  <a:pt x="552" y="586"/>
                  <a:pt x="552" y="586"/>
                </a:cubicBezTo>
                <a:cubicBezTo>
                  <a:pt x="460" y="492"/>
                  <a:pt x="460" y="492"/>
                  <a:pt x="460" y="492"/>
                </a:cubicBezTo>
                <a:cubicBezTo>
                  <a:pt x="409" y="498"/>
                  <a:pt x="297" y="538"/>
                  <a:pt x="180" y="444"/>
                </a:cubicBezTo>
                <a:cubicBezTo>
                  <a:pt x="62" y="351"/>
                  <a:pt x="68" y="239"/>
                  <a:pt x="0" y="0"/>
                </a:cubicBezTo>
                <a:close/>
                <a:moveTo>
                  <a:pt x="104" y="60"/>
                </a:moveTo>
                <a:cubicBezTo>
                  <a:pt x="39" y="29"/>
                  <a:pt x="98" y="72"/>
                  <a:pt x="98" y="72"/>
                </a:cubicBezTo>
                <a:cubicBezTo>
                  <a:pt x="157" y="113"/>
                  <a:pt x="184" y="168"/>
                  <a:pt x="216" y="229"/>
                </a:cubicBezTo>
                <a:cubicBezTo>
                  <a:pt x="257" y="307"/>
                  <a:pt x="319" y="411"/>
                  <a:pt x="404" y="448"/>
                </a:cubicBezTo>
                <a:cubicBezTo>
                  <a:pt x="489" y="485"/>
                  <a:pt x="449" y="464"/>
                  <a:pt x="412" y="437"/>
                </a:cubicBezTo>
                <a:cubicBezTo>
                  <a:pt x="375" y="409"/>
                  <a:pt x="323" y="323"/>
                  <a:pt x="293" y="267"/>
                </a:cubicBezTo>
                <a:cubicBezTo>
                  <a:pt x="252" y="188"/>
                  <a:pt x="213" y="112"/>
                  <a:pt x="104" y="60"/>
                </a:cubicBezTo>
                <a:close/>
              </a:path>
            </a:pathLst>
          </a:custGeom>
          <a:solidFill>
            <a:srgbClr val="DEB82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 vert="horz" wrap="square" lIns="100838" tIns="50419" rIns="100838" bIns="50419" numCol="1" anchor="t" anchorCtr="0" compatLnSpc="1">
            <a:prstTxWarp prst="textNoShape">
              <a:avLst/>
            </a:prstTxWarp>
          </a:bodyPr>
          <a:lstStyle/>
          <a:p>
            <a:endParaRPr lang="de-DE" sz="1985" dirty="0"/>
          </a:p>
        </p:txBody>
      </p:sp>
      <p:sp>
        <p:nvSpPr>
          <p:cNvPr id="14" name="TextBox 13"/>
          <p:cNvSpPr txBox="1"/>
          <p:nvPr/>
        </p:nvSpPr>
        <p:spPr>
          <a:xfrm>
            <a:off x="2745477" y="1038225"/>
            <a:ext cx="4814992" cy="2308324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>
              <a:buClr>
                <a:srgbClr val="00B050"/>
              </a:buClr>
              <a:buSzPct val="120000"/>
            </a:pP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</a:rPr>
              <a:t>Стратегическая цель:</a:t>
            </a:r>
          </a:p>
          <a:p>
            <a:pPr>
              <a:buClr>
                <a:srgbClr val="00B050"/>
              </a:buClr>
              <a:buSzPct val="120000"/>
            </a:pPr>
            <a:r>
              <a:rPr lang="ru-RU" sz="2800" b="1" dirty="0"/>
              <a:t>Решение экологических проблем, развитие Тольятти как экологически чистого города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2056269" y="352425"/>
            <a:ext cx="1061836" cy="126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6563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341269" y="2772529"/>
            <a:ext cx="1512052" cy="339302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31269" y="868058"/>
            <a:ext cx="4724399" cy="3600986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>
              <a:buClr>
                <a:srgbClr val="00B050"/>
              </a:buClr>
              <a:buSzPct val="120000"/>
            </a:pP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</a:rPr>
              <a:t>Стратегическая цель:</a:t>
            </a:r>
          </a:p>
          <a:p>
            <a:pPr>
              <a:buClr>
                <a:srgbClr val="00B050"/>
              </a:buClr>
              <a:buSzPct val="120000"/>
            </a:pPr>
            <a:r>
              <a:rPr lang="ru-RU" sz="2800" b="1" dirty="0"/>
              <a:t>Преумножение человеческого потенциала, формирование горожанина </a:t>
            </a:r>
            <a:r>
              <a:rPr lang="ru-RU" sz="2800" b="1" dirty="0" err="1"/>
              <a:t>XXI</a:t>
            </a:r>
            <a:r>
              <a:rPr lang="ru-RU" sz="2800" b="1" dirty="0"/>
              <a:t> века, развитие образования, здравоохранения и </a:t>
            </a:r>
          </a:p>
          <a:p>
            <a:pPr>
              <a:buClr>
                <a:srgbClr val="00B050"/>
              </a:buClr>
              <a:buSzPct val="120000"/>
            </a:pPr>
            <a:r>
              <a:rPr lang="ru-RU" sz="2800" b="1" dirty="0"/>
              <a:t>спорта</a:t>
            </a:r>
            <a:endParaRPr lang="ru-RU" sz="3200" b="1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156150952"/>
              </p:ext>
            </p:extLst>
          </p:nvPr>
        </p:nvGraphicFramePr>
        <p:xfrm>
          <a:off x="8061220" y="1426637"/>
          <a:ext cx="5254151" cy="60848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2" name="Овал 11"/>
          <p:cNvSpPr/>
          <p:nvPr/>
        </p:nvSpPr>
        <p:spPr bwMode="auto">
          <a:xfrm>
            <a:off x="244025" y="1603044"/>
            <a:ext cx="2199903" cy="2107551"/>
          </a:xfrm>
          <a:prstGeom prst="ellipse">
            <a:avLst/>
          </a:prstGeom>
          <a:solidFill>
            <a:srgbClr val="0B6893"/>
          </a:solidFill>
          <a:ln>
            <a:noFill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i="0" u="none" strike="noStrike" cap="none" normalizeH="0" baseline="0" dirty="0">
              <a:ln>
                <a:noFill/>
              </a:ln>
              <a:solidFill>
                <a:schemeClr val="tx1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Freeform 1149">
            <a:extLst>
              <a:ext uri="{FF2B5EF4-FFF2-40B4-BE49-F238E27FC236}">
                <a16:creationId xmlns:a16="http://schemas.microsoft.com/office/drawing/2014/main" id="{72CCC493-4D93-48A2-9C5C-01096A0FAAFA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820476" y="1757985"/>
            <a:ext cx="1046999" cy="1797668"/>
          </a:xfrm>
          <a:custGeom>
            <a:avLst/>
            <a:gdLst>
              <a:gd name="T0" fmla="*/ 335 w 335"/>
              <a:gd name="T1" fmla="*/ 356 h 575"/>
              <a:gd name="T2" fmla="*/ 303 w 335"/>
              <a:gd name="T3" fmla="*/ 387 h 575"/>
              <a:gd name="T4" fmla="*/ 272 w 335"/>
              <a:gd name="T5" fmla="*/ 356 h 575"/>
              <a:gd name="T6" fmla="*/ 272 w 335"/>
              <a:gd name="T7" fmla="*/ 241 h 575"/>
              <a:gd name="T8" fmla="*/ 251 w 335"/>
              <a:gd name="T9" fmla="*/ 241 h 575"/>
              <a:gd name="T10" fmla="*/ 251 w 335"/>
              <a:gd name="T11" fmla="*/ 539 h 575"/>
              <a:gd name="T12" fmla="*/ 215 w 335"/>
              <a:gd name="T13" fmla="*/ 575 h 575"/>
              <a:gd name="T14" fmla="*/ 178 w 335"/>
              <a:gd name="T15" fmla="*/ 539 h 575"/>
              <a:gd name="T16" fmla="*/ 178 w 335"/>
              <a:gd name="T17" fmla="*/ 387 h 575"/>
              <a:gd name="T18" fmla="*/ 157 w 335"/>
              <a:gd name="T19" fmla="*/ 387 h 575"/>
              <a:gd name="T20" fmla="*/ 157 w 335"/>
              <a:gd name="T21" fmla="*/ 539 h 575"/>
              <a:gd name="T22" fmla="*/ 120 w 335"/>
              <a:gd name="T23" fmla="*/ 575 h 575"/>
              <a:gd name="T24" fmla="*/ 84 w 335"/>
              <a:gd name="T25" fmla="*/ 539 h 575"/>
              <a:gd name="T26" fmla="*/ 84 w 335"/>
              <a:gd name="T27" fmla="*/ 241 h 575"/>
              <a:gd name="T28" fmla="*/ 63 w 335"/>
              <a:gd name="T29" fmla="*/ 241 h 575"/>
              <a:gd name="T30" fmla="*/ 63 w 335"/>
              <a:gd name="T31" fmla="*/ 356 h 575"/>
              <a:gd name="T32" fmla="*/ 32 w 335"/>
              <a:gd name="T33" fmla="*/ 387 h 575"/>
              <a:gd name="T34" fmla="*/ 0 w 335"/>
              <a:gd name="T35" fmla="*/ 356 h 575"/>
              <a:gd name="T36" fmla="*/ 0 w 335"/>
              <a:gd name="T37" fmla="*/ 220 h 575"/>
              <a:gd name="T38" fmla="*/ 63 w 335"/>
              <a:gd name="T39" fmla="*/ 157 h 575"/>
              <a:gd name="T40" fmla="*/ 272 w 335"/>
              <a:gd name="T41" fmla="*/ 157 h 575"/>
              <a:gd name="T42" fmla="*/ 335 w 335"/>
              <a:gd name="T43" fmla="*/ 220 h 575"/>
              <a:gd name="T44" fmla="*/ 335 w 335"/>
              <a:gd name="T45" fmla="*/ 356 h 575"/>
              <a:gd name="T46" fmla="*/ 168 w 335"/>
              <a:gd name="T47" fmla="*/ 147 h 575"/>
              <a:gd name="T48" fmla="*/ 94 w 335"/>
              <a:gd name="T49" fmla="*/ 73 h 575"/>
              <a:gd name="T50" fmla="*/ 168 w 335"/>
              <a:gd name="T51" fmla="*/ 0 h 575"/>
              <a:gd name="T52" fmla="*/ 241 w 335"/>
              <a:gd name="T53" fmla="*/ 73 h 575"/>
              <a:gd name="T54" fmla="*/ 168 w 335"/>
              <a:gd name="T55" fmla="*/ 147 h 5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335" h="575">
                <a:moveTo>
                  <a:pt x="335" y="356"/>
                </a:moveTo>
                <a:cubicBezTo>
                  <a:pt x="335" y="373"/>
                  <a:pt x="321" y="387"/>
                  <a:pt x="303" y="387"/>
                </a:cubicBezTo>
                <a:cubicBezTo>
                  <a:pt x="286" y="387"/>
                  <a:pt x="272" y="373"/>
                  <a:pt x="272" y="356"/>
                </a:cubicBezTo>
                <a:cubicBezTo>
                  <a:pt x="272" y="241"/>
                  <a:pt x="272" y="241"/>
                  <a:pt x="272" y="241"/>
                </a:cubicBezTo>
                <a:cubicBezTo>
                  <a:pt x="251" y="241"/>
                  <a:pt x="251" y="241"/>
                  <a:pt x="251" y="241"/>
                </a:cubicBezTo>
                <a:cubicBezTo>
                  <a:pt x="251" y="539"/>
                  <a:pt x="251" y="539"/>
                  <a:pt x="251" y="539"/>
                </a:cubicBezTo>
                <a:cubicBezTo>
                  <a:pt x="251" y="559"/>
                  <a:pt x="235" y="575"/>
                  <a:pt x="215" y="575"/>
                </a:cubicBezTo>
                <a:cubicBezTo>
                  <a:pt x="194" y="575"/>
                  <a:pt x="178" y="559"/>
                  <a:pt x="178" y="539"/>
                </a:cubicBezTo>
                <a:cubicBezTo>
                  <a:pt x="178" y="387"/>
                  <a:pt x="178" y="387"/>
                  <a:pt x="178" y="387"/>
                </a:cubicBezTo>
                <a:cubicBezTo>
                  <a:pt x="157" y="387"/>
                  <a:pt x="157" y="387"/>
                  <a:pt x="157" y="387"/>
                </a:cubicBezTo>
                <a:cubicBezTo>
                  <a:pt x="157" y="539"/>
                  <a:pt x="157" y="539"/>
                  <a:pt x="157" y="539"/>
                </a:cubicBezTo>
                <a:cubicBezTo>
                  <a:pt x="157" y="559"/>
                  <a:pt x="141" y="575"/>
                  <a:pt x="120" y="575"/>
                </a:cubicBezTo>
                <a:cubicBezTo>
                  <a:pt x="100" y="575"/>
                  <a:pt x="84" y="559"/>
                  <a:pt x="84" y="539"/>
                </a:cubicBezTo>
                <a:cubicBezTo>
                  <a:pt x="84" y="241"/>
                  <a:pt x="84" y="241"/>
                  <a:pt x="84" y="241"/>
                </a:cubicBezTo>
                <a:cubicBezTo>
                  <a:pt x="63" y="241"/>
                  <a:pt x="63" y="241"/>
                  <a:pt x="63" y="241"/>
                </a:cubicBezTo>
                <a:cubicBezTo>
                  <a:pt x="63" y="356"/>
                  <a:pt x="63" y="356"/>
                  <a:pt x="63" y="356"/>
                </a:cubicBezTo>
                <a:cubicBezTo>
                  <a:pt x="63" y="373"/>
                  <a:pt x="49" y="387"/>
                  <a:pt x="32" y="387"/>
                </a:cubicBezTo>
                <a:cubicBezTo>
                  <a:pt x="14" y="387"/>
                  <a:pt x="0" y="373"/>
                  <a:pt x="0" y="356"/>
                </a:cubicBezTo>
                <a:cubicBezTo>
                  <a:pt x="0" y="220"/>
                  <a:pt x="0" y="220"/>
                  <a:pt x="0" y="220"/>
                </a:cubicBezTo>
                <a:cubicBezTo>
                  <a:pt x="0" y="185"/>
                  <a:pt x="28" y="157"/>
                  <a:pt x="63" y="157"/>
                </a:cubicBezTo>
                <a:cubicBezTo>
                  <a:pt x="272" y="157"/>
                  <a:pt x="272" y="157"/>
                  <a:pt x="272" y="157"/>
                </a:cubicBezTo>
                <a:cubicBezTo>
                  <a:pt x="307" y="157"/>
                  <a:pt x="335" y="185"/>
                  <a:pt x="335" y="220"/>
                </a:cubicBezTo>
                <a:lnTo>
                  <a:pt x="335" y="356"/>
                </a:lnTo>
                <a:close/>
                <a:moveTo>
                  <a:pt x="168" y="147"/>
                </a:moveTo>
                <a:cubicBezTo>
                  <a:pt x="127" y="147"/>
                  <a:pt x="94" y="114"/>
                  <a:pt x="94" y="73"/>
                </a:cubicBezTo>
                <a:cubicBezTo>
                  <a:pt x="94" y="33"/>
                  <a:pt x="127" y="0"/>
                  <a:pt x="168" y="0"/>
                </a:cubicBezTo>
                <a:cubicBezTo>
                  <a:pt x="208" y="0"/>
                  <a:pt x="241" y="33"/>
                  <a:pt x="241" y="73"/>
                </a:cubicBezTo>
                <a:cubicBezTo>
                  <a:pt x="241" y="114"/>
                  <a:pt x="208" y="147"/>
                  <a:pt x="168" y="147"/>
                </a:cubicBezTo>
                <a:close/>
              </a:path>
            </a:pathLst>
          </a:custGeom>
          <a:solidFill>
            <a:srgbClr val="DEB82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 vert="horz" wrap="square" lIns="100838" tIns="50419" rIns="100838" bIns="50419" numCol="1" anchor="t" anchorCtr="0" compatLnSpc="1">
            <a:prstTxWarp prst="textNoShape">
              <a:avLst/>
            </a:prstTxWarp>
          </a:bodyPr>
          <a:lstStyle/>
          <a:p>
            <a:endParaRPr lang="de-DE" sz="1985" dirty="0"/>
          </a:p>
        </p:txBody>
      </p:sp>
      <p:sp>
        <p:nvSpPr>
          <p:cNvPr id="14" name="object 3"/>
          <p:cNvSpPr/>
          <p:nvPr/>
        </p:nvSpPr>
        <p:spPr>
          <a:xfrm>
            <a:off x="129167" y="4469044"/>
            <a:ext cx="4840502" cy="298058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  <a:ln w="57150">
            <a:noFill/>
          </a:ln>
        </p:spPr>
        <p:txBody>
          <a:bodyPr wrap="square" lIns="0" tIns="0" rIns="0" bIns="0" rtlCol="0"/>
          <a:lstStyle/>
          <a:p>
            <a:endParaRPr sz="2263" dirty="0"/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854869" y="123825"/>
            <a:ext cx="11766904" cy="663263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>
              <a:defRPr sz="4401" b="0" i="0">
                <a:solidFill>
                  <a:srgbClr val="0B6893"/>
                </a:solidFill>
                <a:latin typeface="Century Gothic"/>
                <a:ea typeface="+mj-ea"/>
                <a:cs typeface="Century Gothic"/>
              </a:defRPr>
            </a:lvl1pPr>
          </a:lstStyle>
          <a:p>
            <a:pPr algn="ctr"/>
            <a:r>
              <a:rPr lang="ru-RU" sz="3600" b="1" kern="0" cap="all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Приоритет. Тольятти – это люди</a:t>
            </a:r>
            <a:endParaRPr lang="ru-RU" sz="3600" b="1" kern="0" cap="all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2056269" y="352425"/>
            <a:ext cx="1061836" cy="126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5125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2320536634"/>
              </p:ext>
            </p:extLst>
          </p:nvPr>
        </p:nvGraphicFramePr>
        <p:xfrm>
          <a:off x="8044628" y="1402419"/>
          <a:ext cx="5254151" cy="58459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32576" y="2487473"/>
            <a:ext cx="1512052" cy="3393029"/>
          </a:xfrm>
          <a:prstGeom prst="rect">
            <a:avLst/>
          </a:prstGeom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-67242" y="123825"/>
            <a:ext cx="13513209" cy="62911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4401" b="0" i="0">
                <a:solidFill>
                  <a:srgbClr val="0B6893"/>
                </a:solidFill>
                <a:latin typeface="Century Gothic"/>
                <a:ea typeface="+mj-ea"/>
                <a:cs typeface="Century Gothic"/>
              </a:defRPr>
            </a:lvl1pPr>
          </a:lstStyle>
          <a:p>
            <a:pPr algn="ctr"/>
            <a:r>
              <a:rPr lang="ru-RU" sz="3600" b="1" kern="0" cap="all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Приоритет. Городское сообщество</a:t>
            </a:r>
            <a:endParaRPr lang="ru-RU" sz="3600" b="1" kern="0" cap="all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4" name="Овал 13"/>
          <p:cNvSpPr/>
          <p:nvPr/>
        </p:nvSpPr>
        <p:spPr bwMode="auto">
          <a:xfrm>
            <a:off x="301454" y="1433698"/>
            <a:ext cx="2199903" cy="2107551"/>
          </a:xfrm>
          <a:prstGeom prst="ellipse">
            <a:avLst/>
          </a:prstGeom>
          <a:solidFill>
            <a:srgbClr val="0B6893"/>
          </a:solidFill>
          <a:ln>
            <a:noFill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i="0" u="none" strike="noStrike" cap="none" normalizeH="0" baseline="0" dirty="0">
              <a:ln>
                <a:noFill/>
              </a:ln>
              <a:solidFill>
                <a:schemeClr val="tx1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Freeform 1391">
            <a:extLst>
              <a:ext uri="{FF2B5EF4-FFF2-40B4-BE49-F238E27FC236}">
                <a16:creationId xmlns:a16="http://schemas.microsoft.com/office/drawing/2014/main" id="{4741BD19-21DE-4F70-9E4F-4B9A47941B18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28578" y="1433698"/>
            <a:ext cx="1345654" cy="1578339"/>
          </a:xfrm>
          <a:custGeom>
            <a:avLst/>
            <a:gdLst>
              <a:gd name="T0" fmla="*/ 335 w 544"/>
              <a:gd name="T1" fmla="*/ 581 h 581"/>
              <a:gd name="T2" fmla="*/ 272 w 544"/>
              <a:gd name="T3" fmla="*/ 413 h 581"/>
              <a:gd name="T4" fmla="*/ 210 w 544"/>
              <a:gd name="T5" fmla="*/ 581 h 581"/>
              <a:gd name="T6" fmla="*/ 0 w 544"/>
              <a:gd name="T7" fmla="*/ 335 h 581"/>
              <a:gd name="T8" fmla="*/ 37 w 544"/>
              <a:gd name="T9" fmla="*/ 330 h 581"/>
              <a:gd name="T10" fmla="*/ 42 w 544"/>
              <a:gd name="T11" fmla="*/ 372 h 581"/>
              <a:gd name="T12" fmla="*/ 84 w 544"/>
              <a:gd name="T13" fmla="*/ 168 h 581"/>
              <a:gd name="T14" fmla="*/ 121 w 544"/>
              <a:gd name="T15" fmla="*/ 162 h 581"/>
              <a:gd name="T16" fmla="*/ 126 w 544"/>
              <a:gd name="T17" fmla="*/ 204 h 581"/>
              <a:gd name="T18" fmla="*/ 168 w 544"/>
              <a:gd name="T19" fmla="*/ 168 h 581"/>
              <a:gd name="T20" fmla="*/ 204 w 544"/>
              <a:gd name="T21" fmla="*/ 162 h 581"/>
              <a:gd name="T22" fmla="*/ 210 w 544"/>
              <a:gd name="T23" fmla="*/ 204 h 581"/>
              <a:gd name="T24" fmla="*/ 251 w 544"/>
              <a:gd name="T25" fmla="*/ 168 h 581"/>
              <a:gd name="T26" fmla="*/ 265 w 544"/>
              <a:gd name="T27" fmla="*/ 35 h 581"/>
              <a:gd name="T28" fmla="*/ 272 w 544"/>
              <a:gd name="T29" fmla="*/ 0 h 581"/>
              <a:gd name="T30" fmla="*/ 280 w 544"/>
              <a:gd name="T31" fmla="*/ 35 h 581"/>
              <a:gd name="T32" fmla="*/ 307 w 544"/>
              <a:gd name="T33" fmla="*/ 37 h 581"/>
              <a:gd name="T34" fmla="*/ 372 w 544"/>
              <a:gd name="T35" fmla="*/ 37 h 581"/>
              <a:gd name="T36" fmla="*/ 377 w 544"/>
              <a:gd name="T37" fmla="*/ 111 h 581"/>
              <a:gd name="T38" fmla="*/ 309 w 544"/>
              <a:gd name="T39" fmla="*/ 115 h 581"/>
              <a:gd name="T40" fmla="*/ 280 w 544"/>
              <a:gd name="T41" fmla="*/ 162 h 581"/>
              <a:gd name="T42" fmla="*/ 293 w 544"/>
              <a:gd name="T43" fmla="*/ 204 h 581"/>
              <a:gd name="T44" fmla="*/ 335 w 544"/>
              <a:gd name="T45" fmla="*/ 168 h 581"/>
              <a:gd name="T46" fmla="*/ 372 w 544"/>
              <a:gd name="T47" fmla="*/ 162 h 581"/>
              <a:gd name="T48" fmla="*/ 377 w 544"/>
              <a:gd name="T49" fmla="*/ 204 h 581"/>
              <a:gd name="T50" fmla="*/ 419 w 544"/>
              <a:gd name="T51" fmla="*/ 168 h 581"/>
              <a:gd name="T52" fmla="*/ 455 w 544"/>
              <a:gd name="T53" fmla="*/ 162 h 581"/>
              <a:gd name="T54" fmla="*/ 461 w 544"/>
              <a:gd name="T55" fmla="*/ 372 h 581"/>
              <a:gd name="T56" fmla="*/ 502 w 544"/>
              <a:gd name="T57" fmla="*/ 335 h 581"/>
              <a:gd name="T58" fmla="*/ 539 w 544"/>
              <a:gd name="T59" fmla="*/ 330 h 581"/>
              <a:gd name="T60" fmla="*/ 544 w 544"/>
              <a:gd name="T61" fmla="*/ 581 h 581"/>
              <a:gd name="T62" fmla="*/ 204 w 544"/>
              <a:gd name="T63" fmla="*/ 246 h 581"/>
              <a:gd name="T64" fmla="*/ 168 w 544"/>
              <a:gd name="T65" fmla="*/ 251 h 581"/>
              <a:gd name="T66" fmla="*/ 173 w 544"/>
              <a:gd name="T67" fmla="*/ 330 h 581"/>
              <a:gd name="T68" fmla="*/ 210 w 544"/>
              <a:gd name="T69" fmla="*/ 325 h 581"/>
              <a:gd name="T70" fmla="*/ 377 w 544"/>
              <a:gd name="T71" fmla="*/ 251 h 581"/>
              <a:gd name="T72" fmla="*/ 340 w 544"/>
              <a:gd name="T73" fmla="*/ 246 h 581"/>
              <a:gd name="T74" fmla="*/ 335 w 544"/>
              <a:gd name="T75" fmla="*/ 325 h 581"/>
              <a:gd name="T76" fmla="*/ 372 w 544"/>
              <a:gd name="T77" fmla="*/ 330 h 581"/>
              <a:gd name="T78" fmla="*/ 377 w 544"/>
              <a:gd name="T79" fmla="*/ 251 h 5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544" h="581">
                <a:moveTo>
                  <a:pt x="544" y="581"/>
                </a:moveTo>
                <a:cubicBezTo>
                  <a:pt x="335" y="581"/>
                  <a:pt x="335" y="581"/>
                  <a:pt x="335" y="581"/>
                </a:cubicBezTo>
                <a:cubicBezTo>
                  <a:pt x="335" y="476"/>
                  <a:pt x="335" y="476"/>
                  <a:pt x="335" y="476"/>
                </a:cubicBezTo>
                <a:cubicBezTo>
                  <a:pt x="335" y="442"/>
                  <a:pt x="307" y="413"/>
                  <a:pt x="272" y="413"/>
                </a:cubicBezTo>
                <a:cubicBezTo>
                  <a:pt x="238" y="413"/>
                  <a:pt x="210" y="442"/>
                  <a:pt x="210" y="476"/>
                </a:cubicBezTo>
                <a:cubicBezTo>
                  <a:pt x="210" y="581"/>
                  <a:pt x="210" y="581"/>
                  <a:pt x="210" y="581"/>
                </a:cubicBezTo>
                <a:cubicBezTo>
                  <a:pt x="0" y="581"/>
                  <a:pt x="0" y="581"/>
                  <a:pt x="0" y="581"/>
                </a:cubicBezTo>
                <a:cubicBezTo>
                  <a:pt x="0" y="335"/>
                  <a:pt x="0" y="335"/>
                  <a:pt x="0" y="335"/>
                </a:cubicBezTo>
                <a:cubicBezTo>
                  <a:pt x="0" y="332"/>
                  <a:pt x="3" y="330"/>
                  <a:pt x="6" y="330"/>
                </a:cubicBezTo>
                <a:cubicBezTo>
                  <a:pt x="37" y="330"/>
                  <a:pt x="37" y="330"/>
                  <a:pt x="37" y="330"/>
                </a:cubicBezTo>
                <a:cubicBezTo>
                  <a:pt x="40" y="330"/>
                  <a:pt x="42" y="332"/>
                  <a:pt x="42" y="335"/>
                </a:cubicBezTo>
                <a:cubicBezTo>
                  <a:pt x="42" y="372"/>
                  <a:pt x="42" y="372"/>
                  <a:pt x="42" y="372"/>
                </a:cubicBezTo>
                <a:cubicBezTo>
                  <a:pt x="84" y="372"/>
                  <a:pt x="84" y="372"/>
                  <a:pt x="84" y="372"/>
                </a:cubicBezTo>
                <a:cubicBezTo>
                  <a:pt x="84" y="168"/>
                  <a:pt x="84" y="168"/>
                  <a:pt x="84" y="168"/>
                </a:cubicBezTo>
                <a:cubicBezTo>
                  <a:pt x="84" y="165"/>
                  <a:pt x="86" y="162"/>
                  <a:pt x="89" y="162"/>
                </a:cubicBezTo>
                <a:cubicBezTo>
                  <a:pt x="121" y="162"/>
                  <a:pt x="121" y="162"/>
                  <a:pt x="121" y="162"/>
                </a:cubicBezTo>
                <a:cubicBezTo>
                  <a:pt x="124" y="162"/>
                  <a:pt x="126" y="165"/>
                  <a:pt x="126" y="168"/>
                </a:cubicBezTo>
                <a:cubicBezTo>
                  <a:pt x="126" y="204"/>
                  <a:pt x="126" y="204"/>
                  <a:pt x="126" y="204"/>
                </a:cubicBezTo>
                <a:cubicBezTo>
                  <a:pt x="168" y="204"/>
                  <a:pt x="168" y="204"/>
                  <a:pt x="168" y="204"/>
                </a:cubicBezTo>
                <a:cubicBezTo>
                  <a:pt x="168" y="168"/>
                  <a:pt x="168" y="168"/>
                  <a:pt x="168" y="168"/>
                </a:cubicBezTo>
                <a:cubicBezTo>
                  <a:pt x="168" y="165"/>
                  <a:pt x="170" y="162"/>
                  <a:pt x="173" y="162"/>
                </a:cubicBezTo>
                <a:cubicBezTo>
                  <a:pt x="204" y="162"/>
                  <a:pt x="204" y="162"/>
                  <a:pt x="204" y="162"/>
                </a:cubicBezTo>
                <a:cubicBezTo>
                  <a:pt x="207" y="162"/>
                  <a:pt x="210" y="165"/>
                  <a:pt x="210" y="168"/>
                </a:cubicBezTo>
                <a:cubicBezTo>
                  <a:pt x="210" y="204"/>
                  <a:pt x="210" y="204"/>
                  <a:pt x="210" y="204"/>
                </a:cubicBezTo>
                <a:cubicBezTo>
                  <a:pt x="251" y="204"/>
                  <a:pt x="251" y="204"/>
                  <a:pt x="251" y="204"/>
                </a:cubicBezTo>
                <a:cubicBezTo>
                  <a:pt x="251" y="168"/>
                  <a:pt x="251" y="168"/>
                  <a:pt x="251" y="168"/>
                </a:cubicBezTo>
                <a:cubicBezTo>
                  <a:pt x="251" y="161"/>
                  <a:pt x="261" y="162"/>
                  <a:pt x="265" y="162"/>
                </a:cubicBezTo>
                <a:cubicBezTo>
                  <a:pt x="265" y="35"/>
                  <a:pt x="265" y="35"/>
                  <a:pt x="265" y="35"/>
                </a:cubicBezTo>
                <a:cubicBezTo>
                  <a:pt x="259" y="32"/>
                  <a:pt x="254" y="25"/>
                  <a:pt x="254" y="18"/>
                </a:cubicBezTo>
                <a:cubicBezTo>
                  <a:pt x="254" y="9"/>
                  <a:pt x="262" y="0"/>
                  <a:pt x="272" y="0"/>
                </a:cubicBezTo>
                <a:cubicBezTo>
                  <a:pt x="282" y="0"/>
                  <a:pt x="290" y="9"/>
                  <a:pt x="290" y="18"/>
                </a:cubicBezTo>
                <a:cubicBezTo>
                  <a:pt x="290" y="25"/>
                  <a:pt x="286" y="32"/>
                  <a:pt x="280" y="35"/>
                </a:cubicBezTo>
                <a:cubicBezTo>
                  <a:pt x="280" y="40"/>
                  <a:pt x="280" y="40"/>
                  <a:pt x="280" y="40"/>
                </a:cubicBezTo>
                <a:cubicBezTo>
                  <a:pt x="289" y="38"/>
                  <a:pt x="298" y="37"/>
                  <a:pt x="307" y="37"/>
                </a:cubicBezTo>
                <a:cubicBezTo>
                  <a:pt x="320" y="37"/>
                  <a:pt x="333" y="42"/>
                  <a:pt x="344" y="42"/>
                </a:cubicBezTo>
                <a:cubicBezTo>
                  <a:pt x="354" y="42"/>
                  <a:pt x="366" y="37"/>
                  <a:pt x="372" y="37"/>
                </a:cubicBezTo>
                <a:cubicBezTo>
                  <a:pt x="375" y="37"/>
                  <a:pt x="377" y="39"/>
                  <a:pt x="377" y="42"/>
                </a:cubicBezTo>
                <a:cubicBezTo>
                  <a:pt x="377" y="111"/>
                  <a:pt x="377" y="111"/>
                  <a:pt x="377" y="111"/>
                </a:cubicBezTo>
                <a:cubicBezTo>
                  <a:pt x="377" y="119"/>
                  <a:pt x="350" y="120"/>
                  <a:pt x="345" y="120"/>
                </a:cubicBezTo>
                <a:cubicBezTo>
                  <a:pt x="333" y="120"/>
                  <a:pt x="322" y="115"/>
                  <a:pt x="309" y="115"/>
                </a:cubicBezTo>
                <a:cubicBezTo>
                  <a:pt x="299" y="115"/>
                  <a:pt x="289" y="117"/>
                  <a:pt x="280" y="119"/>
                </a:cubicBezTo>
                <a:cubicBezTo>
                  <a:pt x="280" y="162"/>
                  <a:pt x="280" y="162"/>
                  <a:pt x="280" y="162"/>
                </a:cubicBezTo>
                <a:cubicBezTo>
                  <a:pt x="284" y="162"/>
                  <a:pt x="293" y="161"/>
                  <a:pt x="293" y="168"/>
                </a:cubicBezTo>
                <a:cubicBezTo>
                  <a:pt x="293" y="204"/>
                  <a:pt x="293" y="204"/>
                  <a:pt x="293" y="204"/>
                </a:cubicBezTo>
                <a:cubicBezTo>
                  <a:pt x="335" y="204"/>
                  <a:pt x="335" y="204"/>
                  <a:pt x="335" y="204"/>
                </a:cubicBezTo>
                <a:cubicBezTo>
                  <a:pt x="335" y="168"/>
                  <a:pt x="335" y="168"/>
                  <a:pt x="335" y="168"/>
                </a:cubicBezTo>
                <a:cubicBezTo>
                  <a:pt x="335" y="165"/>
                  <a:pt x="337" y="162"/>
                  <a:pt x="340" y="162"/>
                </a:cubicBezTo>
                <a:cubicBezTo>
                  <a:pt x="372" y="162"/>
                  <a:pt x="372" y="162"/>
                  <a:pt x="372" y="162"/>
                </a:cubicBezTo>
                <a:cubicBezTo>
                  <a:pt x="375" y="162"/>
                  <a:pt x="377" y="165"/>
                  <a:pt x="377" y="168"/>
                </a:cubicBezTo>
                <a:cubicBezTo>
                  <a:pt x="377" y="204"/>
                  <a:pt x="377" y="204"/>
                  <a:pt x="377" y="204"/>
                </a:cubicBezTo>
                <a:cubicBezTo>
                  <a:pt x="419" y="204"/>
                  <a:pt x="419" y="204"/>
                  <a:pt x="419" y="204"/>
                </a:cubicBezTo>
                <a:cubicBezTo>
                  <a:pt x="419" y="168"/>
                  <a:pt x="419" y="168"/>
                  <a:pt x="419" y="168"/>
                </a:cubicBezTo>
                <a:cubicBezTo>
                  <a:pt x="419" y="165"/>
                  <a:pt x="421" y="162"/>
                  <a:pt x="424" y="162"/>
                </a:cubicBezTo>
                <a:cubicBezTo>
                  <a:pt x="455" y="162"/>
                  <a:pt x="455" y="162"/>
                  <a:pt x="455" y="162"/>
                </a:cubicBezTo>
                <a:cubicBezTo>
                  <a:pt x="458" y="162"/>
                  <a:pt x="461" y="165"/>
                  <a:pt x="461" y="168"/>
                </a:cubicBezTo>
                <a:cubicBezTo>
                  <a:pt x="461" y="372"/>
                  <a:pt x="461" y="372"/>
                  <a:pt x="461" y="372"/>
                </a:cubicBezTo>
                <a:cubicBezTo>
                  <a:pt x="502" y="372"/>
                  <a:pt x="502" y="372"/>
                  <a:pt x="502" y="372"/>
                </a:cubicBezTo>
                <a:cubicBezTo>
                  <a:pt x="502" y="335"/>
                  <a:pt x="502" y="335"/>
                  <a:pt x="502" y="335"/>
                </a:cubicBezTo>
                <a:cubicBezTo>
                  <a:pt x="502" y="332"/>
                  <a:pt x="505" y="330"/>
                  <a:pt x="508" y="330"/>
                </a:cubicBezTo>
                <a:cubicBezTo>
                  <a:pt x="539" y="330"/>
                  <a:pt x="539" y="330"/>
                  <a:pt x="539" y="330"/>
                </a:cubicBezTo>
                <a:cubicBezTo>
                  <a:pt x="542" y="330"/>
                  <a:pt x="544" y="332"/>
                  <a:pt x="544" y="335"/>
                </a:cubicBezTo>
                <a:lnTo>
                  <a:pt x="544" y="581"/>
                </a:lnTo>
                <a:close/>
                <a:moveTo>
                  <a:pt x="210" y="251"/>
                </a:moveTo>
                <a:cubicBezTo>
                  <a:pt x="210" y="248"/>
                  <a:pt x="207" y="246"/>
                  <a:pt x="204" y="246"/>
                </a:cubicBezTo>
                <a:cubicBezTo>
                  <a:pt x="173" y="246"/>
                  <a:pt x="173" y="246"/>
                  <a:pt x="173" y="246"/>
                </a:cubicBezTo>
                <a:cubicBezTo>
                  <a:pt x="170" y="246"/>
                  <a:pt x="168" y="248"/>
                  <a:pt x="168" y="251"/>
                </a:cubicBezTo>
                <a:cubicBezTo>
                  <a:pt x="168" y="325"/>
                  <a:pt x="168" y="325"/>
                  <a:pt x="168" y="325"/>
                </a:cubicBezTo>
                <a:cubicBezTo>
                  <a:pt x="168" y="327"/>
                  <a:pt x="170" y="330"/>
                  <a:pt x="173" y="330"/>
                </a:cubicBezTo>
                <a:cubicBezTo>
                  <a:pt x="204" y="330"/>
                  <a:pt x="204" y="330"/>
                  <a:pt x="204" y="330"/>
                </a:cubicBezTo>
                <a:cubicBezTo>
                  <a:pt x="207" y="330"/>
                  <a:pt x="210" y="327"/>
                  <a:pt x="210" y="325"/>
                </a:cubicBezTo>
                <a:lnTo>
                  <a:pt x="210" y="251"/>
                </a:lnTo>
                <a:close/>
                <a:moveTo>
                  <a:pt x="377" y="251"/>
                </a:moveTo>
                <a:cubicBezTo>
                  <a:pt x="377" y="248"/>
                  <a:pt x="375" y="246"/>
                  <a:pt x="372" y="246"/>
                </a:cubicBezTo>
                <a:cubicBezTo>
                  <a:pt x="340" y="246"/>
                  <a:pt x="340" y="246"/>
                  <a:pt x="340" y="246"/>
                </a:cubicBezTo>
                <a:cubicBezTo>
                  <a:pt x="337" y="246"/>
                  <a:pt x="335" y="248"/>
                  <a:pt x="335" y="251"/>
                </a:cubicBezTo>
                <a:cubicBezTo>
                  <a:pt x="335" y="325"/>
                  <a:pt x="335" y="325"/>
                  <a:pt x="335" y="325"/>
                </a:cubicBezTo>
                <a:cubicBezTo>
                  <a:pt x="335" y="327"/>
                  <a:pt x="337" y="330"/>
                  <a:pt x="340" y="330"/>
                </a:cubicBezTo>
                <a:cubicBezTo>
                  <a:pt x="372" y="330"/>
                  <a:pt x="372" y="330"/>
                  <a:pt x="372" y="330"/>
                </a:cubicBezTo>
                <a:cubicBezTo>
                  <a:pt x="375" y="330"/>
                  <a:pt x="377" y="327"/>
                  <a:pt x="377" y="325"/>
                </a:cubicBezTo>
                <a:lnTo>
                  <a:pt x="377" y="251"/>
                </a:lnTo>
                <a:close/>
              </a:path>
            </a:pathLst>
          </a:custGeom>
          <a:solidFill>
            <a:srgbClr val="DEB82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 vert="horz" wrap="square" lIns="100838" tIns="50419" rIns="100838" bIns="50419" numCol="1" anchor="t" anchorCtr="0" compatLnSpc="1">
            <a:prstTxWarp prst="textNoShape">
              <a:avLst/>
            </a:prstTxWarp>
          </a:bodyPr>
          <a:lstStyle/>
          <a:p>
            <a:endParaRPr lang="de-DE" sz="1985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9479" y="4098875"/>
            <a:ext cx="4561590" cy="312073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645568" y="1049519"/>
            <a:ext cx="4191001" cy="2828980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>
              <a:buClr>
                <a:srgbClr val="00B050"/>
              </a:buClr>
              <a:buSzPct val="120000"/>
            </a:pP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</a:rPr>
              <a:t>Стратегическая цель:</a:t>
            </a:r>
          </a:p>
          <a:p>
            <a:pPr>
              <a:spcBef>
                <a:spcPts val="662"/>
              </a:spcBef>
              <a:buClr>
                <a:srgbClr val="00B050"/>
              </a:buClr>
              <a:buSzPct val="120000"/>
            </a:pPr>
            <a:r>
              <a:rPr lang="ru-RU" sz="2800" b="1" dirty="0"/>
              <a:t>Формирование единой городской идентичности Тольятти, социокультурное развития тольяттинцев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2056269" y="352425"/>
            <a:ext cx="1061836" cy="126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8522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288073757"/>
              </p:ext>
            </p:extLst>
          </p:nvPr>
        </p:nvGraphicFramePr>
        <p:xfrm>
          <a:off x="7297958" y="955812"/>
          <a:ext cx="6000820" cy="6482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Заголовок 1"/>
          <p:cNvSpPr txBox="1">
            <a:spLocks/>
          </p:cNvSpPr>
          <p:nvPr/>
        </p:nvSpPr>
        <p:spPr>
          <a:xfrm>
            <a:off x="854869" y="123825"/>
            <a:ext cx="11766904" cy="663263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>
              <a:defRPr sz="4401" b="0" i="0">
                <a:solidFill>
                  <a:srgbClr val="0B6893"/>
                </a:solidFill>
                <a:latin typeface="Century Gothic"/>
                <a:ea typeface="+mj-ea"/>
                <a:cs typeface="Century Gothic"/>
              </a:defRPr>
            </a:lvl1pPr>
          </a:lstStyle>
          <a:p>
            <a:pPr algn="ctr"/>
            <a:r>
              <a:rPr lang="ru-RU" sz="3600" b="1" kern="0" cap="all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Приоритет. ГОРОД ЖИЗНИ</a:t>
            </a:r>
            <a:endParaRPr lang="ru-RU" sz="3600" b="1" kern="0" cap="all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Овал 9"/>
          <p:cNvSpPr/>
          <p:nvPr/>
        </p:nvSpPr>
        <p:spPr bwMode="auto">
          <a:xfrm>
            <a:off x="545576" y="1704544"/>
            <a:ext cx="2199903" cy="2107551"/>
          </a:xfrm>
          <a:prstGeom prst="ellipse">
            <a:avLst/>
          </a:prstGeom>
          <a:solidFill>
            <a:srgbClr val="0B6893"/>
          </a:solidFill>
          <a:ln>
            <a:noFill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i="0" u="none" strike="noStrike" cap="none" normalizeH="0" baseline="0" dirty="0">
              <a:ln>
                <a:noFill/>
              </a:ln>
              <a:solidFill>
                <a:schemeClr val="tx1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Freeform 1173">
            <a:extLst>
              <a:ext uri="{FF2B5EF4-FFF2-40B4-BE49-F238E27FC236}">
                <a16:creationId xmlns:a16="http://schemas.microsoft.com/office/drawing/2014/main" id="{A45017B0-2272-4ADB-B99D-58E1077D491B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931069" y="2028825"/>
            <a:ext cx="1397902" cy="1313181"/>
          </a:xfrm>
          <a:custGeom>
            <a:avLst/>
            <a:gdLst>
              <a:gd name="T0" fmla="*/ 627 w 627"/>
              <a:gd name="T1" fmla="*/ 126 h 586"/>
              <a:gd name="T2" fmla="*/ 627 w 627"/>
              <a:gd name="T3" fmla="*/ 167 h 586"/>
              <a:gd name="T4" fmla="*/ 585 w 627"/>
              <a:gd name="T5" fmla="*/ 167 h 586"/>
              <a:gd name="T6" fmla="*/ 562 w 627"/>
              <a:gd name="T7" fmla="*/ 188 h 586"/>
              <a:gd name="T8" fmla="*/ 64 w 627"/>
              <a:gd name="T9" fmla="*/ 188 h 586"/>
              <a:gd name="T10" fmla="*/ 41 w 627"/>
              <a:gd name="T11" fmla="*/ 167 h 586"/>
              <a:gd name="T12" fmla="*/ 0 w 627"/>
              <a:gd name="T13" fmla="*/ 167 h 586"/>
              <a:gd name="T14" fmla="*/ 0 w 627"/>
              <a:gd name="T15" fmla="*/ 126 h 586"/>
              <a:gd name="T16" fmla="*/ 313 w 627"/>
              <a:gd name="T17" fmla="*/ 0 h 586"/>
              <a:gd name="T18" fmla="*/ 627 w 627"/>
              <a:gd name="T19" fmla="*/ 126 h 586"/>
              <a:gd name="T20" fmla="*/ 627 w 627"/>
              <a:gd name="T21" fmla="*/ 544 h 586"/>
              <a:gd name="T22" fmla="*/ 627 w 627"/>
              <a:gd name="T23" fmla="*/ 586 h 586"/>
              <a:gd name="T24" fmla="*/ 0 w 627"/>
              <a:gd name="T25" fmla="*/ 586 h 586"/>
              <a:gd name="T26" fmla="*/ 0 w 627"/>
              <a:gd name="T27" fmla="*/ 544 h 586"/>
              <a:gd name="T28" fmla="*/ 22 w 627"/>
              <a:gd name="T29" fmla="*/ 523 h 586"/>
              <a:gd name="T30" fmla="*/ 604 w 627"/>
              <a:gd name="T31" fmla="*/ 523 h 586"/>
              <a:gd name="T32" fmla="*/ 627 w 627"/>
              <a:gd name="T33" fmla="*/ 544 h 586"/>
              <a:gd name="T34" fmla="*/ 167 w 627"/>
              <a:gd name="T35" fmla="*/ 209 h 586"/>
              <a:gd name="T36" fmla="*/ 167 w 627"/>
              <a:gd name="T37" fmla="*/ 460 h 586"/>
              <a:gd name="T38" fmla="*/ 209 w 627"/>
              <a:gd name="T39" fmla="*/ 460 h 586"/>
              <a:gd name="T40" fmla="*/ 209 w 627"/>
              <a:gd name="T41" fmla="*/ 209 h 586"/>
              <a:gd name="T42" fmla="*/ 292 w 627"/>
              <a:gd name="T43" fmla="*/ 209 h 586"/>
              <a:gd name="T44" fmla="*/ 292 w 627"/>
              <a:gd name="T45" fmla="*/ 460 h 586"/>
              <a:gd name="T46" fmla="*/ 334 w 627"/>
              <a:gd name="T47" fmla="*/ 460 h 586"/>
              <a:gd name="T48" fmla="*/ 334 w 627"/>
              <a:gd name="T49" fmla="*/ 209 h 586"/>
              <a:gd name="T50" fmla="*/ 418 w 627"/>
              <a:gd name="T51" fmla="*/ 209 h 586"/>
              <a:gd name="T52" fmla="*/ 418 w 627"/>
              <a:gd name="T53" fmla="*/ 460 h 586"/>
              <a:gd name="T54" fmla="*/ 460 w 627"/>
              <a:gd name="T55" fmla="*/ 460 h 586"/>
              <a:gd name="T56" fmla="*/ 460 w 627"/>
              <a:gd name="T57" fmla="*/ 209 h 586"/>
              <a:gd name="T58" fmla="*/ 543 w 627"/>
              <a:gd name="T59" fmla="*/ 209 h 586"/>
              <a:gd name="T60" fmla="*/ 543 w 627"/>
              <a:gd name="T61" fmla="*/ 460 h 586"/>
              <a:gd name="T62" fmla="*/ 562 w 627"/>
              <a:gd name="T63" fmla="*/ 460 h 586"/>
              <a:gd name="T64" fmla="*/ 585 w 627"/>
              <a:gd name="T65" fmla="*/ 481 h 586"/>
              <a:gd name="T66" fmla="*/ 585 w 627"/>
              <a:gd name="T67" fmla="*/ 502 h 586"/>
              <a:gd name="T68" fmla="*/ 41 w 627"/>
              <a:gd name="T69" fmla="*/ 502 h 586"/>
              <a:gd name="T70" fmla="*/ 41 w 627"/>
              <a:gd name="T71" fmla="*/ 481 h 586"/>
              <a:gd name="T72" fmla="*/ 64 w 627"/>
              <a:gd name="T73" fmla="*/ 460 h 586"/>
              <a:gd name="T74" fmla="*/ 83 w 627"/>
              <a:gd name="T75" fmla="*/ 460 h 586"/>
              <a:gd name="T76" fmla="*/ 83 w 627"/>
              <a:gd name="T77" fmla="*/ 209 h 586"/>
              <a:gd name="T78" fmla="*/ 167 w 627"/>
              <a:gd name="T79" fmla="*/ 209 h 5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627" h="586">
                <a:moveTo>
                  <a:pt x="627" y="126"/>
                </a:moveTo>
                <a:cubicBezTo>
                  <a:pt x="627" y="167"/>
                  <a:pt x="627" y="167"/>
                  <a:pt x="627" y="167"/>
                </a:cubicBezTo>
                <a:cubicBezTo>
                  <a:pt x="585" y="167"/>
                  <a:pt x="585" y="167"/>
                  <a:pt x="585" y="167"/>
                </a:cubicBezTo>
                <a:cubicBezTo>
                  <a:pt x="585" y="179"/>
                  <a:pt x="575" y="188"/>
                  <a:pt x="562" y="188"/>
                </a:cubicBezTo>
                <a:cubicBezTo>
                  <a:pt x="64" y="188"/>
                  <a:pt x="64" y="188"/>
                  <a:pt x="64" y="188"/>
                </a:cubicBezTo>
                <a:cubicBezTo>
                  <a:pt x="51" y="188"/>
                  <a:pt x="41" y="179"/>
                  <a:pt x="41" y="167"/>
                </a:cubicBezTo>
                <a:cubicBezTo>
                  <a:pt x="0" y="167"/>
                  <a:pt x="0" y="167"/>
                  <a:pt x="0" y="167"/>
                </a:cubicBezTo>
                <a:cubicBezTo>
                  <a:pt x="0" y="126"/>
                  <a:pt x="0" y="126"/>
                  <a:pt x="0" y="126"/>
                </a:cubicBezTo>
                <a:cubicBezTo>
                  <a:pt x="313" y="0"/>
                  <a:pt x="313" y="0"/>
                  <a:pt x="313" y="0"/>
                </a:cubicBezTo>
                <a:lnTo>
                  <a:pt x="627" y="126"/>
                </a:lnTo>
                <a:close/>
                <a:moveTo>
                  <a:pt x="627" y="544"/>
                </a:moveTo>
                <a:cubicBezTo>
                  <a:pt x="627" y="586"/>
                  <a:pt x="627" y="586"/>
                  <a:pt x="627" y="586"/>
                </a:cubicBezTo>
                <a:cubicBezTo>
                  <a:pt x="0" y="586"/>
                  <a:pt x="0" y="586"/>
                  <a:pt x="0" y="586"/>
                </a:cubicBezTo>
                <a:cubicBezTo>
                  <a:pt x="0" y="544"/>
                  <a:pt x="0" y="544"/>
                  <a:pt x="0" y="544"/>
                </a:cubicBezTo>
                <a:cubicBezTo>
                  <a:pt x="0" y="532"/>
                  <a:pt x="10" y="523"/>
                  <a:pt x="22" y="523"/>
                </a:cubicBezTo>
                <a:cubicBezTo>
                  <a:pt x="604" y="523"/>
                  <a:pt x="604" y="523"/>
                  <a:pt x="604" y="523"/>
                </a:cubicBezTo>
                <a:cubicBezTo>
                  <a:pt x="617" y="523"/>
                  <a:pt x="627" y="532"/>
                  <a:pt x="627" y="544"/>
                </a:cubicBezTo>
                <a:close/>
                <a:moveTo>
                  <a:pt x="167" y="209"/>
                </a:moveTo>
                <a:cubicBezTo>
                  <a:pt x="167" y="460"/>
                  <a:pt x="167" y="460"/>
                  <a:pt x="167" y="460"/>
                </a:cubicBezTo>
                <a:cubicBezTo>
                  <a:pt x="209" y="460"/>
                  <a:pt x="209" y="460"/>
                  <a:pt x="209" y="460"/>
                </a:cubicBezTo>
                <a:cubicBezTo>
                  <a:pt x="209" y="209"/>
                  <a:pt x="209" y="209"/>
                  <a:pt x="209" y="209"/>
                </a:cubicBezTo>
                <a:cubicBezTo>
                  <a:pt x="292" y="209"/>
                  <a:pt x="292" y="209"/>
                  <a:pt x="292" y="209"/>
                </a:cubicBezTo>
                <a:cubicBezTo>
                  <a:pt x="292" y="460"/>
                  <a:pt x="292" y="460"/>
                  <a:pt x="292" y="460"/>
                </a:cubicBezTo>
                <a:cubicBezTo>
                  <a:pt x="334" y="460"/>
                  <a:pt x="334" y="460"/>
                  <a:pt x="334" y="460"/>
                </a:cubicBezTo>
                <a:cubicBezTo>
                  <a:pt x="334" y="209"/>
                  <a:pt x="334" y="209"/>
                  <a:pt x="334" y="209"/>
                </a:cubicBezTo>
                <a:cubicBezTo>
                  <a:pt x="418" y="209"/>
                  <a:pt x="418" y="209"/>
                  <a:pt x="418" y="209"/>
                </a:cubicBezTo>
                <a:cubicBezTo>
                  <a:pt x="418" y="460"/>
                  <a:pt x="418" y="460"/>
                  <a:pt x="418" y="460"/>
                </a:cubicBezTo>
                <a:cubicBezTo>
                  <a:pt x="460" y="460"/>
                  <a:pt x="460" y="460"/>
                  <a:pt x="460" y="460"/>
                </a:cubicBezTo>
                <a:cubicBezTo>
                  <a:pt x="460" y="209"/>
                  <a:pt x="460" y="209"/>
                  <a:pt x="460" y="209"/>
                </a:cubicBezTo>
                <a:cubicBezTo>
                  <a:pt x="543" y="209"/>
                  <a:pt x="543" y="209"/>
                  <a:pt x="543" y="209"/>
                </a:cubicBezTo>
                <a:cubicBezTo>
                  <a:pt x="543" y="460"/>
                  <a:pt x="543" y="460"/>
                  <a:pt x="543" y="460"/>
                </a:cubicBezTo>
                <a:cubicBezTo>
                  <a:pt x="562" y="460"/>
                  <a:pt x="562" y="460"/>
                  <a:pt x="562" y="460"/>
                </a:cubicBezTo>
                <a:cubicBezTo>
                  <a:pt x="575" y="460"/>
                  <a:pt x="585" y="470"/>
                  <a:pt x="585" y="481"/>
                </a:cubicBezTo>
                <a:cubicBezTo>
                  <a:pt x="585" y="502"/>
                  <a:pt x="585" y="502"/>
                  <a:pt x="585" y="502"/>
                </a:cubicBezTo>
                <a:cubicBezTo>
                  <a:pt x="41" y="502"/>
                  <a:pt x="41" y="502"/>
                  <a:pt x="41" y="502"/>
                </a:cubicBezTo>
                <a:cubicBezTo>
                  <a:pt x="41" y="481"/>
                  <a:pt x="41" y="481"/>
                  <a:pt x="41" y="481"/>
                </a:cubicBezTo>
                <a:cubicBezTo>
                  <a:pt x="41" y="470"/>
                  <a:pt x="51" y="460"/>
                  <a:pt x="64" y="460"/>
                </a:cubicBezTo>
                <a:cubicBezTo>
                  <a:pt x="83" y="460"/>
                  <a:pt x="83" y="460"/>
                  <a:pt x="83" y="460"/>
                </a:cubicBezTo>
                <a:cubicBezTo>
                  <a:pt x="83" y="209"/>
                  <a:pt x="83" y="209"/>
                  <a:pt x="83" y="209"/>
                </a:cubicBezTo>
                <a:lnTo>
                  <a:pt x="167" y="209"/>
                </a:lnTo>
                <a:close/>
              </a:path>
            </a:pathLst>
          </a:custGeom>
          <a:solidFill>
            <a:srgbClr val="DEB82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 vert="horz" wrap="square" lIns="100838" tIns="50419" rIns="100838" bIns="50419" numCol="1" anchor="t" anchorCtr="0" compatLnSpc="1">
            <a:prstTxWarp prst="textNoShape">
              <a:avLst/>
            </a:prstTxWarp>
          </a:bodyPr>
          <a:lstStyle/>
          <a:p>
            <a:endParaRPr lang="de-DE" sz="1985" dirty="0"/>
          </a:p>
        </p:txBody>
      </p:sp>
      <p:sp>
        <p:nvSpPr>
          <p:cNvPr id="13" name="TextBox 12"/>
          <p:cNvSpPr txBox="1"/>
          <p:nvPr/>
        </p:nvSpPr>
        <p:spPr>
          <a:xfrm>
            <a:off x="2912268" y="1038225"/>
            <a:ext cx="4191001" cy="2828980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>
              <a:buClr>
                <a:srgbClr val="00B050"/>
              </a:buClr>
              <a:buSzPct val="120000"/>
            </a:pP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</a:rPr>
              <a:t>Стратегическая цель:</a:t>
            </a:r>
          </a:p>
          <a:p>
            <a:pPr>
              <a:spcBef>
                <a:spcPts val="662"/>
              </a:spcBef>
              <a:buClr>
                <a:srgbClr val="00B050"/>
              </a:buClr>
              <a:buSzPct val="120000"/>
            </a:pPr>
            <a:r>
              <a:rPr lang="ru-RU" sz="2800" b="1" dirty="0"/>
              <a:t>Формирование гуманистической городской среды, развитие инфраструктуры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62"/>
          <a:stretch/>
        </p:blipFill>
        <p:spPr>
          <a:xfrm>
            <a:off x="175096" y="4210763"/>
            <a:ext cx="4794573" cy="3227380"/>
          </a:xfrm>
          <a:prstGeom prst="rect">
            <a:avLst/>
          </a:prstGeom>
          <a:ln>
            <a:noFill/>
          </a:ln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2056269" y="352425"/>
            <a:ext cx="1061836" cy="126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2294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981049623"/>
              </p:ext>
            </p:extLst>
          </p:nvPr>
        </p:nvGraphicFramePr>
        <p:xfrm>
          <a:off x="7554798" y="820812"/>
          <a:ext cx="5863877" cy="67437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Заголовок 1"/>
          <p:cNvSpPr txBox="1">
            <a:spLocks/>
          </p:cNvSpPr>
          <p:nvPr/>
        </p:nvSpPr>
        <p:spPr>
          <a:xfrm>
            <a:off x="854869" y="123825"/>
            <a:ext cx="11766904" cy="663263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>
              <a:defRPr sz="4401" b="0" i="0">
                <a:solidFill>
                  <a:srgbClr val="0B6893"/>
                </a:solidFill>
                <a:latin typeface="Century Gothic"/>
                <a:ea typeface="+mj-ea"/>
                <a:cs typeface="Century Gothic"/>
              </a:defRPr>
            </a:lvl1pPr>
          </a:lstStyle>
          <a:p>
            <a:pPr algn="ctr"/>
            <a:r>
              <a:rPr lang="ru-RU" sz="3600" b="1" kern="0" cap="all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Приоритет. Тольятти мобильный</a:t>
            </a:r>
            <a:endParaRPr lang="ru-RU" sz="3600" b="1" kern="0" cap="all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Овал 9"/>
          <p:cNvSpPr/>
          <p:nvPr/>
        </p:nvSpPr>
        <p:spPr bwMode="auto">
          <a:xfrm>
            <a:off x="516916" y="1774809"/>
            <a:ext cx="2199903" cy="2107551"/>
          </a:xfrm>
          <a:prstGeom prst="ellipse">
            <a:avLst/>
          </a:prstGeom>
          <a:solidFill>
            <a:srgbClr val="0B6893"/>
          </a:solidFill>
          <a:ln>
            <a:noFill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i="0" u="none" strike="noStrike" cap="none" normalizeH="0" baseline="0" dirty="0">
              <a:ln>
                <a:noFill/>
              </a:ln>
              <a:solidFill>
                <a:schemeClr val="tx1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Freeform 1319">
            <a:extLst>
              <a:ext uri="{FF2B5EF4-FFF2-40B4-BE49-F238E27FC236}">
                <a16:creationId xmlns:a16="http://schemas.microsoft.com/office/drawing/2014/main" id="{8E116BDC-D450-4A2F-A8CC-3178C96B81E4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028214" y="2144273"/>
            <a:ext cx="1177308" cy="1368624"/>
          </a:xfrm>
          <a:custGeom>
            <a:avLst/>
            <a:gdLst>
              <a:gd name="T0" fmla="*/ 502 w 502"/>
              <a:gd name="T1" fmla="*/ 104 h 585"/>
              <a:gd name="T2" fmla="*/ 502 w 502"/>
              <a:gd name="T3" fmla="*/ 397 h 585"/>
              <a:gd name="T4" fmla="*/ 361 w 502"/>
              <a:gd name="T5" fmla="*/ 501 h 585"/>
              <a:gd name="T6" fmla="*/ 431 w 502"/>
              <a:gd name="T7" fmla="*/ 567 h 585"/>
              <a:gd name="T8" fmla="*/ 424 w 502"/>
              <a:gd name="T9" fmla="*/ 585 h 585"/>
              <a:gd name="T10" fmla="*/ 79 w 502"/>
              <a:gd name="T11" fmla="*/ 585 h 585"/>
              <a:gd name="T12" fmla="*/ 71 w 502"/>
              <a:gd name="T13" fmla="*/ 567 h 585"/>
              <a:gd name="T14" fmla="*/ 141 w 502"/>
              <a:gd name="T15" fmla="*/ 501 h 585"/>
              <a:gd name="T16" fmla="*/ 0 w 502"/>
              <a:gd name="T17" fmla="*/ 397 h 585"/>
              <a:gd name="T18" fmla="*/ 0 w 502"/>
              <a:gd name="T19" fmla="*/ 104 h 585"/>
              <a:gd name="T20" fmla="*/ 147 w 502"/>
              <a:gd name="T21" fmla="*/ 0 h 585"/>
              <a:gd name="T22" fmla="*/ 356 w 502"/>
              <a:gd name="T23" fmla="*/ 0 h 585"/>
              <a:gd name="T24" fmla="*/ 502 w 502"/>
              <a:gd name="T25" fmla="*/ 104 h 585"/>
              <a:gd name="T26" fmla="*/ 147 w 502"/>
              <a:gd name="T27" fmla="*/ 376 h 585"/>
              <a:gd name="T28" fmla="*/ 94 w 502"/>
              <a:gd name="T29" fmla="*/ 324 h 585"/>
              <a:gd name="T30" fmla="*/ 42 w 502"/>
              <a:gd name="T31" fmla="*/ 376 h 585"/>
              <a:gd name="T32" fmla="*/ 94 w 502"/>
              <a:gd name="T33" fmla="*/ 428 h 585"/>
              <a:gd name="T34" fmla="*/ 147 w 502"/>
              <a:gd name="T35" fmla="*/ 376 h 585"/>
              <a:gd name="T36" fmla="*/ 230 w 502"/>
              <a:gd name="T37" fmla="*/ 83 h 585"/>
              <a:gd name="T38" fmla="*/ 52 w 502"/>
              <a:gd name="T39" fmla="*/ 83 h 585"/>
              <a:gd name="T40" fmla="*/ 52 w 502"/>
              <a:gd name="T41" fmla="*/ 251 h 585"/>
              <a:gd name="T42" fmla="*/ 230 w 502"/>
              <a:gd name="T43" fmla="*/ 251 h 585"/>
              <a:gd name="T44" fmla="*/ 230 w 502"/>
              <a:gd name="T45" fmla="*/ 83 h 585"/>
              <a:gd name="T46" fmla="*/ 460 w 502"/>
              <a:gd name="T47" fmla="*/ 83 h 585"/>
              <a:gd name="T48" fmla="*/ 272 w 502"/>
              <a:gd name="T49" fmla="*/ 83 h 585"/>
              <a:gd name="T50" fmla="*/ 272 w 502"/>
              <a:gd name="T51" fmla="*/ 251 h 585"/>
              <a:gd name="T52" fmla="*/ 460 w 502"/>
              <a:gd name="T53" fmla="*/ 251 h 585"/>
              <a:gd name="T54" fmla="*/ 460 w 502"/>
              <a:gd name="T55" fmla="*/ 83 h 585"/>
              <a:gd name="T56" fmla="*/ 460 w 502"/>
              <a:gd name="T57" fmla="*/ 376 h 585"/>
              <a:gd name="T58" fmla="*/ 408 w 502"/>
              <a:gd name="T59" fmla="*/ 324 h 585"/>
              <a:gd name="T60" fmla="*/ 356 w 502"/>
              <a:gd name="T61" fmla="*/ 376 h 585"/>
              <a:gd name="T62" fmla="*/ 408 w 502"/>
              <a:gd name="T63" fmla="*/ 428 h 585"/>
              <a:gd name="T64" fmla="*/ 460 w 502"/>
              <a:gd name="T65" fmla="*/ 376 h 5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502" h="585">
                <a:moveTo>
                  <a:pt x="502" y="104"/>
                </a:moveTo>
                <a:cubicBezTo>
                  <a:pt x="502" y="397"/>
                  <a:pt x="502" y="397"/>
                  <a:pt x="502" y="397"/>
                </a:cubicBezTo>
                <a:cubicBezTo>
                  <a:pt x="502" y="454"/>
                  <a:pt x="440" y="499"/>
                  <a:pt x="361" y="501"/>
                </a:cubicBezTo>
                <a:cubicBezTo>
                  <a:pt x="431" y="567"/>
                  <a:pt x="431" y="567"/>
                  <a:pt x="431" y="567"/>
                </a:cubicBezTo>
                <a:cubicBezTo>
                  <a:pt x="438" y="574"/>
                  <a:pt x="433" y="585"/>
                  <a:pt x="424" y="585"/>
                </a:cubicBezTo>
                <a:cubicBezTo>
                  <a:pt x="79" y="585"/>
                  <a:pt x="79" y="585"/>
                  <a:pt x="79" y="585"/>
                </a:cubicBezTo>
                <a:cubicBezTo>
                  <a:pt x="69" y="585"/>
                  <a:pt x="65" y="574"/>
                  <a:pt x="71" y="567"/>
                </a:cubicBezTo>
                <a:cubicBezTo>
                  <a:pt x="141" y="501"/>
                  <a:pt x="141" y="501"/>
                  <a:pt x="141" y="501"/>
                </a:cubicBezTo>
                <a:cubicBezTo>
                  <a:pt x="63" y="499"/>
                  <a:pt x="0" y="454"/>
                  <a:pt x="0" y="397"/>
                </a:cubicBezTo>
                <a:cubicBezTo>
                  <a:pt x="0" y="104"/>
                  <a:pt x="0" y="104"/>
                  <a:pt x="0" y="104"/>
                </a:cubicBezTo>
                <a:cubicBezTo>
                  <a:pt x="0" y="47"/>
                  <a:pt x="66" y="0"/>
                  <a:pt x="147" y="0"/>
                </a:cubicBezTo>
                <a:cubicBezTo>
                  <a:pt x="356" y="0"/>
                  <a:pt x="356" y="0"/>
                  <a:pt x="356" y="0"/>
                </a:cubicBezTo>
                <a:cubicBezTo>
                  <a:pt x="436" y="0"/>
                  <a:pt x="502" y="47"/>
                  <a:pt x="502" y="104"/>
                </a:cubicBezTo>
                <a:close/>
                <a:moveTo>
                  <a:pt x="147" y="376"/>
                </a:moveTo>
                <a:cubicBezTo>
                  <a:pt x="147" y="347"/>
                  <a:pt x="123" y="324"/>
                  <a:pt x="94" y="324"/>
                </a:cubicBezTo>
                <a:cubicBezTo>
                  <a:pt x="66" y="324"/>
                  <a:pt x="42" y="347"/>
                  <a:pt x="42" y="376"/>
                </a:cubicBezTo>
                <a:cubicBezTo>
                  <a:pt x="42" y="405"/>
                  <a:pt x="66" y="428"/>
                  <a:pt x="94" y="428"/>
                </a:cubicBezTo>
                <a:cubicBezTo>
                  <a:pt x="123" y="428"/>
                  <a:pt x="147" y="405"/>
                  <a:pt x="147" y="376"/>
                </a:cubicBezTo>
                <a:close/>
                <a:moveTo>
                  <a:pt x="230" y="83"/>
                </a:moveTo>
                <a:cubicBezTo>
                  <a:pt x="52" y="83"/>
                  <a:pt x="52" y="83"/>
                  <a:pt x="52" y="83"/>
                </a:cubicBezTo>
                <a:cubicBezTo>
                  <a:pt x="52" y="251"/>
                  <a:pt x="52" y="251"/>
                  <a:pt x="52" y="251"/>
                </a:cubicBezTo>
                <a:cubicBezTo>
                  <a:pt x="230" y="251"/>
                  <a:pt x="230" y="251"/>
                  <a:pt x="230" y="251"/>
                </a:cubicBezTo>
                <a:lnTo>
                  <a:pt x="230" y="83"/>
                </a:lnTo>
                <a:close/>
                <a:moveTo>
                  <a:pt x="460" y="83"/>
                </a:moveTo>
                <a:cubicBezTo>
                  <a:pt x="272" y="83"/>
                  <a:pt x="272" y="83"/>
                  <a:pt x="272" y="83"/>
                </a:cubicBezTo>
                <a:cubicBezTo>
                  <a:pt x="272" y="251"/>
                  <a:pt x="272" y="251"/>
                  <a:pt x="272" y="251"/>
                </a:cubicBezTo>
                <a:cubicBezTo>
                  <a:pt x="460" y="251"/>
                  <a:pt x="460" y="251"/>
                  <a:pt x="460" y="251"/>
                </a:cubicBezTo>
                <a:lnTo>
                  <a:pt x="460" y="83"/>
                </a:lnTo>
                <a:close/>
                <a:moveTo>
                  <a:pt x="460" y="376"/>
                </a:moveTo>
                <a:cubicBezTo>
                  <a:pt x="460" y="347"/>
                  <a:pt x="437" y="324"/>
                  <a:pt x="408" y="324"/>
                </a:cubicBezTo>
                <a:cubicBezTo>
                  <a:pt x="379" y="324"/>
                  <a:pt x="356" y="347"/>
                  <a:pt x="356" y="376"/>
                </a:cubicBezTo>
                <a:cubicBezTo>
                  <a:pt x="356" y="405"/>
                  <a:pt x="379" y="428"/>
                  <a:pt x="408" y="428"/>
                </a:cubicBezTo>
                <a:cubicBezTo>
                  <a:pt x="437" y="428"/>
                  <a:pt x="460" y="405"/>
                  <a:pt x="460" y="376"/>
                </a:cubicBezTo>
                <a:close/>
              </a:path>
            </a:pathLst>
          </a:custGeom>
          <a:solidFill>
            <a:srgbClr val="DEB82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 vert="horz" wrap="square" lIns="100838" tIns="50419" rIns="100838" bIns="50419" numCol="1" anchor="t" anchorCtr="0" compatLnSpc="1">
            <a:prstTxWarp prst="textNoShape">
              <a:avLst/>
            </a:prstTxWarp>
          </a:bodyPr>
          <a:lstStyle/>
          <a:p>
            <a:endParaRPr lang="de-DE" sz="1985" dirty="0"/>
          </a:p>
        </p:txBody>
      </p:sp>
      <p:sp>
        <p:nvSpPr>
          <p:cNvPr id="12" name="TextBox 11"/>
          <p:cNvSpPr txBox="1"/>
          <p:nvPr/>
        </p:nvSpPr>
        <p:spPr>
          <a:xfrm>
            <a:off x="2912268" y="1038225"/>
            <a:ext cx="4191001" cy="3259867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>
              <a:buClr>
                <a:srgbClr val="00B050"/>
              </a:buClr>
              <a:buSzPct val="120000"/>
            </a:pP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</a:rPr>
              <a:t>Стратегическая цель:</a:t>
            </a:r>
          </a:p>
          <a:p>
            <a:pPr>
              <a:spcBef>
                <a:spcPts val="662"/>
              </a:spcBef>
              <a:buClr>
                <a:srgbClr val="00B050"/>
              </a:buClr>
              <a:buSzPct val="120000"/>
            </a:pPr>
            <a:r>
              <a:rPr lang="ru-RU" sz="2800" b="1" dirty="0"/>
              <a:t>Формирование центрального ядра </a:t>
            </a:r>
            <a:r>
              <a:rPr lang="ru-RU" sz="2800" b="1" dirty="0" err="1"/>
              <a:t>Самарско</a:t>
            </a:r>
            <a:r>
              <a:rPr lang="ru-RU" sz="2800" b="1" dirty="0"/>
              <a:t>-Тольяттинской агломерации, создание современной транспортной системы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2056269" y="352425"/>
            <a:ext cx="1061836" cy="126682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604" y="4924425"/>
            <a:ext cx="4419599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5921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854869" y="146362"/>
            <a:ext cx="11766904" cy="663263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>
              <a:defRPr sz="4401" b="0" i="0">
                <a:solidFill>
                  <a:srgbClr val="0B6893"/>
                </a:solidFill>
                <a:latin typeface="Century Gothic"/>
                <a:ea typeface="+mj-ea"/>
                <a:cs typeface="Century Gothic"/>
              </a:defRPr>
            </a:lvl1pPr>
          </a:lstStyle>
          <a:p>
            <a:pPr algn="ctr"/>
            <a:r>
              <a:rPr lang="ru-RU" sz="3600" b="1" kern="0" cap="all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КЛЮЧЕВЫЕ ПРОЕКТЫ</a:t>
            </a:r>
            <a:endParaRPr lang="ru-RU" sz="3600" b="1" kern="0" cap="all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056269" y="352425"/>
            <a:ext cx="1061836" cy="1266825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A01506A0-9FE6-4587-9C16-F1E484E584FF}"/>
              </a:ext>
            </a:extLst>
          </p:cNvPr>
          <p:cNvSpPr/>
          <p:nvPr/>
        </p:nvSpPr>
        <p:spPr>
          <a:xfrm>
            <a:off x="236934" y="1038225"/>
            <a:ext cx="13207604" cy="65402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spcBef>
                <a:spcPts val="600"/>
              </a:spcBef>
              <a:spcAft>
                <a:spcPts val="0"/>
              </a:spcAft>
              <a:buClr>
                <a:srgbClr val="2E74B5"/>
              </a:buClr>
              <a:buFont typeface="Wingdings" panose="05000000000000000000" pitchFamily="2" charset="2"/>
              <a:buChar char="ü"/>
            </a:pPr>
            <a:r>
              <a:rPr lang="ru-RU" sz="3200" dirty="0">
                <a:latin typeface="Calibri" panose="020F0502020204030204" pitchFamily="34" charset="0"/>
                <a:cs typeface="Times New Roman" panose="02020603050405020304" pitchFamily="18" charset="0"/>
              </a:rPr>
              <a:t>Строительство поликлиник, школ и детских садов</a:t>
            </a:r>
          </a:p>
          <a:p>
            <a:pPr marL="514350" indent="-514350">
              <a:spcBef>
                <a:spcPts val="600"/>
              </a:spcBef>
              <a:spcAft>
                <a:spcPts val="0"/>
              </a:spcAft>
              <a:buClr>
                <a:srgbClr val="2E74B5"/>
              </a:buClr>
              <a:buFont typeface="Wingdings" panose="05000000000000000000" pitchFamily="2" charset="2"/>
              <a:buChar char="ü"/>
            </a:pPr>
            <a:r>
              <a:rPr lang="ru-RU" sz="3200" dirty="0">
                <a:latin typeface="Calibri" panose="020F0502020204030204" pitchFamily="34" charset="0"/>
                <a:cs typeface="Times New Roman" panose="02020603050405020304" pitchFamily="18" charset="0"/>
              </a:rPr>
              <a:t>Воспроизводство городских лесов в границах городского округа Тольятти</a:t>
            </a:r>
          </a:p>
          <a:p>
            <a:pPr marL="514350" indent="-514350">
              <a:spcBef>
                <a:spcPts val="600"/>
              </a:spcBef>
              <a:spcAft>
                <a:spcPts val="0"/>
              </a:spcAft>
              <a:buClr>
                <a:srgbClr val="2E74B5"/>
              </a:buClr>
              <a:buFont typeface="Wingdings" panose="05000000000000000000" pitchFamily="2" charset="2"/>
              <a:buChar char="ü"/>
            </a:pPr>
            <a:r>
              <a:rPr lang="ru-RU" sz="3200" dirty="0">
                <a:latin typeface="Calibri" panose="020F0502020204030204" pitchFamily="34" charset="0"/>
                <a:cs typeface="Times New Roman" panose="02020603050405020304" pitchFamily="18" charset="0"/>
              </a:rPr>
              <a:t>Обезвреживание и утилизация отходов, находящихся на территории бывшего ОАО «Фосфор»</a:t>
            </a:r>
          </a:p>
          <a:p>
            <a:pPr marL="514350" indent="-514350">
              <a:spcBef>
                <a:spcPts val="600"/>
              </a:spcBef>
              <a:spcAft>
                <a:spcPts val="0"/>
              </a:spcAft>
              <a:buClr>
                <a:srgbClr val="2E74B5"/>
              </a:buClr>
              <a:buFont typeface="Wingdings" panose="05000000000000000000" pitchFamily="2" charset="2"/>
              <a:buChar char="ü"/>
            </a:pPr>
            <a:r>
              <a:rPr lang="ru-RU" sz="3200" dirty="0">
                <a:latin typeface="Calibri" panose="020F0502020204030204" pitchFamily="34" charset="0"/>
                <a:cs typeface="Times New Roman" panose="02020603050405020304" pitchFamily="18" charset="0"/>
              </a:rPr>
              <a:t>Реконструкция набережной Автозаводского района г. Тольятти</a:t>
            </a:r>
          </a:p>
          <a:p>
            <a:pPr marL="514350" indent="-514350">
              <a:spcBef>
                <a:spcPts val="600"/>
              </a:spcBef>
              <a:buClr>
                <a:srgbClr val="2E74B5"/>
              </a:buClr>
              <a:buFont typeface="Wingdings" panose="05000000000000000000" pitchFamily="2" charset="2"/>
              <a:buChar char="ü"/>
            </a:pPr>
            <a:r>
              <a:rPr lang="ru-RU" sz="3200" dirty="0">
                <a:latin typeface="Calibri" panose="020F0502020204030204" pitchFamily="34" charset="0"/>
                <a:cs typeface="Times New Roman" panose="02020603050405020304" pitchFamily="18" charset="0"/>
              </a:rPr>
              <a:t>Строительство мостового перехода через р. Волга в районе села </a:t>
            </a:r>
            <a:r>
              <a:rPr lang="ru-RU" sz="32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Климовка</a:t>
            </a:r>
            <a:r>
              <a:rPr lang="ru-RU" sz="32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Шигонского</a:t>
            </a:r>
            <a:r>
              <a:rPr lang="ru-RU" sz="3200" dirty="0">
                <a:latin typeface="Calibri" panose="020F0502020204030204" pitchFamily="34" charset="0"/>
                <a:cs typeface="Times New Roman" panose="02020603050405020304" pitchFamily="18" charset="0"/>
              </a:rPr>
              <a:t> района Самарской области</a:t>
            </a:r>
          </a:p>
          <a:p>
            <a:pPr marL="514350" indent="-514350">
              <a:spcBef>
                <a:spcPts val="600"/>
              </a:spcBef>
              <a:buClr>
                <a:srgbClr val="2E74B5"/>
              </a:buClr>
              <a:buFont typeface="Wingdings" panose="05000000000000000000" pitchFamily="2" charset="2"/>
              <a:buChar char="ü"/>
            </a:pPr>
            <a:r>
              <a:rPr lang="ru-RU" sz="3200" dirty="0">
                <a:latin typeface="Calibri" panose="020F0502020204030204" pitchFamily="34" charset="0"/>
                <a:cs typeface="Times New Roman" panose="02020603050405020304" pitchFamily="18" charset="0"/>
              </a:rPr>
              <a:t>Создание центра спортивной гимнастики «</a:t>
            </a:r>
            <a:r>
              <a:rPr lang="ru-RU" sz="32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Немов</a:t>
            </a:r>
            <a:r>
              <a:rPr lang="ru-RU" sz="3200" dirty="0">
                <a:latin typeface="Calibri" panose="020F0502020204030204" pitchFamily="34" charset="0"/>
                <a:cs typeface="Times New Roman" panose="02020603050405020304" pitchFamily="18" charset="0"/>
              </a:rPr>
              <a:t>-центр»</a:t>
            </a:r>
          </a:p>
          <a:p>
            <a:pPr marL="514350" lvl="0" indent="-514350">
              <a:spcBef>
                <a:spcPts val="600"/>
              </a:spcBef>
              <a:buClr>
                <a:srgbClr val="2E74B5"/>
              </a:buClr>
              <a:buFont typeface="Wingdings" panose="05000000000000000000" pitchFamily="2" charset="2"/>
              <a:buChar char="ü"/>
            </a:pPr>
            <a:r>
              <a:rPr lang="ru-RU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Строительство (модернизация) железнодорожной линии по маршруту: Самара –аэропорт «Курумоч» – Тольятти</a:t>
            </a:r>
          </a:p>
          <a:p>
            <a:pPr marL="514350" lvl="0" indent="-514350">
              <a:spcBef>
                <a:spcPts val="600"/>
              </a:spcBef>
              <a:buClr>
                <a:srgbClr val="2E74B5"/>
              </a:buClr>
              <a:buFont typeface="Wingdings" panose="05000000000000000000" pitchFamily="2" charset="2"/>
              <a:buChar char="ü"/>
            </a:pPr>
            <a:r>
              <a:rPr lang="ru-RU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Совершенствование системы общественного транспорта</a:t>
            </a:r>
          </a:p>
        </p:txBody>
      </p:sp>
    </p:spTree>
    <p:extLst>
      <p:ext uri="{BB962C8B-B14F-4D97-AF65-F5344CB8AC3E}">
        <p14:creationId xmlns:p14="http://schemas.microsoft.com/office/powerpoint/2010/main" val="2863438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object 62"/>
          <p:cNvSpPr txBox="1"/>
          <p:nvPr/>
        </p:nvSpPr>
        <p:spPr>
          <a:xfrm>
            <a:off x="2150269" y="187532"/>
            <a:ext cx="10074598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968"/>
            <a:r>
              <a:rPr sz="3600" b="1" spc="270" dirty="0" err="1">
                <a:solidFill>
                  <a:schemeClr val="bg1"/>
                </a:solidFill>
                <a:latin typeface="Calibri"/>
                <a:cs typeface="Calibri"/>
              </a:rPr>
              <a:t>ТОЛЬЯТТИ</a:t>
            </a:r>
            <a:r>
              <a:rPr sz="3600" b="1" spc="27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ru-RU" sz="3600" b="1" spc="270" dirty="0">
                <a:solidFill>
                  <a:schemeClr val="bg1"/>
                </a:solidFill>
                <a:latin typeface="Calibri"/>
                <a:cs typeface="Calibri"/>
              </a:rPr>
              <a:t>НА КАРТЕ РОССИИ И МИРА</a:t>
            </a:r>
            <a:endParaRPr sz="3600" b="1" spc="27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63" name="object 63"/>
          <p:cNvSpPr/>
          <p:nvPr/>
        </p:nvSpPr>
        <p:spPr>
          <a:xfrm flipV="1">
            <a:off x="7499929" y="3373125"/>
            <a:ext cx="5066403" cy="57481"/>
          </a:xfrm>
          <a:custGeom>
            <a:avLst/>
            <a:gdLst/>
            <a:ahLst/>
            <a:cxnLst/>
            <a:rect l="l" t="t" r="r" b="b"/>
            <a:pathLst>
              <a:path w="3768090">
                <a:moveTo>
                  <a:pt x="0" y="0"/>
                </a:moveTo>
                <a:lnTo>
                  <a:pt x="3767963" y="0"/>
                </a:lnTo>
              </a:path>
            </a:pathLst>
          </a:custGeom>
          <a:ln w="1108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2263" dirty="0"/>
          </a:p>
        </p:txBody>
      </p:sp>
      <p:sp>
        <p:nvSpPr>
          <p:cNvPr id="64" name="object 64"/>
          <p:cNvSpPr/>
          <p:nvPr/>
        </p:nvSpPr>
        <p:spPr>
          <a:xfrm>
            <a:off x="7499929" y="4610738"/>
            <a:ext cx="5066403" cy="57481"/>
          </a:xfrm>
          <a:custGeom>
            <a:avLst/>
            <a:gdLst/>
            <a:ahLst/>
            <a:cxnLst/>
            <a:rect l="l" t="t" r="r" b="b"/>
            <a:pathLst>
              <a:path w="3768090">
                <a:moveTo>
                  <a:pt x="0" y="0"/>
                </a:moveTo>
                <a:lnTo>
                  <a:pt x="3767963" y="0"/>
                </a:lnTo>
              </a:path>
            </a:pathLst>
          </a:custGeom>
          <a:ln w="1108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2263" dirty="0"/>
          </a:p>
        </p:txBody>
      </p:sp>
      <p:sp>
        <p:nvSpPr>
          <p:cNvPr id="65" name="object 65"/>
          <p:cNvSpPr/>
          <p:nvPr/>
        </p:nvSpPr>
        <p:spPr>
          <a:xfrm flipV="1">
            <a:off x="7499929" y="5759019"/>
            <a:ext cx="5066403" cy="57481"/>
          </a:xfrm>
          <a:custGeom>
            <a:avLst/>
            <a:gdLst/>
            <a:ahLst/>
            <a:cxnLst/>
            <a:rect l="l" t="t" r="r" b="b"/>
            <a:pathLst>
              <a:path w="3768090">
                <a:moveTo>
                  <a:pt x="0" y="0"/>
                </a:moveTo>
                <a:lnTo>
                  <a:pt x="3767963" y="0"/>
                </a:lnTo>
              </a:path>
            </a:pathLst>
          </a:custGeom>
          <a:ln w="1108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2263" dirty="0"/>
          </a:p>
        </p:txBody>
      </p:sp>
      <p:sp>
        <p:nvSpPr>
          <p:cNvPr id="77" name="object 21"/>
          <p:cNvSpPr/>
          <p:nvPr/>
        </p:nvSpPr>
        <p:spPr>
          <a:xfrm flipV="1">
            <a:off x="92869" y="5715572"/>
            <a:ext cx="296337" cy="45719"/>
          </a:xfrm>
          <a:custGeom>
            <a:avLst/>
            <a:gdLst/>
            <a:ahLst/>
            <a:cxnLst/>
            <a:rect l="l" t="t" r="r" b="b"/>
            <a:pathLst>
              <a:path w="211454">
                <a:moveTo>
                  <a:pt x="0" y="0"/>
                </a:moveTo>
                <a:lnTo>
                  <a:pt x="211239" y="0"/>
                </a:lnTo>
              </a:path>
            </a:pathLst>
          </a:custGeom>
          <a:ln w="36868">
            <a:solidFill>
              <a:srgbClr val="0E6994"/>
            </a:solidFill>
          </a:ln>
        </p:spPr>
        <p:txBody>
          <a:bodyPr wrap="square" lIns="0" tIns="0" rIns="0" bIns="0" rtlCol="0"/>
          <a:lstStyle/>
          <a:p>
            <a:endParaRPr sz="2400" dirty="0"/>
          </a:p>
        </p:txBody>
      </p:sp>
      <p:sp>
        <p:nvSpPr>
          <p:cNvPr id="78" name="object 22"/>
          <p:cNvSpPr/>
          <p:nvPr/>
        </p:nvSpPr>
        <p:spPr>
          <a:xfrm>
            <a:off x="144555" y="6399848"/>
            <a:ext cx="211454" cy="140970"/>
          </a:xfrm>
          <a:custGeom>
            <a:avLst/>
            <a:gdLst/>
            <a:ahLst/>
            <a:cxnLst/>
            <a:rect l="l" t="t" r="r" b="b"/>
            <a:pathLst>
              <a:path w="211454" h="140970">
                <a:moveTo>
                  <a:pt x="0" y="140766"/>
                </a:moveTo>
                <a:lnTo>
                  <a:pt x="211150" y="140766"/>
                </a:lnTo>
                <a:lnTo>
                  <a:pt x="211150" y="0"/>
                </a:lnTo>
                <a:lnTo>
                  <a:pt x="0" y="0"/>
                </a:lnTo>
                <a:lnTo>
                  <a:pt x="0" y="140766"/>
                </a:lnTo>
                <a:close/>
              </a:path>
            </a:pathLst>
          </a:custGeom>
          <a:solidFill>
            <a:srgbClr val="71A3C9"/>
          </a:solidFill>
        </p:spPr>
        <p:txBody>
          <a:bodyPr wrap="square" lIns="0" tIns="0" rIns="0" bIns="0" rtlCol="0"/>
          <a:lstStyle/>
          <a:p>
            <a:endParaRPr sz="2400" dirty="0"/>
          </a:p>
        </p:txBody>
      </p:sp>
      <p:sp>
        <p:nvSpPr>
          <p:cNvPr id="80" name="object 24"/>
          <p:cNvSpPr/>
          <p:nvPr/>
        </p:nvSpPr>
        <p:spPr>
          <a:xfrm>
            <a:off x="144835" y="6854896"/>
            <a:ext cx="211454" cy="140970"/>
          </a:xfrm>
          <a:custGeom>
            <a:avLst/>
            <a:gdLst/>
            <a:ahLst/>
            <a:cxnLst/>
            <a:rect l="l" t="t" r="r" b="b"/>
            <a:pathLst>
              <a:path w="211454" h="140970">
                <a:moveTo>
                  <a:pt x="0" y="140792"/>
                </a:moveTo>
                <a:lnTo>
                  <a:pt x="211150" y="140792"/>
                </a:lnTo>
                <a:lnTo>
                  <a:pt x="211150" y="0"/>
                </a:lnTo>
                <a:lnTo>
                  <a:pt x="0" y="0"/>
                </a:lnTo>
                <a:lnTo>
                  <a:pt x="0" y="140792"/>
                </a:lnTo>
                <a:close/>
              </a:path>
            </a:pathLst>
          </a:custGeom>
          <a:solidFill>
            <a:srgbClr val="D59929"/>
          </a:solidFill>
        </p:spPr>
        <p:txBody>
          <a:bodyPr wrap="square" lIns="0" tIns="0" rIns="0" bIns="0" rtlCol="0"/>
          <a:lstStyle/>
          <a:p>
            <a:endParaRPr sz="2400" dirty="0"/>
          </a:p>
        </p:txBody>
      </p:sp>
      <p:sp>
        <p:nvSpPr>
          <p:cNvPr id="82" name="object 26"/>
          <p:cNvSpPr/>
          <p:nvPr/>
        </p:nvSpPr>
        <p:spPr>
          <a:xfrm>
            <a:off x="144835" y="7333385"/>
            <a:ext cx="211454" cy="140970"/>
          </a:xfrm>
          <a:custGeom>
            <a:avLst/>
            <a:gdLst/>
            <a:ahLst/>
            <a:cxnLst/>
            <a:rect l="l" t="t" r="r" b="b"/>
            <a:pathLst>
              <a:path w="211454" h="140970">
                <a:moveTo>
                  <a:pt x="0" y="140766"/>
                </a:moveTo>
                <a:lnTo>
                  <a:pt x="211162" y="140766"/>
                </a:lnTo>
                <a:lnTo>
                  <a:pt x="211162" y="0"/>
                </a:lnTo>
                <a:lnTo>
                  <a:pt x="0" y="0"/>
                </a:lnTo>
                <a:lnTo>
                  <a:pt x="0" y="140766"/>
                </a:lnTo>
                <a:close/>
              </a:path>
            </a:pathLst>
          </a:custGeom>
          <a:solidFill>
            <a:srgbClr val="098A4E"/>
          </a:solidFill>
        </p:spPr>
        <p:txBody>
          <a:bodyPr wrap="square" lIns="0" tIns="0" rIns="0" bIns="0" rtlCol="0"/>
          <a:lstStyle/>
          <a:p>
            <a:endParaRPr sz="2400" dirty="0"/>
          </a:p>
        </p:txBody>
      </p:sp>
      <p:sp>
        <p:nvSpPr>
          <p:cNvPr id="83" name="object 27"/>
          <p:cNvSpPr txBox="1"/>
          <p:nvPr/>
        </p:nvSpPr>
        <p:spPr>
          <a:xfrm>
            <a:off x="544977" y="5596751"/>
            <a:ext cx="4632894" cy="1964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30" dirty="0">
                <a:cs typeface="Calibri"/>
              </a:rPr>
              <a:t>Граница</a:t>
            </a:r>
            <a:r>
              <a:rPr spc="-15" dirty="0">
                <a:cs typeface="Calibri"/>
              </a:rPr>
              <a:t> </a:t>
            </a:r>
            <a:r>
              <a:rPr spc="30" dirty="0">
                <a:cs typeface="Calibri"/>
              </a:rPr>
              <a:t>агломерации</a:t>
            </a:r>
            <a:endParaRPr dirty="0"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pc="-45" dirty="0">
                <a:cs typeface="Century Gothic"/>
              </a:rPr>
              <a:t>(</a:t>
            </a:r>
            <a:r>
              <a:rPr spc="-45" dirty="0">
                <a:cs typeface="Calibri"/>
              </a:rPr>
              <a:t>в </a:t>
            </a:r>
            <a:r>
              <a:rPr spc="35" dirty="0" err="1">
                <a:cs typeface="Calibri"/>
              </a:rPr>
              <a:t>административных</a:t>
            </a:r>
            <a:r>
              <a:rPr lang="ru-RU" spc="35" dirty="0">
                <a:cs typeface="Calibri"/>
              </a:rPr>
              <a:t> </a:t>
            </a:r>
            <a:r>
              <a:rPr spc="15" dirty="0" err="1">
                <a:cs typeface="Calibri"/>
              </a:rPr>
              <a:t>границах</a:t>
            </a:r>
            <a:r>
              <a:rPr spc="15" dirty="0">
                <a:cs typeface="Century Gothic"/>
              </a:rPr>
              <a:t>)</a:t>
            </a:r>
            <a:endParaRPr lang="ru-RU" spc="15" dirty="0">
              <a:cs typeface="Century Gothic"/>
            </a:endParaRPr>
          </a:p>
          <a:p>
            <a:pPr marL="12700">
              <a:lnSpc>
                <a:spcPct val="100000"/>
              </a:lnSpc>
            </a:pPr>
            <a:endParaRPr sz="1200" dirty="0">
              <a:cs typeface="Times New Roman"/>
            </a:endParaRPr>
          </a:p>
          <a:p>
            <a:pPr marL="12700" marR="625475">
              <a:lnSpc>
                <a:spcPct val="100000"/>
              </a:lnSpc>
            </a:pPr>
            <a:r>
              <a:rPr spc="40" dirty="0">
                <a:cs typeface="Calibri"/>
              </a:rPr>
              <a:t>Условные </a:t>
            </a:r>
            <a:r>
              <a:rPr spc="30" dirty="0">
                <a:cs typeface="Calibri"/>
              </a:rPr>
              <a:t>границы  агломерации</a:t>
            </a:r>
            <a:endParaRPr dirty="0"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00"/>
              </a:spcBef>
            </a:pPr>
            <a:endParaRPr lang="ru-RU" sz="200" spc="60" dirty="0"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pc="60" dirty="0">
                <a:cs typeface="Calibri"/>
              </a:rPr>
              <a:t>Центр</a:t>
            </a:r>
            <a:r>
              <a:rPr spc="-60" dirty="0">
                <a:cs typeface="Calibri"/>
              </a:rPr>
              <a:t> </a:t>
            </a:r>
            <a:r>
              <a:rPr spc="30" dirty="0">
                <a:cs typeface="Calibri"/>
              </a:rPr>
              <a:t>агломерации</a:t>
            </a:r>
            <a:endParaRPr dirty="0"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100" dirty="0">
              <a:cs typeface="Times New Roman"/>
            </a:endParaRPr>
          </a:p>
          <a:p>
            <a:pPr marL="12700" marR="877569">
              <a:lnSpc>
                <a:spcPct val="100000"/>
              </a:lnSpc>
            </a:pPr>
            <a:r>
              <a:rPr spc="70" dirty="0">
                <a:cs typeface="Calibri"/>
              </a:rPr>
              <a:t>Р</a:t>
            </a:r>
            <a:r>
              <a:rPr spc="20" dirty="0">
                <a:cs typeface="Calibri"/>
              </a:rPr>
              <a:t>е</a:t>
            </a:r>
            <a:r>
              <a:rPr spc="40" dirty="0">
                <a:cs typeface="Calibri"/>
              </a:rPr>
              <a:t>к</a:t>
            </a:r>
            <a:r>
              <a:rPr spc="15" dirty="0">
                <a:cs typeface="Calibri"/>
              </a:rPr>
              <a:t>реа</a:t>
            </a:r>
            <a:r>
              <a:rPr spc="50" dirty="0">
                <a:cs typeface="Calibri"/>
              </a:rPr>
              <a:t>ц</a:t>
            </a:r>
            <a:r>
              <a:rPr spc="15" dirty="0">
                <a:cs typeface="Calibri"/>
              </a:rPr>
              <a:t>и</a:t>
            </a:r>
            <a:r>
              <a:rPr spc="25" dirty="0">
                <a:cs typeface="Calibri"/>
              </a:rPr>
              <a:t>о</a:t>
            </a:r>
            <a:r>
              <a:rPr spc="20" dirty="0">
                <a:cs typeface="Calibri"/>
              </a:rPr>
              <a:t>нн</a:t>
            </a:r>
            <a:r>
              <a:rPr spc="10" dirty="0">
                <a:cs typeface="Calibri"/>
              </a:rPr>
              <a:t>ая  </a:t>
            </a:r>
            <a:r>
              <a:rPr spc="20" dirty="0">
                <a:cs typeface="Calibri"/>
              </a:rPr>
              <a:t>зона</a:t>
            </a:r>
            <a:endParaRPr dirty="0">
              <a:cs typeface="Calibri"/>
            </a:endParaRPr>
          </a:p>
        </p:txBody>
      </p:sp>
      <p:sp>
        <p:nvSpPr>
          <p:cNvPr id="84" name="object 28"/>
          <p:cNvSpPr/>
          <p:nvPr/>
        </p:nvSpPr>
        <p:spPr>
          <a:xfrm>
            <a:off x="2242667" y="994903"/>
            <a:ext cx="5560834" cy="56821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5" name="object 29"/>
          <p:cNvSpPr/>
          <p:nvPr/>
        </p:nvSpPr>
        <p:spPr>
          <a:xfrm>
            <a:off x="3103479" y="3905956"/>
            <a:ext cx="105524" cy="1055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4000" dirty="0"/>
          </a:p>
        </p:txBody>
      </p:sp>
      <p:sp>
        <p:nvSpPr>
          <p:cNvPr id="86" name="object 30"/>
          <p:cNvSpPr/>
          <p:nvPr/>
        </p:nvSpPr>
        <p:spPr>
          <a:xfrm>
            <a:off x="3103479" y="3905969"/>
            <a:ext cx="106045" cy="106045"/>
          </a:xfrm>
          <a:custGeom>
            <a:avLst/>
            <a:gdLst/>
            <a:ahLst/>
            <a:cxnLst/>
            <a:rect l="l" t="t" r="r" b="b"/>
            <a:pathLst>
              <a:path w="106044" h="106045">
                <a:moveTo>
                  <a:pt x="0" y="52781"/>
                </a:moveTo>
                <a:lnTo>
                  <a:pt x="4140" y="32227"/>
                </a:lnTo>
                <a:lnTo>
                  <a:pt x="15438" y="15451"/>
                </a:lnTo>
                <a:lnTo>
                  <a:pt x="32205" y="4144"/>
                </a:lnTo>
                <a:lnTo>
                  <a:pt x="52755" y="0"/>
                </a:lnTo>
                <a:lnTo>
                  <a:pt x="73307" y="4144"/>
                </a:lnTo>
                <a:lnTo>
                  <a:pt x="90079" y="15451"/>
                </a:lnTo>
                <a:lnTo>
                  <a:pt x="101381" y="32227"/>
                </a:lnTo>
                <a:lnTo>
                  <a:pt x="105524" y="52781"/>
                </a:lnTo>
                <a:lnTo>
                  <a:pt x="101381" y="73331"/>
                </a:lnTo>
                <a:lnTo>
                  <a:pt x="90079" y="90098"/>
                </a:lnTo>
                <a:lnTo>
                  <a:pt x="73307" y="101396"/>
                </a:lnTo>
                <a:lnTo>
                  <a:pt x="52755" y="105537"/>
                </a:lnTo>
                <a:lnTo>
                  <a:pt x="32205" y="101396"/>
                </a:lnTo>
                <a:lnTo>
                  <a:pt x="15438" y="90098"/>
                </a:lnTo>
                <a:lnTo>
                  <a:pt x="4140" y="73331"/>
                </a:lnTo>
                <a:lnTo>
                  <a:pt x="0" y="52781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4000" dirty="0"/>
          </a:p>
        </p:txBody>
      </p:sp>
      <p:sp>
        <p:nvSpPr>
          <p:cNvPr id="87" name="object 31"/>
          <p:cNvSpPr/>
          <p:nvPr/>
        </p:nvSpPr>
        <p:spPr>
          <a:xfrm>
            <a:off x="4931593" y="3694247"/>
            <a:ext cx="246278" cy="2462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4000" dirty="0"/>
          </a:p>
        </p:txBody>
      </p:sp>
      <p:sp>
        <p:nvSpPr>
          <p:cNvPr id="88" name="object 32"/>
          <p:cNvSpPr/>
          <p:nvPr/>
        </p:nvSpPr>
        <p:spPr>
          <a:xfrm>
            <a:off x="4931581" y="3694260"/>
            <a:ext cx="246379" cy="246379"/>
          </a:xfrm>
          <a:custGeom>
            <a:avLst/>
            <a:gdLst/>
            <a:ahLst/>
            <a:cxnLst/>
            <a:rect l="l" t="t" r="r" b="b"/>
            <a:pathLst>
              <a:path w="246379" h="246379">
                <a:moveTo>
                  <a:pt x="0" y="123228"/>
                </a:moveTo>
                <a:lnTo>
                  <a:pt x="9662" y="75287"/>
                </a:lnTo>
                <a:lnTo>
                  <a:pt x="36021" y="36115"/>
                </a:lnTo>
                <a:lnTo>
                  <a:pt x="75132" y="9692"/>
                </a:lnTo>
                <a:lnTo>
                  <a:pt x="123050" y="0"/>
                </a:lnTo>
                <a:lnTo>
                  <a:pt x="171062" y="9692"/>
                </a:lnTo>
                <a:lnTo>
                  <a:pt x="210231" y="36115"/>
                </a:lnTo>
                <a:lnTo>
                  <a:pt x="236619" y="75287"/>
                </a:lnTo>
                <a:lnTo>
                  <a:pt x="246291" y="123228"/>
                </a:lnTo>
                <a:lnTo>
                  <a:pt x="236619" y="171145"/>
                </a:lnTo>
                <a:lnTo>
                  <a:pt x="210231" y="210256"/>
                </a:lnTo>
                <a:lnTo>
                  <a:pt x="171062" y="236615"/>
                </a:lnTo>
                <a:lnTo>
                  <a:pt x="123050" y="246278"/>
                </a:lnTo>
                <a:lnTo>
                  <a:pt x="75132" y="236615"/>
                </a:lnTo>
                <a:lnTo>
                  <a:pt x="36021" y="210256"/>
                </a:lnTo>
                <a:lnTo>
                  <a:pt x="9662" y="171145"/>
                </a:lnTo>
                <a:lnTo>
                  <a:pt x="0" y="123228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4000" dirty="0"/>
          </a:p>
        </p:txBody>
      </p:sp>
      <p:sp>
        <p:nvSpPr>
          <p:cNvPr id="89" name="object 33"/>
          <p:cNvSpPr/>
          <p:nvPr/>
        </p:nvSpPr>
        <p:spPr>
          <a:xfrm>
            <a:off x="5469870" y="3812725"/>
            <a:ext cx="105702" cy="10568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4000" dirty="0"/>
          </a:p>
        </p:txBody>
      </p:sp>
      <p:sp>
        <p:nvSpPr>
          <p:cNvPr id="90" name="object 34"/>
          <p:cNvSpPr/>
          <p:nvPr/>
        </p:nvSpPr>
        <p:spPr>
          <a:xfrm>
            <a:off x="5469870" y="3812725"/>
            <a:ext cx="106045" cy="106045"/>
          </a:xfrm>
          <a:custGeom>
            <a:avLst/>
            <a:gdLst/>
            <a:ahLst/>
            <a:cxnLst/>
            <a:rect l="l" t="t" r="r" b="b"/>
            <a:pathLst>
              <a:path w="106045" h="106045">
                <a:moveTo>
                  <a:pt x="0" y="52959"/>
                </a:moveTo>
                <a:lnTo>
                  <a:pt x="4168" y="32366"/>
                </a:lnTo>
                <a:lnTo>
                  <a:pt x="15527" y="15530"/>
                </a:lnTo>
                <a:lnTo>
                  <a:pt x="32355" y="4168"/>
                </a:lnTo>
                <a:lnTo>
                  <a:pt x="52933" y="0"/>
                </a:lnTo>
                <a:lnTo>
                  <a:pt x="73415" y="4168"/>
                </a:lnTo>
                <a:lnTo>
                  <a:pt x="90195" y="15530"/>
                </a:lnTo>
                <a:lnTo>
                  <a:pt x="101536" y="32366"/>
                </a:lnTo>
                <a:lnTo>
                  <a:pt x="105702" y="52959"/>
                </a:lnTo>
                <a:lnTo>
                  <a:pt x="101536" y="73430"/>
                </a:lnTo>
                <a:lnTo>
                  <a:pt x="90195" y="90196"/>
                </a:lnTo>
                <a:lnTo>
                  <a:pt x="73415" y="101527"/>
                </a:lnTo>
                <a:lnTo>
                  <a:pt x="52933" y="105689"/>
                </a:lnTo>
                <a:lnTo>
                  <a:pt x="32355" y="101527"/>
                </a:lnTo>
                <a:lnTo>
                  <a:pt x="15527" y="90196"/>
                </a:lnTo>
                <a:lnTo>
                  <a:pt x="4168" y="73430"/>
                </a:lnTo>
                <a:lnTo>
                  <a:pt x="0" y="52959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4000" dirty="0"/>
          </a:p>
        </p:txBody>
      </p:sp>
      <p:sp>
        <p:nvSpPr>
          <p:cNvPr id="91" name="object 35"/>
          <p:cNvSpPr/>
          <p:nvPr/>
        </p:nvSpPr>
        <p:spPr>
          <a:xfrm>
            <a:off x="4391463" y="4283019"/>
            <a:ext cx="105536" cy="10553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4000" dirty="0"/>
          </a:p>
        </p:txBody>
      </p:sp>
      <p:sp>
        <p:nvSpPr>
          <p:cNvPr id="92" name="object 36"/>
          <p:cNvSpPr/>
          <p:nvPr/>
        </p:nvSpPr>
        <p:spPr>
          <a:xfrm>
            <a:off x="4391475" y="4283019"/>
            <a:ext cx="106045" cy="106045"/>
          </a:xfrm>
          <a:custGeom>
            <a:avLst/>
            <a:gdLst/>
            <a:ahLst/>
            <a:cxnLst/>
            <a:rect l="l" t="t" r="r" b="b"/>
            <a:pathLst>
              <a:path w="106044" h="106045">
                <a:moveTo>
                  <a:pt x="0" y="52755"/>
                </a:moveTo>
                <a:lnTo>
                  <a:pt x="4142" y="32216"/>
                </a:lnTo>
                <a:lnTo>
                  <a:pt x="15444" y="15447"/>
                </a:lnTo>
                <a:lnTo>
                  <a:pt x="32216" y="4144"/>
                </a:lnTo>
                <a:lnTo>
                  <a:pt x="52768" y="0"/>
                </a:lnTo>
                <a:lnTo>
                  <a:pt x="73325" y="4144"/>
                </a:lnTo>
                <a:lnTo>
                  <a:pt x="90096" y="15447"/>
                </a:lnTo>
                <a:lnTo>
                  <a:pt x="101396" y="32216"/>
                </a:lnTo>
                <a:lnTo>
                  <a:pt x="105537" y="52755"/>
                </a:lnTo>
                <a:lnTo>
                  <a:pt x="101396" y="73320"/>
                </a:lnTo>
                <a:lnTo>
                  <a:pt x="90096" y="90095"/>
                </a:lnTo>
                <a:lnTo>
                  <a:pt x="73325" y="101395"/>
                </a:lnTo>
                <a:lnTo>
                  <a:pt x="52768" y="105536"/>
                </a:lnTo>
                <a:lnTo>
                  <a:pt x="32216" y="101395"/>
                </a:lnTo>
                <a:lnTo>
                  <a:pt x="15444" y="90095"/>
                </a:lnTo>
                <a:lnTo>
                  <a:pt x="4142" y="73320"/>
                </a:lnTo>
                <a:lnTo>
                  <a:pt x="0" y="52755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4000" dirty="0"/>
          </a:p>
        </p:txBody>
      </p:sp>
      <p:sp>
        <p:nvSpPr>
          <p:cNvPr id="93" name="object 37"/>
          <p:cNvSpPr/>
          <p:nvPr/>
        </p:nvSpPr>
        <p:spPr>
          <a:xfrm>
            <a:off x="4105827" y="3459754"/>
            <a:ext cx="105702" cy="10568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4000" dirty="0"/>
          </a:p>
        </p:txBody>
      </p:sp>
      <p:sp>
        <p:nvSpPr>
          <p:cNvPr id="94" name="object 38"/>
          <p:cNvSpPr/>
          <p:nvPr/>
        </p:nvSpPr>
        <p:spPr>
          <a:xfrm>
            <a:off x="4105827" y="3459754"/>
            <a:ext cx="106045" cy="106045"/>
          </a:xfrm>
          <a:custGeom>
            <a:avLst/>
            <a:gdLst/>
            <a:ahLst/>
            <a:cxnLst/>
            <a:rect l="l" t="t" r="r" b="b"/>
            <a:pathLst>
              <a:path w="106044" h="106045">
                <a:moveTo>
                  <a:pt x="0" y="52781"/>
                </a:moveTo>
                <a:lnTo>
                  <a:pt x="4170" y="32227"/>
                </a:lnTo>
                <a:lnTo>
                  <a:pt x="15533" y="15451"/>
                </a:lnTo>
                <a:lnTo>
                  <a:pt x="32366" y="4144"/>
                </a:lnTo>
                <a:lnTo>
                  <a:pt x="52946" y="0"/>
                </a:lnTo>
                <a:lnTo>
                  <a:pt x="73426" y="4144"/>
                </a:lnTo>
                <a:lnTo>
                  <a:pt x="90201" y="15451"/>
                </a:lnTo>
                <a:lnTo>
                  <a:pt x="101538" y="32227"/>
                </a:lnTo>
                <a:lnTo>
                  <a:pt x="105702" y="52781"/>
                </a:lnTo>
                <a:lnTo>
                  <a:pt x="101538" y="73344"/>
                </a:lnTo>
                <a:lnTo>
                  <a:pt x="90201" y="90165"/>
                </a:lnTo>
                <a:lnTo>
                  <a:pt x="73426" y="101521"/>
                </a:lnTo>
                <a:lnTo>
                  <a:pt x="52946" y="105689"/>
                </a:lnTo>
                <a:lnTo>
                  <a:pt x="32366" y="101521"/>
                </a:lnTo>
                <a:lnTo>
                  <a:pt x="15533" y="90165"/>
                </a:lnTo>
                <a:lnTo>
                  <a:pt x="4170" y="73344"/>
                </a:lnTo>
                <a:lnTo>
                  <a:pt x="0" y="52781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4000" dirty="0"/>
          </a:p>
        </p:txBody>
      </p:sp>
      <p:sp>
        <p:nvSpPr>
          <p:cNvPr id="95" name="object 39"/>
          <p:cNvSpPr/>
          <p:nvPr/>
        </p:nvSpPr>
        <p:spPr>
          <a:xfrm>
            <a:off x="2863742" y="3855651"/>
            <a:ext cx="175983" cy="17584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4000" dirty="0"/>
          </a:p>
        </p:txBody>
      </p:sp>
      <p:sp>
        <p:nvSpPr>
          <p:cNvPr id="96" name="object 40"/>
          <p:cNvSpPr/>
          <p:nvPr/>
        </p:nvSpPr>
        <p:spPr>
          <a:xfrm>
            <a:off x="2863738" y="3855664"/>
            <a:ext cx="176530" cy="175895"/>
          </a:xfrm>
          <a:custGeom>
            <a:avLst/>
            <a:gdLst/>
            <a:ahLst/>
            <a:cxnLst/>
            <a:rect l="l" t="t" r="r" b="b"/>
            <a:pathLst>
              <a:path w="176530" h="175895">
                <a:moveTo>
                  <a:pt x="0" y="87833"/>
                </a:moveTo>
                <a:lnTo>
                  <a:pt x="6905" y="53653"/>
                </a:lnTo>
                <a:lnTo>
                  <a:pt x="25747" y="25733"/>
                </a:lnTo>
                <a:lnTo>
                  <a:pt x="53712" y="6905"/>
                </a:lnTo>
                <a:lnTo>
                  <a:pt x="87985" y="0"/>
                </a:lnTo>
                <a:lnTo>
                  <a:pt x="122209" y="6905"/>
                </a:lnTo>
                <a:lnTo>
                  <a:pt x="150188" y="25733"/>
                </a:lnTo>
                <a:lnTo>
                  <a:pt x="169068" y="53653"/>
                </a:lnTo>
                <a:lnTo>
                  <a:pt x="175996" y="87833"/>
                </a:lnTo>
                <a:lnTo>
                  <a:pt x="169068" y="122116"/>
                </a:lnTo>
                <a:lnTo>
                  <a:pt x="150188" y="150088"/>
                </a:lnTo>
                <a:lnTo>
                  <a:pt x="122209" y="168936"/>
                </a:lnTo>
                <a:lnTo>
                  <a:pt x="87985" y="175844"/>
                </a:lnTo>
                <a:lnTo>
                  <a:pt x="53712" y="168936"/>
                </a:lnTo>
                <a:lnTo>
                  <a:pt x="25747" y="150088"/>
                </a:lnTo>
                <a:lnTo>
                  <a:pt x="6905" y="122116"/>
                </a:lnTo>
                <a:lnTo>
                  <a:pt x="0" y="87833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4000" dirty="0"/>
          </a:p>
        </p:txBody>
      </p:sp>
      <p:sp>
        <p:nvSpPr>
          <p:cNvPr id="97" name="object 41"/>
          <p:cNvSpPr/>
          <p:nvPr/>
        </p:nvSpPr>
        <p:spPr>
          <a:xfrm>
            <a:off x="4606474" y="4023457"/>
            <a:ext cx="105511" cy="10554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4000" dirty="0"/>
          </a:p>
        </p:txBody>
      </p:sp>
      <p:sp>
        <p:nvSpPr>
          <p:cNvPr id="98" name="object 42"/>
          <p:cNvSpPr/>
          <p:nvPr/>
        </p:nvSpPr>
        <p:spPr>
          <a:xfrm>
            <a:off x="2226469" y="2547551"/>
            <a:ext cx="4151464" cy="28829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9" name="object 43"/>
          <p:cNvSpPr txBox="1"/>
          <p:nvPr/>
        </p:nvSpPr>
        <p:spPr>
          <a:xfrm>
            <a:off x="4212901" y="4404749"/>
            <a:ext cx="846912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90" dirty="0">
                <a:cs typeface="Calibri"/>
              </a:rPr>
              <a:t>Ч</a:t>
            </a:r>
            <a:r>
              <a:rPr sz="1200" b="1" spc="20" dirty="0">
                <a:cs typeface="Calibri"/>
              </a:rPr>
              <a:t>а</a:t>
            </a:r>
            <a:r>
              <a:rPr sz="1200" b="1" spc="30" dirty="0">
                <a:cs typeface="Calibri"/>
              </a:rPr>
              <a:t>па</a:t>
            </a:r>
            <a:r>
              <a:rPr sz="1200" b="1" spc="35" dirty="0">
                <a:cs typeface="Calibri"/>
              </a:rPr>
              <a:t>е</a:t>
            </a:r>
            <a:r>
              <a:rPr sz="1200" b="1" spc="20" dirty="0">
                <a:cs typeface="Calibri"/>
              </a:rPr>
              <a:t>в</a:t>
            </a:r>
            <a:r>
              <a:rPr sz="1200" b="1" spc="50" dirty="0">
                <a:cs typeface="Calibri"/>
              </a:rPr>
              <a:t>ск</a:t>
            </a:r>
            <a:endParaRPr sz="1200" dirty="0">
              <a:cs typeface="Calibri"/>
            </a:endParaRPr>
          </a:p>
        </p:txBody>
      </p:sp>
      <p:sp>
        <p:nvSpPr>
          <p:cNvPr id="100" name="object 44"/>
          <p:cNvSpPr txBox="1"/>
          <p:nvPr/>
        </p:nvSpPr>
        <p:spPr>
          <a:xfrm>
            <a:off x="3226643" y="3903797"/>
            <a:ext cx="902919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114" dirty="0">
                <a:cs typeface="Calibri"/>
              </a:rPr>
              <a:t>О</a:t>
            </a:r>
            <a:r>
              <a:rPr sz="1200" b="1" spc="45" dirty="0">
                <a:cs typeface="Calibri"/>
              </a:rPr>
              <a:t>к</a:t>
            </a:r>
            <a:r>
              <a:rPr sz="1200" b="1" spc="60" dirty="0">
                <a:cs typeface="Calibri"/>
              </a:rPr>
              <a:t>тя</a:t>
            </a:r>
            <a:r>
              <a:rPr sz="1200" b="1" spc="55" dirty="0">
                <a:cs typeface="Calibri"/>
              </a:rPr>
              <a:t>б</a:t>
            </a:r>
            <a:r>
              <a:rPr sz="1200" b="1" spc="35" dirty="0">
                <a:cs typeface="Calibri"/>
              </a:rPr>
              <a:t>рьск</a:t>
            </a:r>
            <a:endParaRPr sz="1200" dirty="0">
              <a:cs typeface="Calibri"/>
            </a:endParaRPr>
          </a:p>
        </p:txBody>
      </p:sp>
      <p:sp>
        <p:nvSpPr>
          <p:cNvPr id="101" name="object 45"/>
          <p:cNvSpPr txBox="1"/>
          <p:nvPr/>
        </p:nvSpPr>
        <p:spPr>
          <a:xfrm>
            <a:off x="2558534" y="3609423"/>
            <a:ext cx="962420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114" dirty="0">
                <a:cs typeface="Calibri"/>
              </a:rPr>
              <a:t>С</a:t>
            </a:r>
            <a:r>
              <a:rPr sz="1600" b="1" spc="25" dirty="0">
                <a:cs typeface="Calibri"/>
              </a:rPr>
              <a:t>ыз</a:t>
            </a:r>
            <a:r>
              <a:rPr sz="1600" b="1" spc="10" dirty="0">
                <a:cs typeface="Calibri"/>
              </a:rPr>
              <a:t>ра</a:t>
            </a:r>
            <a:r>
              <a:rPr sz="1600" b="1" spc="5" dirty="0">
                <a:cs typeface="Calibri"/>
              </a:rPr>
              <a:t>нь</a:t>
            </a:r>
            <a:endParaRPr sz="1600" dirty="0">
              <a:cs typeface="Calibri"/>
            </a:endParaRPr>
          </a:p>
        </p:txBody>
      </p:sp>
      <p:sp>
        <p:nvSpPr>
          <p:cNvPr id="102" name="object 46"/>
          <p:cNvSpPr/>
          <p:nvPr/>
        </p:nvSpPr>
        <p:spPr>
          <a:xfrm>
            <a:off x="4025385" y="3224601"/>
            <a:ext cx="246291" cy="24631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4000" dirty="0"/>
          </a:p>
        </p:txBody>
      </p:sp>
      <p:sp>
        <p:nvSpPr>
          <p:cNvPr id="103" name="object 47"/>
          <p:cNvSpPr/>
          <p:nvPr/>
        </p:nvSpPr>
        <p:spPr>
          <a:xfrm>
            <a:off x="4025385" y="3224601"/>
            <a:ext cx="246379" cy="246379"/>
          </a:xfrm>
          <a:custGeom>
            <a:avLst/>
            <a:gdLst/>
            <a:ahLst/>
            <a:cxnLst/>
            <a:rect l="l" t="t" r="r" b="b"/>
            <a:pathLst>
              <a:path w="246380" h="246379">
                <a:moveTo>
                  <a:pt x="0" y="123215"/>
                </a:moveTo>
                <a:lnTo>
                  <a:pt x="9664" y="75282"/>
                </a:lnTo>
                <a:lnTo>
                  <a:pt x="36028" y="36114"/>
                </a:lnTo>
                <a:lnTo>
                  <a:pt x="75143" y="9692"/>
                </a:lnTo>
                <a:lnTo>
                  <a:pt x="123063" y="0"/>
                </a:lnTo>
                <a:lnTo>
                  <a:pt x="171003" y="9692"/>
                </a:lnTo>
                <a:lnTo>
                  <a:pt x="210175" y="36114"/>
                </a:lnTo>
                <a:lnTo>
                  <a:pt x="236598" y="75282"/>
                </a:lnTo>
                <a:lnTo>
                  <a:pt x="246291" y="123215"/>
                </a:lnTo>
                <a:lnTo>
                  <a:pt x="236598" y="171139"/>
                </a:lnTo>
                <a:lnTo>
                  <a:pt x="210175" y="210262"/>
                </a:lnTo>
                <a:lnTo>
                  <a:pt x="171003" y="236634"/>
                </a:lnTo>
                <a:lnTo>
                  <a:pt x="123063" y="246303"/>
                </a:lnTo>
                <a:lnTo>
                  <a:pt x="75143" y="236634"/>
                </a:lnTo>
                <a:lnTo>
                  <a:pt x="36028" y="210262"/>
                </a:lnTo>
                <a:lnTo>
                  <a:pt x="9664" y="171139"/>
                </a:lnTo>
                <a:lnTo>
                  <a:pt x="0" y="123215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4000" dirty="0"/>
          </a:p>
        </p:txBody>
      </p:sp>
      <p:sp>
        <p:nvSpPr>
          <p:cNvPr id="105" name="object 49"/>
          <p:cNvSpPr txBox="1"/>
          <p:nvPr/>
        </p:nvSpPr>
        <p:spPr>
          <a:xfrm>
            <a:off x="7765149" y="1844456"/>
            <a:ext cx="1965960" cy="387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500" b="1" spc="330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2500" b="1" spc="42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2500" b="1" spc="370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2500" b="1" spc="325" dirty="0">
                <a:solidFill>
                  <a:srgbClr val="FFFFFF"/>
                </a:solidFill>
                <a:latin typeface="Calibri"/>
                <a:cs typeface="Calibri"/>
              </a:rPr>
              <a:t>Ь</a:t>
            </a:r>
            <a:r>
              <a:rPr sz="2500" b="1" spc="335" dirty="0">
                <a:solidFill>
                  <a:srgbClr val="FFFFFF"/>
                </a:solidFill>
                <a:latin typeface="Calibri"/>
                <a:cs typeface="Calibri"/>
              </a:rPr>
              <a:t>ЯТТИ:</a:t>
            </a:r>
            <a:endParaRPr sz="2500" dirty="0">
              <a:latin typeface="Calibri"/>
              <a:cs typeface="Calibri"/>
            </a:endParaRPr>
          </a:p>
        </p:txBody>
      </p:sp>
      <p:sp>
        <p:nvSpPr>
          <p:cNvPr id="106" name="object 50"/>
          <p:cNvSpPr txBox="1"/>
          <p:nvPr/>
        </p:nvSpPr>
        <p:spPr>
          <a:xfrm>
            <a:off x="9842361" y="5504799"/>
            <a:ext cx="1624965" cy="1257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50" spc="100" dirty="0">
                <a:solidFill>
                  <a:srgbClr val="FFFFFF"/>
                </a:solidFill>
                <a:latin typeface="Calibri"/>
                <a:cs typeface="Calibri"/>
              </a:rPr>
              <a:t>ОБЪЁМ </a:t>
            </a:r>
            <a:r>
              <a:rPr sz="750" spc="110" dirty="0">
                <a:solidFill>
                  <a:srgbClr val="FFFFFF"/>
                </a:solidFill>
                <a:latin typeface="Calibri"/>
                <a:cs typeface="Calibri"/>
              </a:rPr>
              <a:t>РОЗНИЧНОЙ</a:t>
            </a:r>
            <a:r>
              <a:rPr sz="75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750" spc="100" dirty="0">
                <a:solidFill>
                  <a:srgbClr val="FFFFFF"/>
                </a:solidFill>
                <a:latin typeface="Calibri"/>
                <a:cs typeface="Calibri"/>
              </a:rPr>
              <a:t>ТОРГОВЛИ</a:t>
            </a:r>
            <a:endParaRPr sz="750" dirty="0">
              <a:latin typeface="Calibri"/>
              <a:cs typeface="Calibri"/>
            </a:endParaRPr>
          </a:p>
        </p:txBody>
      </p:sp>
      <p:sp>
        <p:nvSpPr>
          <p:cNvPr id="107" name="object 51"/>
          <p:cNvSpPr txBox="1"/>
          <p:nvPr/>
        </p:nvSpPr>
        <p:spPr>
          <a:xfrm>
            <a:off x="7751953" y="5506438"/>
            <a:ext cx="2858770" cy="6027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495">
              <a:lnSpc>
                <a:spcPts val="740"/>
              </a:lnSpc>
            </a:pPr>
            <a:r>
              <a:rPr sz="750" spc="110" dirty="0">
                <a:solidFill>
                  <a:srgbClr val="FFFFFF"/>
                </a:solidFill>
                <a:latin typeface="Calibri"/>
                <a:cs typeface="Calibri"/>
              </a:rPr>
              <a:t>ВНЕШНЕТОРГОВЫЙ</a:t>
            </a:r>
            <a:r>
              <a:rPr sz="75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750" spc="105" dirty="0">
                <a:solidFill>
                  <a:srgbClr val="FFFFFF"/>
                </a:solidFill>
                <a:latin typeface="Calibri"/>
                <a:cs typeface="Calibri"/>
              </a:rPr>
              <a:t>ОБОРОТ</a:t>
            </a:r>
            <a:endParaRPr sz="750" dirty="0">
              <a:latin typeface="Calibri"/>
              <a:cs typeface="Calibri"/>
            </a:endParaRPr>
          </a:p>
          <a:p>
            <a:pPr marL="12700">
              <a:lnSpc>
                <a:spcPts val="4040"/>
              </a:lnSpc>
              <a:tabLst>
                <a:tab pos="2067560" algn="l"/>
              </a:tabLst>
            </a:pPr>
            <a:r>
              <a:rPr lang="ru-RU" sz="3600" spc="150" baseline="1587" dirty="0">
                <a:solidFill>
                  <a:srgbClr val="FFFFFF"/>
                </a:solidFill>
                <a:cs typeface="Century Gothic"/>
              </a:rPr>
              <a:t>2,35</a:t>
            </a:r>
            <a:r>
              <a:rPr sz="5250" spc="-217" baseline="1587" dirty="0">
                <a:solidFill>
                  <a:srgbClr val="FFFFFF"/>
                </a:solidFill>
                <a:cs typeface="Century Gothic"/>
              </a:rPr>
              <a:t> </a:t>
            </a:r>
            <a:r>
              <a:rPr sz="1725" spc="157" baseline="4830" dirty="0">
                <a:solidFill>
                  <a:srgbClr val="FFFFFF"/>
                </a:solidFill>
                <a:latin typeface="Calibri"/>
                <a:cs typeface="Calibri"/>
              </a:rPr>
              <a:t>МЛ</a:t>
            </a:r>
            <a:r>
              <a:rPr sz="1725" spc="-15" baseline="4830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725" spc="232" baseline="4830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lang="ru-RU" sz="1725" spc="232" baseline="4830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r>
              <a:rPr sz="1725" spc="60" baseline="48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ru-RU" sz="1725" spc="60" baseline="4830" dirty="0">
                <a:solidFill>
                  <a:srgbClr val="FFFFFF"/>
                </a:solidFill>
                <a:latin typeface="Calibri"/>
                <a:cs typeface="Calibri"/>
              </a:rPr>
              <a:t>ДОЛ.США</a:t>
            </a:r>
            <a:r>
              <a:rPr sz="3500" spc="-7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500" dirty="0">
                <a:solidFill>
                  <a:srgbClr val="FFFFFF"/>
                </a:solidFill>
                <a:latin typeface="Century Gothic"/>
                <a:cs typeface="Century Gothic"/>
              </a:rPr>
              <a:t>	</a:t>
            </a:r>
            <a:r>
              <a:rPr sz="2400" spc="100" dirty="0">
                <a:solidFill>
                  <a:srgbClr val="FFFFFF"/>
                </a:solidFill>
                <a:cs typeface="Century Gothic"/>
              </a:rPr>
              <a:t>1</a:t>
            </a:r>
            <a:r>
              <a:rPr lang="ru-RU" sz="2400" spc="100" dirty="0">
                <a:solidFill>
                  <a:srgbClr val="FFFFFF"/>
                </a:solidFill>
                <a:cs typeface="Century Gothic"/>
              </a:rPr>
              <a:t>72</a:t>
            </a:r>
            <a:endParaRPr sz="2400" dirty="0">
              <a:cs typeface="Century Gothic"/>
            </a:endParaRPr>
          </a:p>
        </p:txBody>
      </p:sp>
      <p:sp>
        <p:nvSpPr>
          <p:cNvPr id="108" name="object 52"/>
          <p:cNvSpPr txBox="1"/>
          <p:nvPr/>
        </p:nvSpPr>
        <p:spPr>
          <a:xfrm>
            <a:off x="10686880" y="5861301"/>
            <a:ext cx="828040" cy="1769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50" spc="90" dirty="0">
                <a:solidFill>
                  <a:srgbClr val="FFFFFF"/>
                </a:solidFill>
                <a:latin typeface="Calibri"/>
                <a:cs typeface="Calibri"/>
              </a:rPr>
              <a:t>МЛРД</a:t>
            </a:r>
            <a:r>
              <a:rPr lang="ru-RU" sz="1150" spc="90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r>
              <a:rPr sz="115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50" spc="65" dirty="0">
                <a:solidFill>
                  <a:srgbClr val="FFFFFF"/>
                </a:solidFill>
                <a:latin typeface="Calibri"/>
                <a:cs typeface="Calibri"/>
              </a:rPr>
              <a:t>РУБ.</a:t>
            </a:r>
            <a:endParaRPr sz="1150" dirty="0">
              <a:latin typeface="Calibri"/>
              <a:cs typeface="Calibri"/>
            </a:endParaRPr>
          </a:p>
        </p:txBody>
      </p:sp>
      <p:sp>
        <p:nvSpPr>
          <p:cNvPr id="118" name="object 63"/>
          <p:cNvSpPr/>
          <p:nvPr/>
        </p:nvSpPr>
        <p:spPr>
          <a:xfrm flipV="1">
            <a:off x="7775436" y="3307205"/>
            <a:ext cx="4029672" cy="45719"/>
          </a:xfrm>
          <a:custGeom>
            <a:avLst/>
            <a:gdLst/>
            <a:ahLst/>
            <a:cxnLst/>
            <a:rect l="l" t="t" r="r" b="b"/>
            <a:pathLst>
              <a:path w="3768090">
                <a:moveTo>
                  <a:pt x="0" y="0"/>
                </a:moveTo>
                <a:lnTo>
                  <a:pt x="3767963" y="0"/>
                </a:lnTo>
              </a:path>
            </a:pathLst>
          </a:custGeom>
          <a:ln w="1108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9" name="object 64"/>
          <p:cNvSpPr/>
          <p:nvPr/>
        </p:nvSpPr>
        <p:spPr>
          <a:xfrm>
            <a:off x="7775436" y="4291567"/>
            <a:ext cx="4029672" cy="45719"/>
          </a:xfrm>
          <a:custGeom>
            <a:avLst/>
            <a:gdLst/>
            <a:ahLst/>
            <a:cxnLst/>
            <a:rect l="l" t="t" r="r" b="b"/>
            <a:pathLst>
              <a:path w="3768090">
                <a:moveTo>
                  <a:pt x="0" y="0"/>
                </a:moveTo>
                <a:lnTo>
                  <a:pt x="3767963" y="0"/>
                </a:lnTo>
              </a:path>
            </a:pathLst>
          </a:custGeom>
          <a:ln w="1108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0" name="object 65"/>
          <p:cNvSpPr/>
          <p:nvPr/>
        </p:nvSpPr>
        <p:spPr>
          <a:xfrm flipV="1">
            <a:off x="7775436" y="5204877"/>
            <a:ext cx="4029672" cy="45719"/>
          </a:xfrm>
          <a:custGeom>
            <a:avLst/>
            <a:gdLst/>
            <a:ahLst/>
            <a:cxnLst/>
            <a:rect l="l" t="t" r="r" b="b"/>
            <a:pathLst>
              <a:path w="3768090">
                <a:moveTo>
                  <a:pt x="0" y="0"/>
                </a:moveTo>
                <a:lnTo>
                  <a:pt x="3767963" y="0"/>
                </a:lnTo>
              </a:path>
            </a:pathLst>
          </a:custGeom>
          <a:ln w="1108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2" name="object 67"/>
          <p:cNvSpPr txBox="1"/>
          <p:nvPr/>
        </p:nvSpPr>
        <p:spPr>
          <a:xfrm>
            <a:off x="4452467" y="3814303"/>
            <a:ext cx="1821950" cy="5119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42570">
              <a:lnSpc>
                <a:spcPts val="2090"/>
              </a:lnSpc>
            </a:pPr>
            <a:r>
              <a:rPr sz="3200" b="1" spc="75" baseline="-25000" dirty="0">
                <a:cs typeface="Calibri"/>
              </a:rPr>
              <a:t>Самара </a:t>
            </a:r>
            <a:r>
              <a:rPr sz="1200" b="1" spc="45" dirty="0">
                <a:cs typeface="Calibri"/>
              </a:rPr>
              <a:t>Кинель  </a:t>
            </a:r>
            <a:r>
              <a:rPr sz="1200" b="1" spc="50" dirty="0">
                <a:cs typeface="Calibri"/>
              </a:rPr>
              <a:t>Новокуйбышевск</a:t>
            </a:r>
            <a:endParaRPr sz="1200" dirty="0">
              <a:cs typeface="Calibri"/>
            </a:endParaRPr>
          </a:p>
        </p:txBody>
      </p:sp>
      <p:sp>
        <p:nvSpPr>
          <p:cNvPr id="123" name="object 68"/>
          <p:cNvSpPr txBox="1"/>
          <p:nvPr/>
        </p:nvSpPr>
        <p:spPr>
          <a:xfrm>
            <a:off x="3690467" y="3553437"/>
            <a:ext cx="115758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60" dirty="0">
                <a:cs typeface="Calibri"/>
              </a:rPr>
              <a:t>Жигулевск</a:t>
            </a:r>
            <a:endParaRPr sz="1200" dirty="0">
              <a:cs typeface="Calibri"/>
            </a:endParaRPr>
          </a:p>
        </p:txBody>
      </p:sp>
      <p:sp>
        <p:nvSpPr>
          <p:cNvPr id="128" name="object 73"/>
          <p:cNvSpPr txBox="1"/>
          <p:nvPr/>
        </p:nvSpPr>
        <p:spPr>
          <a:xfrm>
            <a:off x="4270222" y="3187082"/>
            <a:ext cx="1325245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95" dirty="0">
                <a:cs typeface="Calibri"/>
              </a:rPr>
              <a:t>Т</a:t>
            </a:r>
            <a:r>
              <a:rPr sz="1600" b="1" spc="25" dirty="0">
                <a:cs typeface="Calibri"/>
              </a:rPr>
              <a:t>о</a:t>
            </a:r>
            <a:r>
              <a:rPr sz="1600" b="1" spc="60" dirty="0">
                <a:cs typeface="Calibri"/>
              </a:rPr>
              <a:t>л</a:t>
            </a:r>
            <a:r>
              <a:rPr sz="1600" b="1" spc="-15" dirty="0">
                <a:cs typeface="Calibri"/>
              </a:rPr>
              <a:t>ь</a:t>
            </a:r>
            <a:r>
              <a:rPr sz="1600" b="1" spc="-5" dirty="0">
                <a:cs typeface="Calibri"/>
              </a:rPr>
              <a:t>я</a:t>
            </a:r>
            <a:r>
              <a:rPr sz="1600" b="1" spc="114" dirty="0">
                <a:cs typeface="Calibri"/>
              </a:rPr>
              <a:t>тт</a:t>
            </a:r>
            <a:r>
              <a:rPr sz="1600" b="1" spc="20" dirty="0">
                <a:cs typeface="Calibri"/>
              </a:rPr>
              <a:t>и</a:t>
            </a:r>
            <a:endParaRPr sz="1600" dirty="0">
              <a:cs typeface="Calibri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555327" y="962025"/>
            <a:ext cx="5948742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04000" lvl="1" indent="-536575" defTabSz="488950">
              <a:spcBef>
                <a:spcPts val="300"/>
              </a:spcBef>
              <a:buClr>
                <a:srgbClr val="9A0000"/>
              </a:buClr>
              <a:buSzPct val="131000"/>
              <a:buFont typeface="Wingdings" pitchFamily="2" charset="2"/>
              <a:buChar char="ü"/>
            </a:pPr>
            <a:r>
              <a:rPr lang="ru-RU" sz="2200" dirty="0">
                <a:solidFill>
                  <a:srgbClr val="C00000"/>
                </a:solidFill>
                <a:cs typeface="Arial" panose="020B0604020202020204" pitchFamily="34" charset="0"/>
              </a:rPr>
              <a:t>Крупнейший город</a:t>
            </a:r>
            <a:r>
              <a:rPr lang="ru-RU" sz="2200" dirty="0">
                <a:cs typeface="Arial" panose="020B0604020202020204" pitchFamily="34" charset="0"/>
              </a:rPr>
              <a:t> –                                          не центр субъекта России</a:t>
            </a:r>
          </a:p>
          <a:p>
            <a:pPr marL="504000" lvl="1" indent="-536575" defTabSz="488950">
              <a:spcBef>
                <a:spcPts val="300"/>
              </a:spcBef>
              <a:buClr>
                <a:srgbClr val="9A0000"/>
              </a:buClr>
              <a:buSzPct val="131000"/>
              <a:buFont typeface="Wingdings" pitchFamily="2" charset="2"/>
              <a:buChar char="ü"/>
            </a:pPr>
            <a:r>
              <a:rPr lang="ru-RU" sz="2200" dirty="0">
                <a:solidFill>
                  <a:srgbClr val="C00000"/>
                </a:solidFill>
                <a:cs typeface="Arial" panose="020B0604020202020204" pitchFamily="34" charset="0"/>
              </a:rPr>
              <a:t>13-й город </a:t>
            </a:r>
            <a:r>
              <a:rPr lang="ru-RU" sz="2200" dirty="0">
                <a:cs typeface="Arial" panose="020B0604020202020204" pitchFamily="34" charset="0"/>
              </a:rPr>
              <a:t>России по выпуску обрабатывающей промышленности (2017)</a:t>
            </a:r>
          </a:p>
          <a:p>
            <a:pPr marL="504000" lvl="1" indent="-536575" defTabSz="488950">
              <a:spcBef>
                <a:spcPts val="300"/>
              </a:spcBef>
              <a:buClr>
                <a:srgbClr val="9A0000"/>
              </a:buClr>
              <a:buSzPct val="131000"/>
              <a:buFont typeface="Wingdings" pitchFamily="2" charset="2"/>
              <a:buChar char="ü"/>
            </a:pPr>
            <a:r>
              <a:rPr lang="ru-RU" sz="2200" dirty="0">
                <a:cs typeface="Arial" panose="020B0604020202020204" pitchFamily="34" charset="0"/>
              </a:rPr>
              <a:t>Центр международной торговли России</a:t>
            </a:r>
          </a:p>
          <a:p>
            <a:pPr marL="504000" lvl="1" indent="-536575" defTabSz="488950">
              <a:spcBef>
                <a:spcPts val="300"/>
              </a:spcBef>
              <a:buClr>
                <a:srgbClr val="9A0000"/>
              </a:buClr>
              <a:buSzPct val="131000"/>
              <a:buFont typeface="Wingdings" pitchFamily="2" charset="2"/>
              <a:buChar char="ü"/>
            </a:pPr>
            <a:r>
              <a:rPr lang="ru-RU" sz="2200" dirty="0">
                <a:solidFill>
                  <a:srgbClr val="C00000"/>
                </a:solidFill>
                <a:cs typeface="Arial" panose="020B0604020202020204" pitchFamily="34" charset="0"/>
              </a:rPr>
              <a:t>Столица автомобилестроения</a:t>
            </a:r>
            <a:r>
              <a:rPr lang="ru-RU" sz="2200" dirty="0">
                <a:cs typeface="Arial" panose="020B0604020202020204" pitchFamily="34" charset="0"/>
              </a:rPr>
              <a:t> России (ПАО «АВТОВАЗ, др.)</a:t>
            </a:r>
          </a:p>
          <a:p>
            <a:pPr marL="504000" lvl="1" indent="-536575" defTabSz="488950">
              <a:spcBef>
                <a:spcPts val="300"/>
              </a:spcBef>
              <a:buClr>
                <a:srgbClr val="9A0000"/>
              </a:buClr>
              <a:buSzPct val="131000"/>
              <a:buFont typeface="Wingdings" pitchFamily="2" charset="2"/>
              <a:buChar char="ü"/>
            </a:pPr>
            <a:r>
              <a:rPr lang="ru-RU" sz="2200" dirty="0">
                <a:cs typeface="Arial" panose="020B0604020202020204" pitchFamily="34" charset="0"/>
              </a:rPr>
              <a:t>Центр химической промышленности (ПАО «</a:t>
            </a:r>
            <a:r>
              <a:rPr lang="ru-RU" sz="2200" dirty="0" err="1">
                <a:cs typeface="Arial" panose="020B0604020202020204" pitchFamily="34" charset="0"/>
              </a:rPr>
              <a:t>ТольяттиАзот</a:t>
            </a:r>
            <a:r>
              <a:rPr lang="ru-RU" sz="2200" dirty="0">
                <a:cs typeface="Arial" panose="020B0604020202020204" pitchFamily="34" charset="0"/>
              </a:rPr>
              <a:t>» - крупнейший в мире производитель аммиака)</a:t>
            </a:r>
          </a:p>
          <a:p>
            <a:pPr marL="504000" lvl="1" indent="-536575" defTabSz="488950">
              <a:spcBef>
                <a:spcPts val="300"/>
              </a:spcBef>
              <a:buClr>
                <a:srgbClr val="9A0000"/>
              </a:buClr>
              <a:buSzPct val="131000"/>
              <a:buFont typeface="Wingdings" pitchFamily="2" charset="2"/>
              <a:buChar char="ü"/>
            </a:pPr>
            <a:r>
              <a:rPr lang="ru-RU" sz="2200" dirty="0">
                <a:solidFill>
                  <a:srgbClr val="C00000"/>
                </a:solidFill>
                <a:cs typeface="Arial" panose="020B0604020202020204" pitchFamily="34" charset="0"/>
              </a:rPr>
              <a:t>Энергетический центр </a:t>
            </a:r>
            <a:r>
              <a:rPr lang="ru-RU" sz="2200" dirty="0">
                <a:cs typeface="Arial" panose="020B0604020202020204" pitchFamily="34" charset="0"/>
              </a:rPr>
              <a:t>России (Жигулевская ГЭС – 2</a:t>
            </a:r>
            <a:r>
              <a:rPr lang="en-US" sz="2200" dirty="0">
                <a:cs typeface="Arial" panose="020B0604020202020204" pitchFamily="34" charset="0"/>
              </a:rPr>
              <a:t>-</a:t>
            </a:r>
            <a:r>
              <a:rPr lang="ru-RU" sz="2200" dirty="0">
                <a:cs typeface="Arial" panose="020B0604020202020204" pitchFamily="34" charset="0"/>
              </a:rPr>
              <a:t>я по мощности ГЭС Европы)</a:t>
            </a:r>
          </a:p>
          <a:p>
            <a:pPr marL="504000" lvl="1" indent="-536575" defTabSz="488950">
              <a:spcBef>
                <a:spcPts val="300"/>
              </a:spcBef>
              <a:buClr>
                <a:srgbClr val="9A0000"/>
              </a:buClr>
              <a:buSzPct val="131000"/>
              <a:buFont typeface="Wingdings" pitchFamily="2" charset="2"/>
              <a:buChar char="ü"/>
            </a:pPr>
            <a:r>
              <a:rPr lang="ru-RU" sz="2200" dirty="0">
                <a:cs typeface="Arial" panose="020B0604020202020204" pitchFamily="34" charset="0"/>
              </a:rPr>
              <a:t>Часть международного транспортного коридора </a:t>
            </a:r>
            <a:r>
              <a:rPr lang="ru-RU" sz="2200" dirty="0">
                <a:solidFill>
                  <a:srgbClr val="C00000"/>
                </a:solidFill>
                <a:cs typeface="Arial" panose="020B0604020202020204" pitchFamily="34" charset="0"/>
              </a:rPr>
              <a:t>«Европа – Западный Китай»</a:t>
            </a:r>
          </a:p>
          <a:p>
            <a:pPr marL="504000" lvl="1" indent="-536575" defTabSz="488950">
              <a:spcBef>
                <a:spcPts val="300"/>
              </a:spcBef>
              <a:buClr>
                <a:srgbClr val="9A0000"/>
              </a:buClr>
              <a:buSzPct val="131000"/>
              <a:buFont typeface="Wingdings" pitchFamily="2" charset="2"/>
              <a:buChar char="ü"/>
            </a:pPr>
            <a:r>
              <a:rPr lang="ru-RU" sz="2200" dirty="0">
                <a:cs typeface="Arial" panose="020B0604020202020204" pitchFamily="34" charset="0"/>
              </a:rPr>
              <a:t>Уникальная природа (Национальный парк </a:t>
            </a:r>
            <a:r>
              <a:rPr lang="ru-RU" sz="2200" dirty="0">
                <a:solidFill>
                  <a:srgbClr val="C00000"/>
                </a:solidFill>
                <a:cs typeface="Arial" panose="020B0604020202020204" pitchFamily="34" charset="0"/>
              </a:rPr>
              <a:t>«Самарская Лука»</a:t>
            </a:r>
            <a:r>
              <a:rPr lang="ru-RU" sz="2200" dirty="0">
                <a:cs typeface="Arial" panose="020B0604020202020204" pitchFamily="34" charset="0"/>
              </a:rPr>
              <a:t>, р. Волга, городской лес)</a:t>
            </a:r>
          </a:p>
          <a:p>
            <a:pPr marL="504000" lvl="1" indent="-536575" defTabSz="488950">
              <a:spcBef>
                <a:spcPts val="300"/>
              </a:spcBef>
              <a:buClr>
                <a:srgbClr val="9A0000"/>
              </a:buClr>
              <a:buSzPct val="131000"/>
              <a:buFont typeface="Wingdings" pitchFamily="2" charset="2"/>
              <a:buChar char="ü"/>
            </a:pPr>
            <a:r>
              <a:rPr lang="ru-RU" sz="2200" dirty="0">
                <a:cs typeface="Arial" panose="020B0604020202020204" pitchFamily="34" charset="0"/>
              </a:rPr>
              <a:t>Менталитет </a:t>
            </a:r>
            <a:r>
              <a:rPr lang="ru-RU" sz="2200" dirty="0">
                <a:solidFill>
                  <a:srgbClr val="C00000"/>
                </a:solidFill>
                <a:cs typeface="Arial" panose="020B0604020202020204" pitchFamily="34" charset="0"/>
              </a:rPr>
              <a:t>новаторов и первопроходцев </a:t>
            </a:r>
            <a:r>
              <a:rPr lang="ru-RU" sz="2200" dirty="0">
                <a:cs typeface="Arial" panose="020B0604020202020204" pitchFamily="34" charset="0"/>
              </a:rPr>
              <a:t>(3 "рождения Тольятти")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0" y="962025"/>
            <a:ext cx="474267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04000" lvl="1" indent="-536575" defTabSz="488950">
              <a:spcBef>
                <a:spcPts val="600"/>
              </a:spcBef>
              <a:buClr>
                <a:srgbClr val="9A0000"/>
              </a:buClr>
              <a:buSzPct val="131000"/>
              <a:buFont typeface="Wingdings" pitchFamily="2" charset="2"/>
              <a:buChar char="ü"/>
            </a:pPr>
            <a:r>
              <a:rPr lang="ru-RU" sz="2400" dirty="0">
                <a:solidFill>
                  <a:srgbClr val="C00000"/>
                </a:solidFill>
                <a:cs typeface="Arial" panose="020B0604020202020204" pitchFamily="34" charset="0"/>
              </a:rPr>
              <a:t>19-й</a:t>
            </a:r>
            <a:r>
              <a:rPr lang="ru-RU" sz="2400" dirty="0">
                <a:cs typeface="Arial" panose="020B0604020202020204" pitchFamily="34" charset="0"/>
              </a:rPr>
              <a:t> </a:t>
            </a:r>
            <a:r>
              <a:rPr lang="ru-RU" sz="2200" dirty="0">
                <a:cs typeface="Arial" panose="020B0604020202020204" pitchFamily="34" charset="0"/>
              </a:rPr>
              <a:t>по численности населения город в России (707,4 тыс. человек)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-62974" y="2091778"/>
            <a:ext cx="251799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04000" lvl="1" indent="-536575" defTabSz="488950">
              <a:spcBef>
                <a:spcPts val="600"/>
              </a:spcBef>
              <a:buClr>
                <a:srgbClr val="9A0000"/>
              </a:buClr>
              <a:buSzPct val="131000"/>
              <a:buFont typeface="Wingdings" pitchFamily="2" charset="2"/>
              <a:buChar char="ü"/>
            </a:pPr>
            <a:r>
              <a:rPr lang="ru-RU" sz="2200" dirty="0">
                <a:cs typeface="Arial" panose="020B0604020202020204" pitchFamily="34" charset="0"/>
              </a:rPr>
              <a:t>Ядро </a:t>
            </a:r>
            <a:r>
              <a:rPr lang="ru-RU" sz="2200" dirty="0">
                <a:solidFill>
                  <a:srgbClr val="C00000"/>
                </a:solidFill>
                <a:cs typeface="Arial" panose="020B0604020202020204" pitchFamily="34" charset="0"/>
              </a:rPr>
              <a:t>третьей</a:t>
            </a:r>
            <a:r>
              <a:rPr lang="ru-RU" sz="2200" dirty="0">
                <a:cs typeface="Arial" panose="020B0604020202020204" pitchFamily="34" charset="0"/>
              </a:rPr>
              <a:t> по населению агломерации в России (2,7 млн человек), после Московской и Санкт-Петербургской</a:t>
            </a:r>
          </a:p>
        </p:txBody>
      </p:sp>
      <p:pic>
        <p:nvPicPr>
          <p:cNvPr id="46" name="Рисунок 45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2056269" y="352425"/>
            <a:ext cx="1061836" cy="126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87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854869" y="123825"/>
            <a:ext cx="11766904" cy="663263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>
              <a:defRPr sz="4401" b="0" i="0">
                <a:solidFill>
                  <a:srgbClr val="0B6893"/>
                </a:solidFill>
                <a:latin typeface="Century Gothic"/>
                <a:ea typeface="+mj-ea"/>
                <a:cs typeface="Century Gothic"/>
              </a:defRPr>
            </a:lvl1pPr>
          </a:lstStyle>
          <a:p>
            <a:pPr algn="ctr"/>
            <a:r>
              <a:rPr lang="ru-RU" sz="3600" b="1" kern="0" cap="all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КЛЮЧЕВЫЕ ПРОЕКТЫ</a:t>
            </a:r>
            <a:endParaRPr lang="ru-RU" sz="3600" b="1" kern="0" cap="all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056269" y="352425"/>
            <a:ext cx="1061836" cy="1266825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A01506A0-9FE6-4587-9C16-F1E484E584FF}"/>
              </a:ext>
            </a:extLst>
          </p:cNvPr>
          <p:cNvSpPr/>
          <p:nvPr/>
        </p:nvSpPr>
        <p:spPr>
          <a:xfrm>
            <a:off x="92869" y="985837"/>
            <a:ext cx="13351669" cy="6632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spcBef>
                <a:spcPts val="600"/>
              </a:spcBef>
              <a:buClr>
                <a:srgbClr val="2E74B5"/>
              </a:buClr>
              <a:buFont typeface="Wingdings" panose="05000000000000000000" pitchFamily="2" charset="2"/>
              <a:buChar char="ü"/>
            </a:pPr>
            <a:r>
              <a:rPr lang="ru-RU" sz="3000" dirty="0">
                <a:latin typeface="Calibri" panose="020F0502020204030204" pitchFamily="34" charset="0"/>
                <a:cs typeface="Times New Roman" panose="02020603050405020304" pitchFamily="18" charset="0"/>
              </a:rPr>
              <a:t>Строительство выставочного зала со сквером, игровыми площадками и фонтаном в честь 50-летия </a:t>
            </a:r>
            <a:r>
              <a:rPr lang="ru-RU" sz="30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АВТОВАЗа</a:t>
            </a:r>
            <a:r>
              <a:rPr lang="ru-RU" sz="3000" dirty="0">
                <a:latin typeface="Calibri" panose="020F0502020204030204" pitchFamily="34" charset="0"/>
                <a:cs typeface="Times New Roman" panose="02020603050405020304" pitchFamily="18" charset="0"/>
              </a:rPr>
              <a:t> и выпуска первого легкового</a:t>
            </a:r>
          </a:p>
          <a:p>
            <a:pPr marL="514350" indent="-514350">
              <a:spcBef>
                <a:spcPts val="600"/>
              </a:spcBef>
              <a:buClr>
                <a:srgbClr val="2E74B5"/>
              </a:buClr>
              <a:buFont typeface="Wingdings" panose="05000000000000000000" pitchFamily="2" charset="2"/>
              <a:buChar char="ü"/>
            </a:pPr>
            <a:r>
              <a:rPr lang="ru-RU" sz="3000" dirty="0">
                <a:latin typeface="Calibri" panose="020F0502020204030204" pitchFamily="34" charset="0"/>
                <a:cs typeface="Times New Roman" panose="02020603050405020304" pitchFamily="18" charset="0"/>
              </a:rPr>
              <a:t>Организация общественных пространств в рамках приоритетного проекта «Формирование комфортной городской среды»</a:t>
            </a:r>
          </a:p>
          <a:p>
            <a:pPr marL="514350" indent="-514350">
              <a:spcBef>
                <a:spcPts val="600"/>
              </a:spcBef>
              <a:buClr>
                <a:srgbClr val="2E74B5"/>
              </a:buClr>
              <a:buFont typeface="Wingdings" panose="05000000000000000000" pitchFamily="2" charset="2"/>
              <a:buChar char="ü"/>
            </a:pPr>
            <a:r>
              <a:rPr lang="ru-RU" sz="3000" dirty="0">
                <a:latin typeface="Calibri" panose="020F0502020204030204" pitchFamily="34" charset="0"/>
                <a:cs typeface="Times New Roman" panose="02020603050405020304" pitchFamily="18" charset="0"/>
              </a:rPr>
              <a:t>Развитие территории опережающего социально-экономического развития «Тольятти»</a:t>
            </a:r>
          </a:p>
          <a:p>
            <a:pPr marL="514350" indent="-514350">
              <a:spcBef>
                <a:spcPts val="600"/>
              </a:spcBef>
              <a:buClr>
                <a:srgbClr val="2E74B5"/>
              </a:buClr>
              <a:buFont typeface="Wingdings" panose="05000000000000000000" pitchFamily="2" charset="2"/>
              <a:buChar char="ü"/>
            </a:pPr>
            <a:r>
              <a:rPr lang="ru-RU" sz="3000" dirty="0">
                <a:latin typeface="Calibri" panose="020F0502020204030204" pitchFamily="34" charset="0"/>
                <a:cs typeface="Times New Roman" panose="02020603050405020304" pitchFamily="18" charset="0"/>
              </a:rPr>
              <a:t>Создание единого органа управления агломерацией Тольятти и Самары</a:t>
            </a:r>
          </a:p>
          <a:p>
            <a:pPr marL="514350" indent="-514350">
              <a:spcBef>
                <a:spcPts val="600"/>
              </a:spcBef>
              <a:buClr>
                <a:srgbClr val="2E74B5"/>
              </a:buClr>
              <a:buFont typeface="Wingdings" panose="05000000000000000000" pitchFamily="2" charset="2"/>
              <a:buChar char="ü"/>
            </a:pPr>
            <a:r>
              <a:rPr lang="ru-RU" sz="3000" dirty="0">
                <a:latin typeface="Calibri" panose="020F0502020204030204" pitchFamily="34" charset="0"/>
                <a:cs typeface="Times New Roman" panose="02020603050405020304" pitchFamily="18" charset="0"/>
              </a:rPr>
              <a:t>Создание национального инжинирингового центра</a:t>
            </a:r>
          </a:p>
          <a:p>
            <a:pPr marL="514350" indent="-514350">
              <a:spcBef>
                <a:spcPts val="600"/>
              </a:spcBef>
              <a:buClr>
                <a:srgbClr val="2E74B5"/>
              </a:buClr>
              <a:buFont typeface="Wingdings" panose="05000000000000000000" pitchFamily="2" charset="2"/>
              <a:buChar char="ü"/>
            </a:pPr>
            <a:r>
              <a:rPr lang="ru-RU" sz="3000" dirty="0">
                <a:latin typeface="Calibri" panose="020F0502020204030204" pitchFamily="34" charset="0"/>
                <a:cs typeface="Times New Roman" panose="02020603050405020304" pitchFamily="18" charset="0"/>
              </a:rPr>
              <a:t>Создание центров развития талантов (по типу «Сириус», </a:t>
            </a:r>
            <a:r>
              <a:rPr lang="ru-RU" sz="30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кванториумов</a:t>
            </a:r>
            <a:r>
              <a:rPr lang="ru-RU" sz="3000" dirty="0">
                <a:latin typeface="Calibri" panose="020F0502020204030204" pitchFamily="34" charset="0"/>
                <a:cs typeface="Times New Roman" panose="02020603050405020304" pitchFamily="18" charset="0"/>
              </a:rPr>
              <a:t> и др.)</a:t>
            </a:r>
          </a:p>
          <a:p>
            <a:pPr marL="514350" indent="-514350">
              <a:spcBef>
                <a:spcPts val="600"/>
              </a:spcBef>
              <a:buClr>
                <a:srgbClr val="2E74B5"/>
              </a:buClr>
              <a:buFont typeface="Wingdings" panose="05000000000000000000" pitchFamily="2" charset="2"/>
              <a:buChar char="ü"/>
            </a:pPr>
            <a:r>
              <a:rPr lang="ru-RU" sz="3000" dirty="0">
                <a:latin typeface="Calibri" panose="020F0502020204030204" pitchFamily="34" charset="0"/>
                <a:cs typeface="Times New Roman" panose="02020603050405020304" pitchFamily="18" charset="0"/>
              </a:rPr>
              <a:t>Запуск городской краудсорсинговой платформы для вовлечения граждан в реализацию ключевых городских задач («Город новаторов»)</a:t>
            </a:r>
          </a:p>
          <a:p>
            <a:pPr marL="514350" indent="-514350">
              <a:spcBef>
                <a:spcPts val="600"/>
              </a:spcBef>
              <a:buClr>
                <a:srgbClr val="2E74B5"/>
              </a:buClr>
              <a:buFont typeface="Wingdings" panose="05000000000000000000" pitchFamily="2" charset="2"/>
              <a:buChar char="ü"/>
            </a:pPr>
            <a:r>
              <a:rPr lang="ru-RU" sz="3000" dirty="0">
                <a:latin typeface="Calibri" panose="020F0502020204030204" pitchFamily="34" charset="0"/>
                <a:cs typeface="Times New Roman" panose="02020603050405020304" pitchFamily="18" charset="0"/>
              </a:rPr>
              <a:t>Создание центра поддержки социокультурных проектных инициатив в Тольятти</a:t>
            </a:r>
          </a:p>
        </p:txBody>
      </p:sp>
    </p:spTree>
    <p:extLst>
      <p:ext uri="{BB962C8B-B14F-4D97-AF65-F5344CB8AC3E}">
        <p14:creationId xmlns:p14="http://schemas.microsoft.com/office/powerpoint/2010/main" val="15091034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7494495"/>
              </p:ext>
            </p:extLst>
          </p:nvPr>
        </p:nvGraphicFramePr>
        <p:xfrm>
          <a:off x="57421" y="975665"/>
          <a:ext cx="13320209" cy="646336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6356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509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561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1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2529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520662">
                <a:tc>
                  <a:txBody>
                    <a:bodyPr/>
                    <a:lstStyle/>
                    <a:p>
                      <a:pPr marL="36000" indent="0" algn="ctr"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350" marR="350" marT="701" marB="0" anchor="ctr">
                    <a:solidFill>
                      <a:srgbClr val="0B6893"/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Национальные цели и стратегические задачи России на период до 2024 года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350" marR="350" marT="701" marB="0" anchor="ctr">
                    <a:solidFill>
                      <a:srgbClr val="0B6893"/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 algn="ctr">
                        <a:spcAft>
                          <a:spcPts val="0"/>
                        </a:spcAft>
                        <a:tabLst>
                          <a:tab pos="623888" algn="l"/>
                        </a:tabLst>
                      </a:pPr>
                      <a:endParaRPr lang="ru-RU" sz="2000" b="1" dirty="0"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350" marR="350" marT="70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Стратегия Самарской области-2030 (целевой вариант)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350" marR="350" marT="701" marB="0" anchor="ctr">
                    <a:solidFill>
                      <a:srgbClr val="0B6893"/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 algn="ctr">
                        <a:spcAft>
                          <a:spcPts val="0"/>
                        </a:spcAft>
                      </a:pPr>
                      <a:endParaRPr lang="ru-RU" sz="2000" b="1" dirty="0"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350" marR="350" marT="70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Стратегия Тольятти-2030 </a:t>
                      </a:r>
                    </a:p>
                    <a:p>
                      <a:pPr marL="36000" indent="0"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(целевой вариант)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350" marR="350" marT="701" marB="0" anchor="ctr">
                    <a:solidFill>
                      <a:srgbClr val="0B68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0662">
                <a:tc>
                  <a:txBody>
                    <a:bodyPr/>
                    <a:lstStyle/>
                    <a:p>
                      <a:pPr marL="36000" indent="0" algn="l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350" marR="350" marT="70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 algn="l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+mn-lt"/>
                        </a:rPr>
                        <a:t>Вхождение России в число</a:t>
                      </a: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2400" b="1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5</a:t>
                      </a:r>
                      <a:r>
                        <a:rPr lang="ru-RU" sz="240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2400" dirty="0">
                          <a:effectLst/>
                          <a:latin typeface="+mn-lt"/>
                        </a:rPr>
                        <a:t>крупнейших экономик мира</a:t>
                      </a:r>
                      <a:endParaRPr lang="ru-RU" sz="2400" dirty="0">
                        <a:effectLst/>
                        <a:latin typeface="+mn-lt"/>
                        <a:ea typeface="Tahom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350" marR="350" marT="70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 algn="l"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+mn-lt"/>
                        <a:ea typeface="Tahom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350" marR="350" marT="70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+mn-lt"/>
                        </a:rPr>
                        <a:t>Вхождение Самарской области в </a:t>
                      </a:r>
                      <a:r>
                        <a:rPr lang="ru-RU" sz="2400" b="1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5</a:t>
                      </a:r>
                      <a:r>
                        <a:rPr lang="ru-RU" sz="2400" dirty="0">
                          <a:effectLst/>
                          <a:latin typeface="+mn-lt"/>
                        </a:rPr>
                        <a:t> крупнейших промышленных регионов России</a:t>
                      </a:r>
                      <a:endParaRPr lang="ru-RU" sz="2400" dirty="0">
                        <a:effectLst/>
                        <a:latin typeface="+mn-lt"/>
                        <a:ea typeface="Tahom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350" marR="350" marT="70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 algn="l"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+mn-lt"/>
                        <a:ea typeface="Tahom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350" marR="350" marT="70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>
                        <a:spcAft>
                          <a:spcPts val="0"/>
                        </a:spcAft>
                      </a:pPr>
                      <a:r>
                        <a:rPr lang="ru-RU" sz="24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Вхождение в </a:t>
                      </a:r>
                      <a:r>
                        <a:rPr lang="ru-RU" sz="2400" b="1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7</a:t>
                      </a:r>
                      <a:r>
                        <a:rPr lang="ru-RU" sz="2400" dirty="0">
                          <a:effectLst/>
                          <a:latin typeface="+mn-lt"/>
                        </a:rPr>
                        <a:t> крупнейших центров обрабатывающей промышленности (сейчас – 13-е место)</a:t>
                      </a:r>
                      <a:endParaRPr lang="ru-RU" sz="2400" dirty="0">
                        <a:effectLst/>
                        <a:latin typeface="+mn-lt"/>
                        <a:ea typeface="Tahom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350" marR="350" marT="70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20662">
                <a:tc>
                  <a:txBody>
                    <a:bodyPr/>
                    <a:lstStyle/>
                    <a:p>
                      <a:pPr marL="36000" indent="0" algn="l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350" marR="350" marT="70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 algn="l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+mn-lt"/>
                        </a:rPr>
                        <a:t>Обеспечение темпов экономического роста выше мировых</a:t>
                      </a:r>
                      <a:endParaRPr lang="ru-RU" sz="2400" dirty="0">
                        <a:effectLst/>
                        <a:latin typeface="+mn-lt"/>
                        <a:ea typeface="Tahom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350" marR="350" marT="70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 algn="l"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+mn-lt"/>
                        <a:ea typeface="Tahom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350" marR="350" marT="70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+mn-lt"/>
                        </a:rPr>
                        <a:t>Средний темп прироста валового регионального продукта – не менее </a:t>
                      </a:r>
                      <a:r>
                        <a:rPr lang="ru-RU" sz="2400" b="1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4% </a:t>
                      </a:r>
                      <a:r>
                        <a:rPr lang="ru-RU" sz="2400" dirty="0">
                          <a:effectLst/>
                          <a:latin typeface="+mn-lt"/>
                        </a:rPr>
                        <a:t>в год</a:t>
                      </a:r>
                      <a:endParaRPr lang="ru-RU" sz="2400" dirty="0">
                        <a:effectLst/>
                        <a:latin typeface="+mn-lt"/>
                        <a:ea typeface="Tahom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350" marR="350" marT="70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 algn="l"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+mn-lt"/>
                        <a:ea typeface="Tahom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350" marR="350" marT="70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+mn-lt"/>
                        </a:rPr>
                        <a:t>Реальный рост обрабатывающей промышленности – не менее </a:t>
                      </a:r>
                      <a:r>
                        <a:rPr lang="ru-RU" sz="2400" b="1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3-5% </a:t>
                      </a:r>
                      <a:r>
                        <a:rPr lang="ru-RU" sz="2400" dirty="0">
                          <a:effectLst/>
                          <a:latin typeface="+mn-lt"/>
                        </a:rPr>
                        <a:t>в год (в 201</a:t>
                      </a:r>
                      <a:r>
                        <a:rPr lang="en-US" sz="2400" dirty="0">
                          <a:effectLst/>
                          <a:latin typeface="+mn-lt"/>
                        </a:rPr>
                        <a:t>6</a:t>
                      </a:r>
                      <a:r>
                        <a:rPr lang="ru-RU" sz="2400" dirty="0">
                          <a:effectLst/>
                          <a:latin typeface="+mn-lt"/>
                        </a:rPr>
                        <a:t>-2017 гг. – в среднем снижение на 0,5% в год</a:t>
                      </a:r>
                      <a:r>
                        <a:rPr lang="ru-RU" sz="2400" baseline="0" dirty="0">
                          <a:effectLst/>
                          <a:latin typeface="+mn-lt"/>
                        </a:rPr>
                        <a:t>)</a:t>
                      </a:r>
                      <a:endParaRPr lang="ru-RU" sz="2400" dirty="0">
                        <a:effectLst/>
                        <a:latin typeface="+mn-lt"/>
                        <a:ea typeface="Tahom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350" marR="350" marT="70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0695">
                <a:tc>
                  <a:txBody>
                    <a:bodyPr/>
                    <a:lstStyle/>
                    <a:p>
                      <a:pPr marL="36000" indent="0" algn="l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350" marR="350" marT="701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 algn="l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+mn-lt"/>
                        </a:rPr>
                        <a:t>Обеспечение устойчивого роста реальных доходов</a:t>
                      </a:r>
                      <a:endParaRPr lang="ru-RU" sz="2400" dirty="0">
                        <a:effectLst/>
                        <a:latin typeface="+mn-lt"/>
                        <a:ea typeface="Tahom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350" marR="350" marT="701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 algn="l"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+mn-lt"/>
                        <a:ea typeface="Tahom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350" marR="350" marT="70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+mn-lt"/>
                        </a:rPr>
                        <a:t>Рост доходов населения в </a:t>
                      </a:r>
                      <a:r>
                        <a:rPr lang="ru-RU" sz="2400" b="1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1,4</a:t>
                      </a:r>
                      <a:r>
                        <a:rPr lang="ru-RU" sz="2400" dirty="0">
                          <a:effectLst/>
                          <a:latin typeface="+mn-lt"/>
                        </a:rPr>
                        <a:t> раза</a:t>
                      </a:r>
                      <a:endParaRPr lang="ru-RU" sz="2400" dirty="0">
                        <a:effectLst/>
                        <a:latin typeface="+mn-lt"/>
                        <a:ea typeface="Tahom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350" marR="350" marT="701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 algn="l"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+mn-lt"/>
                        <a:ea typeface="Tahom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350" marR="350" marT="701" marB="0" anchor="ctr">
                    <a:noFill/>
                  </a:tcPr>
                </a:tc>
                <a:tc rowSpan="2">
                  <a:txBody>
                    <a:bodyPr/>
                    <a:lstStyle/>
                    <a:p>
                      <a:pPr marL="3600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>
                          <a:effectLst/>
                          <a:latin typeface="+mn-lt"/>
                        </a:rPr>
                        <a:t>Ежегодный реальный рост заработной платы не менее чем на </a:t>
                      </a:r>
                      <a:r>
                        <a:rPr lang="ru-RU" sz="2400" b="1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3%</a:t>
                      </a:r>
                      <a:r>
                        <a:rPr lang="en-US" sz="2400" b="1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2400" dirty="0">
                          <a:effectLst/>
                          <a:latin typeface="+mn-lt"/>
                        </a:rPr>
                        <a:t>(в 201</a:t>
                      </a:r>
                      <a:r>
                        <a:rPr lang="en-US" sz="2400" dirty="0">
                          <a:effectLst/>
                          <a:latin typeface="+mn-lt"/>
                        </a:rPr>
                        <a:t>6</a:t>
                      </a:r>
                      <a:r>
                        <a:rPr lang="ru-RU" sz="2400" dirty="0">
                          <a:effectLst/>
                          <a:latin typeface="+mn-lt"/>
                        </a:rPr>
                        <a:t>-2017 гг. – в среднем рост</a:t>
                      </a:r>
                      <a:r>
                        <a:rPr lang="ru-RU" sz="2400" baseline="0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2400" dirty="0">
                          <a:effectLst/>
                          <a:latin typeface="+mn-lt"/>
                        </a:rPr>
                        <a:t>на 1,0% в год</a:t>
                      </a:r>
                      <a:r>
                        <a:rPr lang="ru-RU" sz="2400" baseline="0" dirty="0">
                          <a:effectLst/>
                          <a:latin typeface="+mn-lt"/>
                        </a:rPr>
                        <a:t>)</a:t>
                      </a:r>
                      <a:endParaRPr lang="ru-RU" sz="2400" dirty="0">
                        <a:effectLst/>
                        <a:latin typeface="+mn-lt"/>
                        <a:ea typeface="Tahom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350" marR="350" marT="701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40679">
                <a:tc>
                  <a:txBody>
                    <a:bodyPr/>
                    <a:lstStyle/>
                    <a:p>
                      <a:pPr marL="36000" indent="0" algn="l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350" marR="350" marT="701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 algn="l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+mn-lt"/>
                        </a:rPr>
                        <a:t>Снижение уровня бедности в два раза</a:t>
                      </a:r>
                      <a:endParaRPr lang="ru-RU" sz="2400" dirty="0">
                        <a:effectLst/>
                        <a:latin typeface="+mn-lt"/>
                        <a:ea typeface="Tahom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350" marR="350" marT="701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 algn="l"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+mn-lt"/>
                        <a:ea typeface="Tahom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350" marR="350" marT="70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+mn-lt"/>
                        </a:rPr>
                        <a:t>Снижение уровня бедности до </a:t>
                      </a:r>
                      <a:r>
                        <a:rPr lang="ru-RU" sz="2400" b="1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5,3% </a:t>
                      </a:r>
                      <a:r>
                        <a:rPr lang="ru-RU" sz="2400" dirty="0">
                          <a:effectLst/>
                          <a:latin typeface="+mn-lt"/>
                        </a:rPr>
                        <a:t>к 2030 г. (в 2016 г. - 13,6%)</a:t>
                      </a:r>
                      <a:endParaRPr lang="ru-RU" sz="2400" dirty="0">
                        <a:effectLst/>
                        <a:latin typeface="+mn-lt"/>
                        <a:ea typeface="Tahom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350" marR="350" marT="701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 algn="l"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+mn-lt"/>
                        <a:ea typeface="Tahom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350" marR="350" marT="701" marB="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0" y="123825"/>
            <a:ext cx="134445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cap="all" dirty="0">
                <a:solidFill>
                  <a:schemeClr val="bg1"/>
                </a:solidFill>
              </a:rPr>
              <a:t>индикаторы: Россия - Самарская область - Тольятти</a:t>
            </a:r>
            <a:endParaRPr lang="de-DE" sz="3600" b="1" cap="all" dirty="0">
              <a:solidFill>
                <a:schemeClr val="bg1"/>
              </a:solidFill>
            </a:endParaRPr>
          </a:p>
        </p:txBody>
      </p:sp>
      <p:sp>
        <p:nvSpPr>
          <p:cNvPr id="29" name="Freeform 1207">
            <a:extLst>
              <a:ext uri="{FF2B5EF4-FFF2-40B4-BE49-F238E27FC236}">
                <a16:creationId xmlns:a16="http://schemas.microsoft.com/office/drawing/2014/main" id="{D2909F24-8F33-4B45-9DE3-2C7F534D4E16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69069" y="4774651"/>
            <a:ext cx="571477" cy="378374"/>
          </a:xfrm>
          <a:custGeom>
            <a:avLst/>
            <a:gdLst>
              <a:gd name="T0" fmla="*/ 502 w 502"/>
              <a:gd name="T1" fmla="*/ 84 h 586"/>
              <a:gd name="T2" fmla="*/ 502 w 502"/>
              <a:gd name="T3" fmla="*/ 126 h 586"/>
              <a:gd name="T4" fmla="*/ 251 w 502"/>
              <a:gd name="T5" fmla="*/ 209 h 586"/>
              <a:gd name="T6" fmla="*/ 0 w 502"/>
              <a:gd name="T7" fmla="*/ 126 h 586"/>
              <a:gd name="T8" fmla="*/ 0 w 502"/>
              <a:gd name="T9" fmla="*/ 84 h 586"/>
              <a:gd name="T10" fmla="*/ 251 w 502"/>
              <a:gd name="T11" fmla="*/ 0 h 586"/>
              <a:gd name="T12" fmla="*/ 502 w 502"/>
              <a:gd name="T13" fmla="*/ 84 h 586"/>
              <a:gd name="T14" fmla="*/ 502 w 502"/>
              <a:gd name="T15" fmla="*/ 196 h 586"/>
              <a:gd name="T16" fmla="*/ 502 w 502"/>
              <a:gd name="T17" fmla="*/ 251 h 586"/>
              <a:gd name="T18" fmla="*/ 251 w 502"/>
              <a:gd name="T19" fmla="*/ 335 h 586"/>
              <a:gd name="T20" fmla="*/ 0 w 502"/>
              <a:gd name="T21" fmla="*/ 251 h 586"/>
              <a:gd name="T22" fmla="*/ 0 w 502"/>
              <a:gd name="T23" fmla="*/ 196 h 586"/>
              <a:gd name="T24" fmla="*/ 251 w 502"/>
              <a:gd name="T25" fmla="*/ 251 h 586"/>
              <a:gd name="T26" fmla="*/ 502 w 502"/>
              <a:gd name="T27" fmla="*/ 196 h 586"/>
              <a:gd name="T28" fmla="*/ 502 w 502"/>
              <a:gd name="T29" fmla="*/ 321 h 586"/>
              <a:gd name="T30" fmla="*/ 502 w 502"/>
              <a:gd name="T31" fmla="*/ 377 h 586"/>
              <a:gd name="T32" fmla="*/ 251 w 502"/>
              <a:gd name="T33" fmla="*/ 460 h 586"/>
              <a:gd name="T34" fmla="*/ 0 w 502"/>
              <a:gd name="T35" fmla="*/ 377 h 586"/>
              <a:gd name="T36" fmla="*/ 0 w 502"/>
              <a:gd name="T37" fmla="*/ 321 h 586"/>
              <a:gd name="T38" fmla="*/ 251 w 502"/>
              <a:gd name="T39" fmla="*/ 377 h 586"/>
              <a:gd name="T40" fmla="*/ 502 w 502"/>
              <a:gd name="T41" fmla="*/ 321 h 586"/>
              <a:gd name="T42" fmla="*/ 502 w 502"/>
              <a:gd name="T43" fmla="*/ 447 h 586"/>
              <a:gd name="T44" fmla="*/ 502 w 502"/>
              <a:gd name="T45" fmla="*/ 502 h 586"/>
              <a:gd name="T46" fmla="*/ 251 w 502"/>
              <a:gd name="T47" fmla="*/ 586 h 586"/>
              <a:gd name="T48" fmla="*/ 0 w 502"/>
              <a:gd name="T49" fmla="*/ 502 h 586"/>
              <a:gd name="T50" fmla="*/ 0 w 502"/>
              <a:gd name="T51" fmla="*/ 447 h 586"/>
              <a:gd name="T52" fmla="*/ 251 w 502"/>
              <a:gd name="T53" fmla="*/ 502 h 586"/>
              <a:gd name="T54" fmla="*/ 502 w 502"/>
              <a:gd name="T55" fmla="*/ 447 h 5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02" h="586">
                <a:moveTo>
                  <a:pt x="502" y="84"/>
                </a:moveTo>
                <a:cubicBezTo>
                  <a:pt x="502" y="126"/>
                  <a:pt x="502" y="126"/>
                  <a:pt x="502" y="126"/>
                </a:cubicBezTo>
                <a:cubicBezTo>
                  <a:pt x="502" y="172"/>
                  <a:pt x="390" y="209"/>
                  <a:pt x="251" y="209"/>
                </a:cubicBezTo>
                <a:cubicBezTo>
                  <a:pt x="112" y="209"/>
                  <a:pt x="0" y="172"/>
                  <a:pt x="0" y="126"/>
                </a:cubicBezTo>
                <a:cubicBezTo>
                  <a:pt x="0" y="84"/>
                  <a:pt x="0" y="84"/>
                  <a:pt x="0" y="84"/>
                </a:cubicBezTo>
                <a:cubicBezTo>
                  <a:pt x="0" y="38"/>
                  <a:pt x="112" y="0"/>
                  <a:pt x="251" y="0"/>
                </a:cubicBezTo>
                <a:cubicBezTo>
                  <a:pt x="390" y="0"/>
                  <a:pt x="502" y="38"/>
                  <a:pt x="502" y="84"/>
                </a:cubicBezTo>
                <a:close/>
                <a:moveTo>
                  <a:pt x="502" y="196"/>
                </a:moveTo>
                <a:cubicBezTo>
                  <a:pt x="502" y="251"/>
                  <a:pt x="502" y="251"/>
                  <a:pt x="502" y="251"/>
                </a:cubicBezTo>
                <a:cubicBezTo>
                  <a:pt x="502" y="297"/>
                  <a:pt x="390" y="335"/>
                  <a:pt x="251" y="335"/>
                </a:cubicBezTo>
                <a:cubicBezTo>
                  <a:pt x="112" y="335"/>
                  <a:pt x="0" y="297"/>
                  <a:pt x="0" y="251"/>
                </a:cubicBezTo>
                <a:cubicBezTo>
                  <a:pt x="0" y="196"/>
                  <a:pt x="0" y="196"/>
                  <a:pt x="0" y="196"/>
                </a:cubicBezTo>
                <a:cubicBezTo>
                  <a:pt x="54" y="234"/>
                  <a:pt x="153" y="251"/>
                  <a:pt x="251" y="251"/>
                </a:cubicBezTo>
                <a:cubicBezTo>
                  <a:pt x="349" y="251"/>
                  <a:pt x="448" y="234"/>
                  <a:pt x="502" y="196"/>
                </a:cubicBezTo>
                <a:close/>
                <a:moveTo>
                  <a:pt x="502" y="321"/>
                </a:moveTo>
                <a:cubicBezTo>
                  <a:pt x="502" y="377"/>
                  <a:pt x="502" y="377"/>
                  <a:pt x="502" y="377"/>
                </a:cubicBezTo>
                <a:cubicBezTo>
                  <a:pt x="502" y="423"/>
                  <a:pt x="390" y="460"/>
                  <a:pt x="251" y="460"/>
                </a:cubicBezTo>
                <a:cubicBezTo>
                  <a:pt x="112" y="460"/>
                  <a:pt x="0" y="423"/>
                  <a:pt x="0" y="377"/>
                </a:cubicBezTo>
                <a:cubicBezTo>
                  <a:pt x="0" y="321"/>
                  <a:pt x="0" y="321"/>
                  <a:pt x="0" y="321"/>
                </a:cubicBezTo>
                <a:cubicBezTo>
                  <a:pt x="54" y="359"/>
                  <a:pt x="153" y="377"/>
                  <a:pt x="251" y="377"/>
                </a:cubicBezTo>
                <a:cubicBezTo>
                  <a:pt x="349" y="377"/>
                  <a:pt x="448" y="359"/>
                  <a:pt x="502" y="321"/>
                </a:cubicBezTo>
                <a:close/>
                <a:moveTo>
                  <a:pt x="502" y="447"/>
                </a:moveTo>
                <a:cubicBezTo>
                  <a:pt x="502" y="502"/>
                  <a:pt x="502" y="502"/>
                  <a:pt x="502" y="502"/>
                </a:cubicBezTo>
                <a:cubicBezTo>
                  <a:pt x="502" y="548"/>
                  <a:pt x="390" y="586"/>
                  <a:pt x="251" y="586"/>
                </a:cubicBezTo>
                <a:cubicBezTo>
                  <a:pt x="112" y="586"/>
                  <a:pt x="0" y="548"/>
                  <a:pt x="0" y="502"/>
                </a:cubicBezTo>
                <a:cubicBezTo>
                  <a:pt x="0" y="447"/>
                  <a:pt x="0" y="447"/>
                  <a:pt x="0" y="447"/>
                </a:cubicBezTo>
                <a:cubicBezTo>
                  <a:pt x="54" y="485"/>
                  <a:pt x="153" y="502"/>
                  <a:pt x="251" y="502"/>
                </a:cubicBezTo>
                <a:cubicBezTo>
                  <a:pt x="349" y="502"/>
                  <a:pt x="448" y="485"/>
                  <a:pt x="502" y="447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 vert="horz" wrap="square" lIns="100838" tIns="50419" rIns="100838" bIns="50419" numCol="1" anchor="t" anchorCtr="0" compatLnSpc="1">
            <a:prstTxWarp prst="textNoShape">
              <a:avLst/>
            </a:prstTxWarp>
          </a:bodyPr>
          <a:lstStyle/>
          <a:p>
            <a:endParaRPr lang="de-DE" sz="1985" dirty="0"/>
          </a:p>
        </p:txBody>
      </p:sp>
      <p:sp>
        <p:nvSpPr>
          <p:cNvPr id="31" name="Freeform 1207">
            <a:extLst>
              <a:ext uri="{FF2B5EF4-FFF2-40B4-BE49-F238E27FC236}">
                <a16:creationId xmlns:a16="http://schemas.microsoft.com/office/drawing/2014/main" id="{D2909F24-8F33-4B45-9DE3-2C7F534D4E16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831137" y="4732751"/>
            <a:ext cx="571477" cy="370948"/>
          </a:xfrm>
          <a:custGeom>
            <a:avLst/>
            <a:gdLst>
              <a:gd name="T0" fmla="*/ 502 w 502"/>
              <a:gd name="T1" fmla="*/ 84 h 586"/>
              <a:gd name="T2" fmla="*/ 502 w 502"/>
              <a:gd name="T3" fmla="*/ 126 h 586"/>
              <a:gd name="T4" fmla="*/ 251 w 502"/>
              <a:gd name="T5" fmla="*/ 209 h 586"/>
              <a:gd name="T6" fmla="*/ 0 w 502"/>
              <a:gd name="T7" fmla="*/ 126 h 586"/>
              <a:gd name="T8" fmla="*/ 0 w 502"/>
              <a:gd name="T9" fmla="*/ 84 h 586"/>
              <a:gd name="T10" fmla="*/ 251 w 502"/>
              <a:gd name="T11" fmla="*/ 0 h 586"/>
              <a:gd name="T12" fmla="*/ 502 w 502"/>
              <a:gd name="T13" fmla="*/ 84 h 586"/>
              <a:gd name="T14" fmla="*/ 502 w 502"/>
              <a:gd name="T15" fmla="*/ 196 h 586"/>
              <a:gd name="T16" fmla="*/ 502 w 502"/>
              <a:gd name="T17" fmla="*/ 251 h 586"/>
              <a:gd name="T18" fmla="*/ 251 w 502"/>
              <a:gd name="T19" fmla="*/ 335 h 586"/>
              <a:gd name="T20" fmla="*/ 0 w 502"/>
              <a:gd name="T21" fmla="*/ 251 h 586"/>
              <a:gd name="T22" fmla="*/ 0 w 502"/>
              <a:gd name="T23" fmla="*/ 196 h 586"/>
              <a:gd name="T24" fmla="*/ 251 w 502"/>
              <a:gd name="T25" fmla="*/ 251 h 586"/>
              <a:gd name="T26" fmla="*/ 502 w 502"/>
              <a:gd name="T27" fmla="*/ 196 h 586"/>
              <a:gd name="T28" fmla="*/ 502 w 502"/>
              <a:gd name="T29" fmla="*/ 321 h 586"/>
              <a:gd name="T30" fmla="*/ 502 w 502"/>
              <a:gd name="T31" fmla="*/ 377 h 586"/>
              <a:gd name="T32" fmla="*/ 251 w 502"/>
              <a:gd name="T33" fmla="*/ 460 h 586"/>
              <a:gd name="T34" fmla="*/ 0 w 502"/>
              <a:gd name="T35" fmla="*/ 377 h 586"/>
              <a:gd name="T36" fmla="*/ 0 w 502"/>
              <a:gd name="T37" fmla="*/ 321 h 586"/>
              <a:gd name="T38" fmla="*/ 251 w 502"/>
              <a:gd name="T39" fmla="*/ 377 h 586"/>
              <a:gd name="T40" fmla="*/ 502 w 502"/>
              <a:gd name="T41" fmla="*/ 321 h 586"/>
              <a:gd name="T42" fmla="*/ 502 w 502"/>
              <a:gd name="T43" fmla="*/ 447 h 586"/>
              <a:gd name="T44" fmla="*/ 502 w 502"/>
              <a:gd name="T45" fmla="*/ 502 h 586"/>
              <a:gd name="T46" fmla="*/ 251 w 502"/>
              <a:gd name="T47" fmla="*/ 586 h 586"/>
              <a:gd name="T48" fmla="*/ 0 w 502"/>
              <a:gd name="T49" fmla="*/ 502 h 586"/>
              <a:gd name="T50" fmla="*/ 0 w 502"/>
              <a:gd name="T51" fmla="*/ 447 h 586"/>
              <a:gd name="T52" fmla="*/ 251 w 502"/>
              <a:gd name="T53" fmla="*/ 502 h 586"/>
              <a:gd name="T54" fmla="*/ 502 w 502"/>
              <a:gd name="T55" fmla="*/ 447 h 5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02" h="586">
                <a:moveTo>
                  <a:pt x="502" y="84"/>
                </a:moveTo>
                <a:cubicBezTo>
                  <a:pt x="502" y="126"/>
                  <a:pt x="502" y="126"/>
                  <a:pt x="502" y="126"/>
                </a:cubicBezTo>
                <a:cubicBezTo>
                  <a:pt x="502" y="172"/>
                  <a:pt x="390" y="209"/>
                  <a:pt x="251" y="209"/>
                </a:cubicBezTo>
                <a:cubicBezTo>
                  <a:pt x="112" y="209"/>
                  <a:pt x="0" y="172"/>
                  <a:pt x="0" y="126"/>
                </a:cubicBezTo>
                <a:cubicBezTo>
                  <a:pt x="0" y="84"/>
                  <a:pt x="0" y="84"/>
                  <a:pt x="0" y="84"/>
                </a:cubicBezTo>
                <a:cubicBezTo>
                  <a:pt x="0" y="38"/>
                  <a:pt x="112" y="0"/>
                  <a:pt x="251" y="0"/>
                </a:cubicBezTo>
                <a:cubicBezTo>
                  <a:pt x="390" y="0"/>
                  <a:pt x="502" y="38"/>
                  <a:pt x="502" y="84"/>
                </a:cubicBezTo>
                <a:close/>
                <a:moveTo>
                  <a:pt x="502" y="196"/>
                </a:moveTo>
                <a:cubicBezTo>
                  <a:pt x="502" y="251"/>
                  <a:pt x="502" y="251"/>
                  <a:pt x="502" y="251"/>
                </a:cubicBezTo>
                <a:cubicBezTo>
                  <a:pt x="502" y="297"/>
                  <a:pt x="390" y="335"/>
                  <a:pt x="251" y="335"/>
                </a:cubicBezTo>
                <a:cubicBezTo>
                  <a:pt x="112" y="335"/>
                  <a:pt x="0" y="297"/>
                  <a:pt x="0" y="251"/>
                </a:cubicBezTo>
                <a:cubicBezTo>
                  <a:pt x="0" y="196"/>
                  <a:pt x="0" y="196"/>
                  <a:pt x="0" y="196"/>
                </a:cubicBezTo>
                <a:cubicBezTo>
                  <a:pt x="54" y="234"/>
                  <a:pt x="153" y="251"/>
                  <a:pt x="251" y="251"/>
                </a:cubicBezTo>
                <a:cubicBezTo>
                  <a:pt x="349" y="251"/>
                  <a:pt x="448" y="234"/>
                  <a:pt x="502" y="196"/>
                </a:cubicBezTo>
                <a:close/>
                <a:moveTo>
                  <a:pt x="502" y="321"/>
                </a:moveTo>
                <a:cubicBezTo>
                  <a:pt x="502" y="377"/>
                  <a:pt x="502" y="377"/>
                  <a:pt x="502" y="377"/>
                </a:cubicBezTo>
                <a:cubicBezTo>
                  <a:pt x="502" y="423"/>
                  <a:pt x="390" y="460"/>
                  <a:pt x="251" y="460"/>
                </a:cubicBezTo>
                <a:cubicBezTo>
                  <a:pt x="112" y="460"/>
                  <a:pt x="0" y="423"/>
                  <a:pt x="0" y="377"/>
                </a:cubicBezTo>
                <a:cubicBezTo>
                  <a:pt x="0" y="321"/>
                  <a:pt x="0" y="321"/>
                  <a:pt x="0" y="321"/>
                </a:cubicBezTo>
                <a:cubicBezTo>
                  <a:pt x="54" y="359"/>
                  <a:pt x="153" y="377"/>
                  <a:pt x="251" y="377"/>
                </a:cubicBezTo>
                <a:cubicBezTo>
                  <a:pt x="349" y="377"/>
                  <a:pt x="448" y="359"/>
                  <a:pt x="502" y="321"/>
                </a:cubicBezTo>
                <a:close/>
                <a:moveTo>
                  <a:pt x="502" y="447"/>
                </a:moveTo>
                <a:cubicBezTo>
                  <a:pt x="502" y="502"/>
                  <a:pt x="502" y="502"/>
                  <a:pt x="502" y="502"/>
                </a:cubicBezTo>
                <a:cubicBezTo>
                  <a:pt x="502" y="548"/>
                  <a:pt x="390" y="586"/>
                  <a:pt x="251" y="586"/>
                </a:cubicBezTo>
                <a:cubicBezTo>
                  <a:pt x="112" y="586"/>
                  <a:pt x="0" y="548"/>
                  <a:pt x="0" y="502"/>
                </a:cubicBezTo>
                <a:cubicBezTo>
                  <a:pt x="0" y="447"/>
                  <a:pt x="0" y="447"/>
                  <a:pt x="0" y="447"/>
                </a:cubicBezTo>
                <a:cubicBezTo>
                  <a:pt x="54" y="485"/>
                  <a:pt x="153" y="502"/>
                  <a:pt x="251" y="502"/>
                </a:cubicBezTo>
                <a:cubicBezTo>
                  <a:pt x="349" y="502"/>
                  <a:pt x="448" y="485"/>
                  <a:pt x="502" y="447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 vert="horz" wrap="square" lIns="100838" tIns="50419" rIns="100838" bIns="50419" numCol="1" anchor="t" anchorCtr="0" compatLnSpc="1">
            <a:prstTxWarp prst="textNoShape">
              <a:avLst/>
            </a:prstTxWarp>
          </a:bodyPr>
          <a:lstStyle/>
          <a:p>
            <a:endParaRPr lang="de-DE" sz="1985" dirty="0"/>
          </a:p>
        </p:txBody>
      </p:sp>
      <p:sp>
        <p:nvSpPr>
          <p:cNvPr id="30" name="Freeform 1207">
            <a:extLst>
              <a:ext uri="{FF2B5EF4-FFF2-40B4-BE49-F238E27FC236}">
                <a16:creationId xmlns:a16="http://schemas.microsoft.com/office/drawing/2014/main" id="{D2909F24-8F33-4B45-9DE3-2C7F534D4E16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43360" y="4403703"/>
            <a:ext cx="571477" cy="370948"/>
          </a:xfrm>
          <a:custGeom>
            <a:avLst/>
            <a:gdLst>
              <a:gd name="T0" fmla="*/ 502 w 502"/>
              <a:gd name="T1" fmla="*/ 84 h 586"/>
              <a:gd name="T2" fmla="*/ 502 w 502"/>
              <a:gd name="T3" fmla="*/ 126 h 586"/>
              <a:gd name="T4" fmla="*/ 251 w 502"/>
              <a:gd name="T5" fmla="*/ 209 h 586"/>
              <a:gd name="T6" fmla="*/ 0 w 502"/>
              <a:gd name="T7" fmla="*/ 126 h 586"/>
              <a:gd name="T8" fmla="*/ 0 w 502"/>
              <a:gd name="T9" fmla="*/ 84 h 586"/>
              <a:gd name="T10" fmla="*/ 251 w 502"/>
              <a:gd name="T11" fmla="*/ 0 h 586"/>
              <a:gd name="T12" fmla="*/ 502 w 502"/>
              <a:gd name="T13" fmla="*/ 84 h 586"/>
              <a:gd name="T14" fmla="*/ 502 w 502"/>
              <a:gd name="T15" fmla="*/ 196 h 586"/>
              <a:gd name="T16" fmla="*/ 502 w 502"/>
              <a:gd name="T17" fmla="*/ 251 h 586"/>
              <a:gd name="T18" fmla="*/ 251 w 502"/>
              <a:gd name="T19" fmla="*/ 335 h 586"/>
              <a:gd name="T20" fmla="*/ 0 w 502"/>
              <a:gd name="T21" fmla="*/ 251 h 586"/>
              <a:gd name="T22" fmla="*/ 0 w 502"/>
              <a:gd name="T23" fmla="*/ 196 h 586"/>
              <a:gd name="T24" fmla="*/ 251 w 502"/>
              <a:gd name="T25" fmla="*/ 251 h 586"/>
              <a:gd name="T26" fmla="*/ 502 w 502"/>
              <a:gd name="T27" fmla="*/ 196 h 586"/>
              <a:gd name="T28" fmla="*/ 502 w 502"/>
              <a:gd name="T29" fmla="*/ 321 h 586"/>
              <a:gd name="T30" fmla="*/ 502 w 502"/>
              <a:gd name="T31" fmla="*/ 377 h 586"/>
              <a:gd name="T32" fmla="*/ 251 w 502"/>
              <a:gd name="T33" fmla="*/ 460 h 586"/>
              <a:gd name="T34" fmla="*/ 0 w 502"/>
              <a:gd name="T35" fmla="*/ 377 h 586"/>
              <a:gd name="T36" fmla="*/ 0 w 502"/>
              <a:gd name="T37" fmla="*/ 321 h 586"/>
              <a:gd name="T38" fmla="*/ 251 w 502"/>
              <a:gd name="T39" fmla="*/ 377 h 586"/>
              <a:gd name="T40" fmla="*/ 502 w 502"/>
              <a:gd name="T41" fmla="*/ 321 h 586"/>
              <a:gd name="T42" fmla="*/ 502 w 502"/>
              <a:gd name="T43" fmla="*/ 447 h 586"/>
              <a:gd name="T44" fmla="*/ 502 w 502"/>
              <a:gd name="T45" fmla="*/ 502 h 586"/>
              <a:gd name="T46" fmla="*/ 251 w 502"/>
              <a:gd name="T47" fmla="*/ 586 h 586"/>
              <a:gd name="T48" fmla="*/ 0 w 502"/>
              <a:gd name="T49" fmla="*/ 502 h 586"/>
              <a:gd name="T50" fmla="*/ 0 w 502"/>
              <a:gd name="T51" fmla="*/ 447 h 586"/>
              <a:gd name="T52" fmla="*/ 251 w 502"/>
              <a:gd name="T53" fmla="*/ 502 h 586"/>
              <a:gd name="T54" fmla="*/ 502 w 502"/>
              <a:gd name="T55" fmla="*/ 447 h 5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02" h="586">
                <a:moveTo>
                  <a:pt x="502" y="84"/>
                </a:moveTo>
                <a:cubicBezTo>
                  <a:pt x="502" y="126"/>
                  <a:pt x="502" y="126"/>
                  <a:pt x="502" y="126"/>
                </a:cubicBezTo>
                <a:cubicBezTo>
                  <a:pt x="502" y="172"/>
                  <a:pt x="390" y="209"/>
                  <a:pt x="251" y="209"/>
                </a:cubicBezTo>
                <a:cubicBezTo>
                  <a:pt x="112" y="209"/>
                  <a:pt x="0" y="172"/>
                  <a:pt x="0" y="126"/>
                </a:cubicBezTo>
                <a:cubicBezTo>
                  <a:pt x="0" y="84"/>
                  <a:pt x="0" y="84"/>
                  <a:pt x="0" y="84"/>
                </a:cubicBezTo>
                <a:cubicBezTo>
                  <a:pt x="0" y="38"/>
                  <a:pt x="112" y="0"/>
                  <a:pt x="251" y="0"/>
                </a:cubicBezTo>
                <a:cubicBezTo>
                  <a:pt x="390" y="0"/>
                  <a:pt x="502" y="38"/>
                  <a:pt x="502" y="84"/>
                </a:cubicBezTo>
                <a:close/>
                <a:moveTo>
                  <a:pt x="502" y="196"/>
                </a:moveTo>
                <a:cubicBezTo>
                  <a:pt x="502" y="251"/>
                  <a:pt x="502" y="251"/>
                  <a:pt x="502" y="251"/>
                </a:cubicBezTo>
                <a:cubicBezTo>
                  <a:pt x="502" y="297"/>
                  <a:pt x="390" y="335"/>
                  <a:pt x="251" y="335"/>
                </a:cubicBezTo>
                <a:cubicBezTo>
                  <a:pt x="112" y="335"/>
                  <a:pt x="0" y="297"/>
                  <a:pt x="0" y="251"/>
                </a:cubicBezTo>
                <a:cubicBezTo>
                  <a:pt x="0" y="196"/>
                  <a:pt x="0" y="196"/>
                  <a:pt x="0" y="196"/>
                </a:cubicBezTo>
                <a:cubicBezTo>
                  <a:pt x="54" y="234"/>
                  <a:pt x="153" y="251"/>
                  <a:pt x="251" y="251"/>
                </a:cubicBezTo>
                <a:cubicBezTo>
                  <a:pt x="349" y="251"/>
                  <a:pt x="448" y="234"/>
                  <a:pt x="502" y="196"/>
                </a:cubicBezTo>
                <a:close/>
                <a:moveTo>
                  <a:pt x="502" y="321"/>
                </a:moveTo>
                <a:cubicBezTo>
                  <a:pt x="502" y="377"/>
                  <a:pt x="502" y="377"/>
                  <a:pt x="502" y="377"/>
                </a:cubicBezTo>
                <a:cubicBezTo>
                  <a:pt x="502" y="423"/>
                  <a:pt x="390" y="460"/>
                  <a:pt x="251" y="460"/>
                </a:cubicBezTo>
                <a:cubicBezTo>
                  <a:pt x="112" y="460"/>
                  <a:pt x="0" y="423"/>
                  <a:pt x="0" y="377"/>
                </a:cubicBezTo>
                <a:cubicBezTo>
                  <a:pt x="0" y="321"/>
                  <a:pt x="0" y="321"/>
                  <a:pt x="0" y="321"/>
                </a:cubicBezTo>
                <a:cubicBezTo>
                  <a:pt x="54" y="359"/>
                  <a:pt x="153" y="377"/>
                  <a:pt x="251" y="377"/>
                </a:cubicBezTo>
                <a:cubicBezTo>
                  <a:pt x="349" y="377"/>
                  <a:pt x="448" y="359"/>
                  <a:pt x="502" y="321"/>
                </a:cubicBezTo>
                <a:close/>
                <a:moveTo>
                  <a:pt x="502" y="447"/>
                </a:moveTo>
                <a:cubicBezTo>
                  <a:pt x="502" y="502"/>
                  <a:pt x="502" y="502"/>
                  <a:pt x="502" y="502"/>
                </a:cubicBezTo>
                <a:cubicBezTo>
                  <a:pt x="502" y="548"/>
                  <a:pt x="390" y="586"/>
                  <a:pt x="251" y="586"/>
                </a:cubicBezTo>
                <a:cubicBezTo>
                  <a:pt x="112" y="586"/>
                  <a:pt x="0" y="548"/>
                  <a:pt x="0" y="502"/>
                </a:cubicBezTo>
                <a:cubicBezTo>
                  <a:pt x="0" y="447"/>
                  <a:pt x="0" y="447"/>
                  <a:pt x="0" y="447"/>
                </a:cubicBezTo>
                <a:cubicBezTo>
                  <a:pt x="54" y="485"/>
                  <a:pt x="153" y="502"/>
                  <a:pt x="251" y="502"/>
                </a:cubicBezTo>
                <a:cubicBezTo>
                  <a:pt x="349" y="502"/>
                  <a:pt x="448" y="485"/>
                  <a:pt x="502" y="447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 vert="horz" wrap="square" lIns="100838" tIns="50419" rIns="100838" bIns="50419" numCol="1" anchor="t" anchorCtr="0" compatLnSpc="1">
            <a:prstTxWarp prst="textNoShape">
              <a:avLst/>
            </a:prstTxWarp>
          </a:bodyPr>
          <a:lstStyle/>
          <a:p>
            <a:endParaRPr lang="de-DE" sz="1985" dirty="0"/>
          </a:p>
        </p:txBody>
      </p:sp>
      <p:sp>
        <p:nvSpPr>
          <p:cNvPr id="35" name="Freeform 961">
            <a:extLst>
              <a:ext uri="{FF2B5EF4-FFF2-40B4-BE49-F238E27FC236}">
                <a16:creationId xmlns:a16="http://schemas.microsoft.com/office/drawing/2014/main" id="{55E72507-3D59-42B2-8D2A-B0C8513DACE5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45269" y="2672569"/>
            <a:ext cx="1095001" cy="1108856"/>
          </a:xfrm>
          <a:custGeom>
            <a:avLst/>
            <a:gdLst>
              <a:gd name="T0" fmla="*/ 0 w 502"/>
              <a:gd name="T1" fmla="*/ 251 h 502"/>
              <a:gd name="T2" fmla="*/ 333 w 502"/>
              <a:gd name="T3" fmla="*/ 176 h 502"/>
              <a:gd name="T4" fmla="*/ 362 w 502"/>
              <a:gd name="T5" fmla="*/ 160 h 502"/>
              <a:gd name="T6" fmla="*/ 396 w 502"/>
              <a:gd name="T7" fmla="*/ 151 h 502"/>
              <a:gd name="T8" fmla="*/ 387 w 502"/>
              <a:gd name="T9" fmla="*/ 138 h 502"/>
              <a:gd name="T10" fmla="*/ 364 w 502"/>
              <a:gd name="T11" fmla="*/ 116 h 502"/>
              <a:gd name="T12" fmla="*/ 346 w 502"/>
              <a:gd name="T13" fmla="*/ 118 h 502"/>
              <a:gd name="T14" fmla="*/ 335 w 502"/>
              <a:gd name="T15" fmla="*/ 107 h 502"/>
              <a:gd name="T16" fmla="*/ 302 w 502"/>
              <a:gd name="T17" fmla="*/ 96 h 502"/>
              <a:gd name="T18" fmla="*/ 307 w 502"/>
              <a:gd name="T19" fmla="*/ 128 h 502"/>
              <a:gd name="T20" fmla="*/ 294 w 502"/>
              <a:gd name="T21" fmla="*/ 155 h 502"/>
              <a:gd name="T22" fmla="*/ 268 w 502"/>
              <a:gd name="T23" fmla="*/ 135 h 502"/>
              <a:gd name="T24" fmla="*/ 229 w 502"/>
              <a:gd name="T25" fmla="*/ 116 h 502"/>
              <a:gd name="T26" fmla="*/ 240 w 502"/>
              <a:gd name="T27" fmla="*/ 89 h 502"/>
              <a:gd name="T28" fmla="*/ 278 w 502"/>
              <a:gd name="T29" fmla="*/ 76 h 502"/>
              <a:gd name="T30" fmla="*/ 271 w 502"/>
              <a:gd name="T31" fmla="*/ 62 h 502"/>
              <a:gd name="T32" fmla="*/ 247 w 502"/>
              <a:gd name="T33" fmla="*/ 66 h 502"/>
              <a:gd name="T34" fmla="*/ 220 w 502"/>
              <a:gd name="T35" fmla="*/ 49 h 502"/>
              <a:gd name="T36" fmla="*/ 224 w 502"/>
              <a:gd name="T37" fmla="*/ 68 h 502"/>
              <a:gd name="T38" fmla="*/ 206 w 502"/>
              <a:gd name="T39" fmla="*/ 67 h 502"/>
              <a:gd name="T40" fmla="*/ 184 w 502"/>
              <a:gd name="T41" fmla="*/ 53 h 502"/>
              <a:gd name="T42" fmla="*/ 165 w 502"/>
              <a:gd name="T43" fmla="*/ 62 h 502"/>
              <a:gd name="T44" fmla="*/ 187 w 502"/>
              <a:gd name="T45" fmla="*/ 66 h 502"/>
              <a:gd name="T46" fmla="*/ 172 w 502"/>
              <a:gd name="T47" fmla="*/ 76 h 502"/>
              <a:gd name="T48" fmla="*/ 74 w 502"/>
              <a:gd name="T49" fmla="*/ 140 h 502"/>
              <a:gd name="T50" fmla="*/ 85 w 502"/>
              <a:gd name="T51" fmla="*/ 154 h 502"/>
              <a:gd name="T52" fmla="*/ 103 w 502"/>
              <a:gd name="T53" fmla="*/ 176 h 502"/>
              <a:gd name="T54" fmla="*/ 97 w 502"/>
              <a:gd name="T55" fmla="*/ 206 h 502"/>
              <a:gd name="T56" fmla="*/ 115 w 502"/>
              <a:gd name="T57" fmla="*/ 241 h 502"/>
              <a:gd name="T58" fmla="*/ 142 w 502"/>
              <a:gd name="T59" fmla="*/ 280 h 502"/>
              <a:gd name="T60" fmla="*/ 155 w 502"/>
              <a:gd name="T61" fmla="*/ 296 h 502"/>
              <a:gd name="T62" fmla="*/ 138 w 502"/>
              <a:gd name="T63" fmla="*/ 257 h 502"/>
              <a:gd name="T64" fmla="*/ 164 w 502"/>
              <a:gd name="T65" fmla="*/ 294 h 502"/>
              <a:gd name="T66" fmla="*/ 197 w 502"/>
              <a:gd name="T67" fmla="*/ 332 h 502"/>
              <a:gd name="T68" fmla="*/ 241 w 502"/>
              <a:gd name="T69" fmla="*/ 351 h 502"/>
              <a:gd name="T70" fmla="*/ 278 w 502"/>
              <a:gd name="T71" fmla="*/ 379 h 502"/>
              <a:gd name="T72" fmla="*/ 293 w 502"/>
              <a:gd name="T73" fmla="*/ 376 h 502"/>
              <a:gd name="T74" fmla="*/ 277 w 502"/>
              <a:gd name="T75" fmla="*/ 349 h 502"/>
              <a:gd name="T76" fmla="*/ 258 w 502"/>
              <a:gd name="T77" fmla="*/ 342 h 502"/>
              <a:gd name="T78" fmla="*/ 254 w 502"/>
              <a:gd name="T79" fmla="*/ 312 h 502"/>
              <a:gd name="T80" fmla="*/ 224 w 502"/>
              <a:gd name="T81" fmla="*/ 327 h 502"/>
              <a:gd name="T82" fmla="*/ 220 w 502"/>
              <a:gd name="T83" fmla="*/ 274 h 502"/>
              <a:gd name="T84" fmla="*/ 241 w 502"/>
              <a:gd name="T85" fmla="*/ 269 h 502"/>
              <a:gd name="T86" fmla="*/ 256 w 502"/>
              <a:gd name="T87" fmla="*/ 264 h 502"/>
              <a:gd name="T88" fmla="*/ 279 w 502"/>
              <a:gd name="T89" fmla="*/ 276 h 502"/>
              <a:gd name="T90" fmla="*/ 290 w 502"/>
              <a:gd name="T91" fmla="*/ 268 h 502"/>
              <a:gd name="T92" fmla="*/ 306 w 502"/>
              <a:gd name="T93" fmla="*/ 234 h 502"/>
              <a:gd name="T94" fmla="*/ 304 w 502"/>
              <a:gd name="T95" fmla="*/ 223 h 502"/>
              <a:gd name="T96" fmla="*/ 329 w 502"/>
              <a:gd name="T97" fmla="*/ 205 h 502"/>
              <a:gd name="T98" fmla="*/ 348 w 502"/>
              <a:gd name="T99" fmla="*/ 187 h 502"/>
              <a:gd name="T100" fmla="*/ 357 w 502"/>
              <a:gd name="T101" fmla="*/ 171 h 502"/>
              <a:gd name="T102" fmla="*/ 333 w 502"/>
              <a:gd name="T103" fmla="*/ 176 h 502"/>
              <a:gd name="T104" fmla="*/ 386 w 502"/>
              <a:gd name="T105" fmla="*/ 390 h 502"/>
              <a:gd name="T106" fmla="*/ 356 w 502"/>
              <a:gd name="T107" fmla="*/ 376 h 502"/>
              <a:gd name="T108" fmla="*/ 328 w 502"/>
              <a:gd name="T109" fmla="*/ 376 h 502"/>
              <a:gd name="T110" fmla="*/ 309 w 502"/>
              <a:gd name="T111" fmla="*/ 373 h 502"/>
              <a:gd name="T112" fmla="*/ 301 w 502"/>
              <a:gd name="T113" fmla="*/ 400 h 502"/>
              <a:gd name="T114" fmla="*/ 292 w 502"/>
              <a:gd name="T115" fmla="*/ 438 h 502"/>
              <a:gd name="T116" fmla="*/ 402 w 502"/>
              <a:gd name="T117" fmla="*/ 395 h 5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502" h="502">
                <a:moveTo>
                  <a:pt x="502" y="251"/>
                </a:moveTo>
                <a:cubicBezTo>
                  <a:pt x="502" y="389"/>
                  <a:pt x="390" y="502"/>
                  <a:pt x="251" y="502"/>
                </a:cubicBezTo>
                <a:cubicBezTo>
                  <a:pt x="113" y="502"/>
                  <a:pt x="0" y="389"/>
                  <a:pt x="0" y="251"/>
                </a:cubicBezTo>
                <a:cubicBezTo>
                  <a:pt x="0" y="112"/>
                  <a:pt x="113" y="0"/>
                  <a:pt x="251" y="0"/>
                </a:cubicBezTo>
                <a:cubicBezTo>
                  <a:pt x="390" y="0"/>
                  <a:pt x="502" y="112"/>
                  <a:pt x="502" y="251"/>
                </a:cubicBezTo>
                <a:close/>
                <a:moveTo>
                  <a:pt x="333" y="176"/>
                </a:moveTo>
                <a:cubicBezTo>
                  <a:pt x="335" y="176"/>
                  <a:pt x="337" y="170"/>
                  <a:pt x="338" y="169"/>
                </a:cubicBezTo>
                <a:cubicBezTo>
                  <a:pt x="340" y="166"/>
                  <a:pt x="342" y="165"/>
                  <a:pt x="345" y="164"/>
                </a:cubicBezTo>
                <a:cubicBezTo>
                  <a:pt x="350" y="162"/>
                  <a:pt x="356" y="161"/>
                  <a:pt x="362" y="160"/>
                </a:cubicBezTo>
                <a:cubicBezTo>
                  <a:pt x="367" y="159"/>
                  <a:pt x="374" y="159"/>
                  <a:pt x="378" y="164"/>
                </a:cubicBezTo>
                <a:cubicBezTo>
                  <a:pt x="377" y="163"/>
                  <a:pt x="385" y="156"/>
                  <a:pt x="386" y="155"/>
                </a:cubicBezTo>
                <a:cubicBezTo>
                  <a:pt x="389" y="154"/>
                  <a:pt x="394" y="154"/>
                  <a:pt x="396" y="151"/>
                </a:cubicBezTo>
                <a:cubicBezTo>
                  <a:pt x="397" y="150"/>
                  <a:pt x="397" y="144"/>
                  <a:pt x="397" y="144"/>
                </a:cubicBezTo>
                <a:cubicBezTo>
                  <a:pt x="391" y="145"/>
                  <a:pt x="389" y="140"/>
                  <a:pt x="389" y="135"/>
                </a:cubicBezTo>
                <a:cubicBezTo>
                  <a:pt x="389" y="135"/>
                  <a:pt x="388" y="136"/>
                  <a:pt x="387" y="138"/>
                </a:cubicBezTo>
                <a:cubicBezTo>
                  <a:pt x="387" y="133"/>
                  <a:pt x="381" y="136"/>
                  <a:pt x="379" y="136"/>
                </a:cubicBezTo>
                <a:cubicBezTo>
                  <a:pt x="371" y="134"/>
                  <a:pt x="372" y="129"/>
                  <a:pt x="370" y="123"/>
                </a:cubicBezTo>
                <a:cubicBezTo>
                  <a:pt x="369" y="120"/>
                  <a:pt x="365" y="119"/>
                  <a:pt x="364" y="116"/>
                </a:cubicBezTo>
                <a:cubicBezTo>
                  <a:pt x="362" y="114"/>
                  <a:pt x="362" y="110"/>
                  <a:pt x="359" y="110"/>
                </a:cubicBezTo>
                <a:cubicBezTo>
                  <a:pt x="357" y="109"/>
                  <a:pt x="353" y="116"/>
                  <a:pt x="353" y="116"/>
                </a:cubicBezTo>
                <a:cubicBezTo>
                  <a:pt x="350" y="115"/>
                  <a:pt x="348" y="117"/>
                  <a:pt x="346" y="118"/>
                </a:cubicBezTo>
                <a:cubicBezTo>
                  <a:pt x="344" y="119"/>
                  <a:pt x="343" y="119"/>
                  <a:pt x="341" y="120"/>
                </a:cubicBezTo>
                <a:cubicBezTo>
                  <a:pt x="346" y="118"/>
                  <a:pt x="338" y="115"/>
                  <a:pt x="335" y="115"/>
                </a:cubicBezTo>
                <a:cubicBezTo>
                  <a:pt x="340" y="114"/>
                  <a:pt x="337" y="109"/>
                  <a:pt x="335" y="107"/>
                </a:cubicBezTo>
                <a:cubicBezTo>
                  <a:pt x="335" y="107"/>
                  <a:pt x="336" y="107"/>
                  <a:pt x="336" y="107"/>
                </a:cubicBezTo>
                <a:cubicBezTo>
                  <a:pt x="336" y="104"/>
                  <a:pt x="327" y="101"/>
                  <a:pt x="324" y="99"/>
                </a:cubicBezTo>
                <a:cubicBezTo>
                  <a:pt x="321" y="97"/>
                  <a:pt x="305" y="94"/>
                  <a:pt x="302" y="96"/>
                </a:cubicBezTo>
                <a:cubicBezTo>
                  <a:pt x="298" y="98"/>
                  <a:pt x="303" y="105"/>
                  <a:pt x="303" y="108"/>
                </a:cubicBezTo>
                <a:cubicBezTo>
                  <a:pt x="303" y="112"/>
                  <a:pt x="299" y="113"/>
                  <a:pt x="299" y="116"/>
                </a:cubicBezTo>
                <a:cubicBezTo>
                  <a:pt x="299" y="122"/>
                  <a:pt x="309" y="121"/>
                  <a:pt x="307" y="128"/>
                </a:cubicBezTo>
                <a:cubicBezTo>
                  <a:pt x="305" y="133"/>
                  <a:pt x="299" y="134"/>
                  <a:pt x="296" y="137"/>
                </a:cubicBezTo>
                <a:cubicBezTo>
                  <a:pt x="294" y="141"/>
                  <a:pt x="296" y="147"/>
                  <a:pt x="299" y="149"/>
                </a:cubicBezTo>
                <a:cubicBezTo>
                  <a:pt x="302" y="151"/>
                  <a:pt x="294" y="154"/>
                  <a:pt x="294" y="155"/>
                </a:cubicBezTo>
                <a:cubicBezTo>
                  <a:pt x="288" y="157"/>
                  <a:pt x="284" y="149"/>
                  <a:pt x="282" y="144"/>
                </a:cubicBezTo>
                <a:cubicBezTo>
                  <a:pt x="281" y="141"/>
                  <a:pt x="281" y="136"/>
                  <a:pt x="277" y="134"/>
                </a:cubicBezTo>
                <a:cubicBezTo>
                  <a:pt x="275" y="134"/>
                  <a:pt x="269" y="133"/>
                  <a:pt x="268" y="135"/>
                </a:cubicBezTo>
                <a:cubicBezTo>
                  <a:pt x="266" y="130"/>
                  <a:pt x="259" y="128"/>
                  <a:pt x="254" y="126"/>
                </a:cubicBezTo>
                <a:cubicBezTo>
                  <a:pt x="248" y="124"/>
                  <a:pt x="242" y="124"/>
                  <a:pt x="235" y="125"/>
                </a:cubicBezTo>
                <a:cubicBezTo>
                  <a:pt x="238" y="125"/>
                  <a:pt x="235" y="115"/>
                  <a:pt x="229" y="116"/>
                </a:cubicBezTo>
                <a:cubicBezTo>
                  <a:pt x="231" y="113"/>
                  <a:pt x="230" y="109"/>
                  <a:pt x="231" y="106"/>
                </a:cubicBezTo>
                <a:cubicBezTo>
                  <a:pt x="231" y="103"/>
                  <a:pt x="233" y="101"/>
                  <a:pt x="235" y="99"/>
                </a:cubicBezTo>
                <a:cubicBezTo>
                  <a:pt x="235" y="97"/>
                  <a:pt x="243" y="90"/>
                  <a:pt x="240" y="89"/>
                </a:cubicBezTo>
                <a:cubicBezTo>
                  <a:pt x="246" y="90"/>
                  <a:pt x="252" y="90"/>
                  <a:pt x="257" y="86"/>
                </a:cubicBezTo>
                <a:cubicBezTo>
                  <a:pt x="260" y="83"/>
                  <a:pt x="261" y="78"/>
                  <a:pt x="264" y="75"/>
                </a:cubicBezTo>
                <a:cubicBezTo>
                  <a:pt x="268" y="70"/>
                  <a:pt x="273" y="76"/>
                  <a:pt x="278" y="76"/>
                </a:cubicBezTo>
                <a:cubicBezTo>
                  <a:pt x="284" y="77"/>
                  <a:pt x="284" y="69"/>
                  <a:pt x="280" y="66"/>
                </a:cubicBezTo>
                <a:cubicBezTo>
                  <a:pt x="285" y="66"/>
                  <a:pt x="281" y="59"/>
                  <a:pt x="279" y="58"/>
                </a:cubicBezTo>
                <a:cubicBezTo>
                  <a:pt x="276" y="57"/>
                  <a:pt x="265" y="60"/>
                  <a:pt x="271" y="62"/>
                </a:cubicBezTo>
                <a:cubicBezTo>
                  <a:pt x="269" y="61"/>
                  <a:pt x="261" y="78"/>
                  <a:pt x="257" y="69"/>
                </a:cubicBezTo>
                <a:cubicBezTo>
                  <a:pt x="256" y="68"/>
                  <a:pt x="255" y="61"/>
                  <a:pt x="252" y="61"/>
                </a:cubicBezTo>
                <a:cubicBezTo>
                  <a:pt x="249" y="61"/>
                  <a:pt x="248" y="64"/>
                  <a:pt x="247" y="66"/>
                </a:cubicBezTo>
                <a:cubicBezTo>
                  <a:pt x="248" y="61"/>
                  <a:pt x="238" y="58"/>
                  <a:pt x="235" y="58"/>
                </a:cubicBezTo>
                <a:cubicBezTo>
                  <a:pt x="240" y="55"/>
                  <a:pt x="236" y="51"/>
                  <a:pt x="233" y="49"/>
                </a:cubicBezTo>
                <a:cubicBezTo>
                  <a:pt x="230" y="48"/>
                  <a:pt x="222" y="46"/>
                  <a:pt x="220" y="49"/>
                </a:cubicBezTo>
                <a:cubicBezTo>
                  <a:pt x="213" y="56"/>
                  <a:pt x="226" y="57"/>
                  <a:pt x="229" y="59"/>
                </a:cubicBezTo>
                <a:cubicBezTo>
                  <a:pt x="230" y="60"/>
                  <a:pt x="234" y="62"/>
                  <a:pt x="232" y="64"/>
                </a:cubicBezTo>
                <a:cubicBezTo>
                  <a:pt x="230" y="65"/>
                  <a:pt x="224" y="66"/>
                  <a:pt x="224" y="68"/>
                </a:cubicBezTo>
                <a:cubicBezTo>
                  <a:pt x="222" y="71"/>
                  <a:pt x="226" y="74"/>
                  <a:pt x="223" y="77"/>
                </a:cubicBezTo>
                <a:cubicBezTo>
                  <a:pt x="220" y="74"/>
                  <a:pt x="220" y="69"/>
                  <a:pt x="218" y="66"/>
                </a:cubicBezTo>
                <a:cubicBezTo>
                  <a:pt x="221" y="69"/>
                  <a:pt x="206" y="67"/>
                  <a:pt x="206" y="67"/>
                </a:cubicBezTo>
                <a:cubicBezTo>
                  <a:pt x="201" y="67"/>
                  <a:pt x="194" y="71"/>
                  <a:pt x="190" y="66"/>
                </a:cubicBezTo>
                <a:cubicBezTo>
                  <a:pt x="189" y="65"/>
                  <a:pt x="189" y="57"/>
                  <a:pt x="191" y="59"/>
                </a:cubicBezTo>
                <a:cubicBezTo>
                  <a:pt x="188" y="56"/>
                  <a:pt x="186" y="54"/>
                  <a:pt x="184" y="53"/>
                </a:cubicBezTo>
                <a:cubicBezTo>
                  <a:pt x="174" y="56"/>
                  <a:pt x="163" y="61"/>
                  <a:pt x="154" y="66"/>
                </a:cubicBezTo>
                <a:cubicBezTo>
                  <a:pt x="155" y="66"/>
                  <a:pt x="156" y="66"/>
                  <a:pt x="158" y="66"/>
                </a:cubicBezTo>
                <a:cubicBezTo>
                  <a:pt x="160" y="65"/>
                  <a:pt x="162" y="63"/>
                  <a:pt x="165" y="62"/>
                </a:cubicBezTo>
                <a:cubicBezTo>
                  <a:pt x="168" y="61"/>
                  <a:pt x="175" y="57"/>
                  <a:pt x="179" y="60"/>
                </a:cubicBezTo>
                <a:cubicBezTo>
                  <a:pt x="179" y="59"/>
                  <a:pt x="180" y="58"/>
                  <a:pt x="180" y="58"/>
                </a:cubicBezTo>
                <a:cubicBezTo>
                  <a:pt x="183" y="61"/>
                  <a:pt x="185" y="63"/>
                  <a:pt x="187" y="66"/>
                </a:cubicBezTo>
                <a:cubicBezTo>
                  <a:pt x="184" y="65"/>
                  <a:pt x="180" y="66"/>
                  <a:pt x="177" y="66"/>
                </a:cubicBezTo>
                <a:cubicBezTo>
                  <a:pt x="175" y="66"/>
                  <a:pt x="171" y="67"/>
                  <a:pt x="170" y="70"/>
                </a:cubicBezTo>
                <a:cubicBezTo>
                  <a:pt x="171" y="71"/>
                  <a:pt x="172" y="74"/>
                  <a:pt x="172" y="76"/>
                </a:cubicBezTo>
                <a:cubicBezTo>
                  <a:pt x="167" y="73"/>
                  <a:pt x="164" y="68"/>
                  <a:pt x="158" y="67"/>
                </a:cubicBezTo>
                <a:cubicBezTo>
                  <a:pt x="156" y="67"/>
                  <a:pt x="153" y="67"/>
                  <a:pt x="151" y="67"/>
                </a:cubicBezTo>
                <a:cubicBezTo>
                  <a:pt x="120" y="85"/>
                  <a:pt x="93" y="110"/>
                  <a:pt x="74" y="140"/>
                </a:cubicBezTo>
                <a:cubicBezTo>
                  <a:pt x="76" y="141"/>
                  <a:pt x="77" y="142"/>
                  <a:pt x="78" y="143"/>
                </a:cubicBezTo>
                <a:cubicBezTo>
                  <a:pt x="81" y="144"/>
                  <a:pt x="78" y="153"/>
                  <a:pt x="84" y="148"/>
                </a:cubicBezTo>
                <a:cubicBezTo>
                  <a:pt x="86" y="150"/>
                  <a:pt x="87" y="152"/>
                  <a:pt x="85" y="154"/>
                </a:cubicBezTo>
                <a:cubicBezTo>
                  <a:pt x="86" y="154"/>
                  <a:pt x="99" y="163"/>
                  <a:pt x="100" y="163"/>
                </a:cubicBezTo>
                <a:cubicBezTo>
                  <a:pt x="102" y="165"/>
                  <a:pt x="106" y="167"/>
                  <a:pt x="107" y="170"/>
                </a:cubicBezTo>
                <a:cubicBezTo>
                  <a:pt x="107" y="172"/>
                  <a:pt x="105" y="175"/>
                  <a:pt x="103" y="176"/>
                </a:cubicBezTo>
                <a:cubicBezTo>
                  <a:pt x="103" y="175"/>
                  <a:pt x="98" y="170"/>
                  <a:pt x="97" y="172"/>
                </a:cubicBezTo>
                <a:cubicBezTo>
                  <a:pt x="96" y="173"/>
                  <a:pt x="97" y="182"/>
                  <a:pt x="101" y="182"/>
                </a:cubicBezTo>
                <a:cubicBezTo>
                  <a:pt x="96" y="182"/>
                  <a:pt x="98" y="202"/>
                  <a:pt x="97" y="206"/>
                </a:cubicBezTo>
                <a:cubicBezTo>
                  <a:pt x="97" y="207"/>
                  <a:pt x="97" y="207"/>
                  <a:pt x="97" y="207"/>
                </a:cubicBezTo>
                <a:cubicBezTo>
                  <a:pt x="96" y="211"/>
                  <a:pt x="100" y="226"/>
                  <a:pt x="106" y="224"/>
                </a:cubicBezTo>
                <a:cubicBezTo>
                  <a:pt x="102" y="225"/>
                  <a:pt x="114" y="240"/>
                  <a:pt x="115" y="241"/>
                </a:cubicBezTo>
                <a:cubicBezTo>
                  <a:pt x="120" y="244"/>
                  <a:pt x="125" y="246"/>
                  <a:pt x="128" y="250"/>
                </a:cubicBezTo>
                <a:cubicBezTo>
                  <a:pt x="131" y="255"/>
                  <a:pt x="131" y="262"/>
                  <a:pt x="135" y="265"/>
                </a:cubicBezTo>
                <a:cubicBezTo>
                  <a:pt x="134" y="269"/>
                  <a:pt x="142" y="274"/>
                  <a:pt x="142" y="280"/>
                </a:cubicBezTo>
                <a:cubicBezTo>
                  <a:pt x="141" y="280"/>
                  <a:pt x="141" y="280"/>
                  <a:pt x="140" y="280"/>
                </a:cubicBezTo>
                <a:cubicBezTo>
                  <a:pt x="142" y="285"/>
                  <a:pt x="148" y="285"/>
                  <a:pt x="150" y="289"/>
                </a:cubicBezTo>
                <a:cubicBezTo>
                  <a:pt x="152" y="292"/>
                  <a:pt x="150" y="298"/>
                  <a:pt x="155" y="296"/>
                </a:cubicBezTo>
                <a:cubicBezTo>
                  <a:pt x="155" y="289"/>
                  <a:pt x="150" y="282"/>
                  <a:pt x="147" y="276"/>
                </a:cubicBezTo>
                <a:cubicBezTo>
                  <a:pt x="145" y="273"/>
                  <a:pt x="143" y="270"/>
                  <a:pt x="141" y="267"/>
                </a:cubicBezTo>
                <a:cubicBezTo>
                  <a:pt x="140" y="264"/>
                  <a:pt x="139" y="260"/>
                  <a:pt x="138" y="257"/>
                </a:cubicBezTo>
                <a:cubicBezTo>
                  <a:pt x="139" y="257"/>
                  <a:pt x="146" y="260"/>
                  <a:pt x="146" y="261"/>
                </a:cubicBezTo>
                <a:cubicBezTo>
                  <a:pt x="143" y="267"/>
                  <a:pt x="156" y="279"/>
                  <a:pt x="160" y="283"/>
                </a:cubicBezTo>
                <a:cubicBezTo>
                  <a:pt x="161" y="284"/>
                  <a:pt x="168" y="294"/>
                  <a:pt x="164" y="294"/>
                </a:cubicBezTo>
                <a:cubicBezTo>
                  <a:pt x="169" y="294"/>
                  <a:pt x="175" y="300"/>
                  <a:pt x="177" y="304"/>
                </a:cubicBezTo>
                <a:cubicBezTo>
                  <a:pt x="179" y="309"/>
                  <a:pt x="179" y="315"/>
                  <a:pt x="181" y="320"/>
                </a:cubicBezTo>
                <a:cubicBezTo>
                  <a:pt x="183" y="327"/>
                  <a:pt x="192" y="330"/>
                  <a:pt x="197" y="332"/>
                </a:cubicBezTo>
                <a:cubicBezTo>
                  <a:pt x="202" y="335"/>
                  <a:pt x="206" y="338"/>
                  <a:pt x="210" y="340"/>
                </a:cubicBezTo>
                <a:cubicBezTo>
                  <a:pt x="217" y="342"/>
                  <a:pt x="219" y="340"/>
                  <a:pt x="225" y="339"/>
                </a:cubicBezTo>
                <a:cubicBezTo>
                  <a:pt x="233" y="338"/>
                  <a:pt x="234" y="347"/>
                  <a:pt x="241" y="351"/>
                </a:cubicBezTo>
                <a:cubicBezTo>
                  <a:pt x="245" y="353"/>
                  <a:pt x="254" y="356"/>
                  <a:pt x="259" y="354"/>
                </a:cubicBezTo>
                <a:cubicBezTo>
                  <a:pt x="257" y="355"/>
                  <a:pt x="266" y="368"/>
                  <a:pt x="266" y="369"/>
                </a:cubicBezTo>
                <a:cubicBezTo>
                  <a:pt x="269" y="373"/>
                  <a:pt x="275" y="375"/>
                  <a:pt x="278" y="379"/>
                </a:cubicBezTo>
                <a:cubicBezTo>
                  <a:pt x="279" y="379"/>
                  <a:pt x="280" y="378"/>
                  <a:pt x="280" y="376"/>
                </a:cubicBezTo>
                <a:cubicBezTo>
                  <a:pt x="279" y="380"/>
                  <a:pt x="285" y="387"/>
                  <a:pt x="289" y="386"/>
                </a:cubicBezTo>
                <a:cubicBezTo>
                  <a:pt x="292" y="385"/>
                  <a:pt x="293" y="378"/>
                  <a:pt x="293" y="376"/>
                </a:cubicBezTo>
                <a:cubicBezTo>
                  <a:pt x="287" y="379"/>
                  <a:pt x="281" y="376"/>
                  <a:pt x="277" y="370"/>
                </a:cubicBezTo>
                <a:cubicBezTo>
                  <a:pt x="277" y="368"/>
                  <a:pt x="271" y="359"/>
                  <a:pt x="276" y="359"/>
                </a:cubicBezTo>
                <a:cubicBezTo>
                  <a:pt x="282" y="359"/>
                  <a:pt x="278" y="354"/>
                  <a:pt x="277" y="349"/>
                </a:cubicBezTo>
                <a:cubicBezTo>
                  <a:pt x="277" y="345"/>
                  <a:pt x="272" y="342"/>
                  <a:pt x="270" y="338"/>
                </a:cubicBezTo>
                <a:cubicBezTo>
                  <a:pt x="268" y="342"/>
                  <a:pt x="261" y="341"/>
                  <a:pt x="259" y="338"/>
                </a:cubicBezTo>
                <a:cubicBezTo>
                  <a:pt x="259" y="339"/>
                  <a:pt x="258" y="340"/>
                  <a:pt x="258" y="342"/>
                </a:cubicBezTo>
                <a:cubicBezTo>
                  <a:pt x="257" y="342"/>
                  <a:pt x="255" y="342"/>
                  <a:pt x="253" y="341"/>
                </a:cubicBezTo>
                <a:cubicBezTo>
                  <a:pt x="254" y="337"/>
                  <a:pt x="254" y="332"/>
                  <a:pt x="255" y="328"/>
                </a:cubicBezTo>
                <a:cubicBezTo>
                  <a:pt x="257" y="322"/>
                  <a:pt x="268" y="311"/>
                  <a:pt x="254" y="312"/>
                </a:cubicBezTo>
                <a:cubicBezTo>
                  <a:pt x="249" y="312"/>
                  <a:pt x="247" y="314"/>
                  <a:pt x="245" y="318"/>
                </a:cubicBezTo>
                <a:cubicBezTo>
                  <a:pt x="244" y="322"/>
                  <a:pt x="244" y="326"/>
                  <a:pt x="240" y="328"/>
                </a:cubicBezTo>
                <a:cubicBezTo>
                  <a:pt x="237" y="329"/>
                  <a:pt x="227" y="328"/>
                  <a:pt x="224" y="327"/>
                </a:cubicBezTo>
                <a:cubicBezTo>
                  <a:pt x="218" y="323"/>
                  <a:pt x="213" y="312"/>
                  <a:pt x="213" y="305"/>
                </a:cubicBezTo>
                <a:cubicBezTo>
                  <a:pt x="213" y="296"/>
                  <a:pt x="218" y="288"/>
                  <a:pt x="213" y="280"/>
                </a:cubicBezTo>
                <a:cubicBezTo>
                  <a:pt x="215" y="279"/>
                  <a:pt x="217" y="275"/>
                  <a:pt x="220" y="274"/>
                </a:cubicBezTo>
                <a:cubicBezTo>
                  <a:pt x="222" y="272"/>
                  <a:pt x="224" y="275"/>
                  <a:pt x="225" y="271"/>
                </a:cubicBezTo>
                <a:cubicBezTo>
                  <a:pt x="224" y="270"/>
                  <a:pt x="223" y="269"/>
                  <a:pt x="222" y="269"/>
                </a:cubicBezTo>
                <a:cubicBezTo>
                  <a:pt x="227" y="271"/>
                  <a:pt x="236" y="265"/>
                  <a:pt x="241" y="269"/>
                </a:cubicBezTo>
                <a:cubicBezTo>
                  <a:pt x="243" y="271"/>
                  <a:pt x="246" y="271"/>
                  <a:pt x="248" y="268"/>
                </a:cubicBezTo>
                <a:cubicBezTo>
                  <a:pt x="248" y="267"/>
                  <a:pt x="245" y="263"/>
                  <a:pt x="247" y="261"/>
                </a:cubicBezTo>
                <a:cubicBezTo>
                  <a:pt x="248" y="266"/>
                  <a:pt x="251" y="267"/>
                  <a:pt x="256" y="264"/>
                </a:cubicBezTo>
                <a:cubicBezTo>
                  <a:pt x="258" y="265"/>
                  <a:pt x="263" y="265"/>
                  <a:pt x="267" y="267"/>
                </a:cubicBezTo>
                <a:cubicBezTo>
                  <a:pt x="271" y="269"/>
                  <a:pt x="271" y="273"/>
                  <a:pt x="276" y="268"/>
                </a:cubicBezTo>
                <a:cubicBezTo>
                  <a:pt x="278" y="272"/>
                  <a:pt x="278" y="272"/>
                  <a:pt x="279" y="276"/>
                </a:cubicBezTo>
                <a:cubicBezTo>
                  <a:pt x="280" y="279"/>
                  <a:pt x="282" y="288"/>
                  <a:pt x="286" y="290"/>
                </a:cubicBezTo>
                <a:cubicBezTo>
                  <a:pt x="293" y="294"/>
                  <a:pt x="291" y="283"/>
                  <a:pt x="290" y="279"/>
                </a:cubicBezTo>
                <a:cubicBezTo>
                  <a:pt x="290" y="279"/>
                  <a:pt x="290" y="268"/>
                  <a:pt x="290" y="268"/>
                </a:cubicBezTo>
                <a:cubicBezTo>
                  <a:pt x="279" y="265"/>
                  <a:pt x="283" y="257"/>
                  <a:pt x="289" y="252"/>
                </a:cubicBezTo>
                <a:cubicBezTo>
                  <a:pt x="290" y="251"/>
                  <a:pt x="297" y="248"/>
                  <a:pt x="301" y="246"/>
                </a:cubicBezTo>
                <a:cubicBezTo>
                  <a:pt x="304" y="243"/>
                  <a:pt x="307" y="239"/>
                  <a:pt x="306" y="234"/>
                </a:cubicBezTo>
                <a:cubicBezTo>
                  <a:pt x="307" y="234"/>
                  <a:pt x="309" y="233"/>
                  <a:pt x="309" y="231"/>
                </a:cubicBezTo>
                <a:cubicBezTo>
                  <a:pt x="308" y="231"/>
                  <a:pt x="304" y="228"/>
                  <a:pt x="304" y="228"/>
                </a:cubicBezTo>
                <a:cubicBezTo>
                  <a:pt x="306" y="227"/>
                  <a:pt x="306" y="225"/>
                  <a:pt x="304" y="223"/>
                </a:cubicBezTo>
                <a:cubicBezTo>
                  <a:pt x="308" y="221"/>
                  <a:pt x="306" y="217"/>
                  <a:pt x="309" y="216"/>
                </a:cubicBezTo>
                <a:cubicBezTo>
                  <a:pt x="313" y="221"/>
                  <a:pt x="320" y="215"/>
                  <a:pt x="316" y="212"/>
                </a:cubicBezTo>
                <a:cubicBezTo>
                  <a:pt x="320" y="207"/>
                  <a:pt x="327" y="209"/>
                  <a:pt x="329" y="205"/>
                </a:cubicBezTo>
                <a:cubicBezTo>
                  <a:pt x="334" y="206"/>
                  <a:pt x="330" y="200"/>
                  <a:pt x="333" y="197"/>
                </a:cubicBezTo>
                <a:cubicBezTo>
                  <a:pt x="335" y="194"/>
                  <a:pt x="339" y="194"/>
                  <a:pt x="342" y="192"/>
                </a:cubicBezTo>
                <a:cubicBezTo>
                  <a:pt x="342" y="192"/>
                  <a:pt x="350" y="187"/>
                  <a:pt x="348" y="187"/>
                </a:cubicBezTo>
                <a:cubicBezTo>
                  <a:pt x="353" y="188"/>
                  <a:pt x="364" y="182"/>
                  <a:pt x="356" y="177"/>
                </a:cubicBezTo>
                <a:cubicBezTo>
                  <a:pt x="357" y="174"/>
                  <a:pt x="353" y="173"/>
                  <a:pt x="350" y="172"/>
                </a:cubicBezTo>
                <a:cubicBezTo>
                  <a:pt x="352" y="171"/>
                  <a:pt x="355" y="173"/>
                  <a:pt x="357" y="171"/>
                </a:cubicBezTo>
                <a:cubicBezTo>
                  <a:pt x="361" y="168"/>
                  <a:pt x="359" y="167"/>
                  <a:pt x="355" y="166"/>
                </a:cubicBezTo>
                <a:cubicBezTo>
                  <a:pt x="350" y="165"/>
                  <a:pt x="344" y="168"/>
                  <a:pt x="341" y="170"/>
                </a:cubicBezTo>
                <a:cubicBezTo>
                  <a:pt x="338" y="172"/>
                  <a:pt x="337" y="176"/>
                  <a:pt x="333" y="176"/>
                </a:cubicBezTo>
                <a:close/>
                <a:moveTo>
                  <a:pt x="402" y="395"/>
                </a:moveTo>
                <a:cubicBezTo>
                  <a:pt x="400" y="393"/>
                  <a:pt x="397" y="394"/>
                  <a:pt x="394" y="392"/>
                </a:cubicBezTo>
                <a:cubicBezTo>
                  <a:pt x="392" y="391"/>
                  <a:pt x="390" y="390"/>
                  <a:pt x="386" y="390"/>
                </a:cubicBezTo>
                <a:cubicBezTo>
                  <a:pt x="387" y="383"/>
                  <a:pt x="380" y="381"/>
                  <a:pt x="375" y="378"/>
                </a:cubicBezTo>
                <a:cubicBezTo>
                  <a:pt x="371" y="374"/>
                  <a:pt x="368" y="371"/>
                  <a:pt x="362" y="372"/>
                </a:cubicBezTo>
                <a:cubicBezTo>
                  <a:pt x="361" y="372"/>
                  <a:pt x="355" y="375"/>
                  <a:pt x="356" y="376"/>
                </a:cubicBezTo>
                <a:cubicBezTo>
                  <a:pt x="352" y="372"/>
                  <a:pt x="350" y="370"/>
                  <a:pt x="344" y="369"/>
                </a:cubicBezTo>
                <a:cubicBezTo>
                  <a:pt x="339" y="367"/>
                  <a:pt x="336" y="361"/>
                  <a:pt x="330" y="366"/>
                </a:cubicBezTo>
                <a:cubicBezTo>
                  <a:pt x="328" y="369"/>
                  <a:pt x="329" y="373"/>
                  <a:pt x="328" y="376"/>
                </a:cubicBezTo>
                <a:cubicBezTo>
                  <a:pt x="324" y="372"/>
                  <a:pt x="332" y="368"/>
                  <a:pt x="328" y="364"/>
                </a:cubicBezTo>
                <a:cubicBezTo>
                  <a:pt x="325" y="359"/>
                  <a:pt x="318" y="367"/>
                  <a:pt x="314" y="369"/>
                </a:cubicBezTo>
                <a:cubicBezTo>
                  <a:pt x="312" y="370"/>
                  <a:pt x="310" y="371"/>
                  <a:pt x="309" y="373"/>
                </a:cubicBezTo>
                <a:cubicBezTo>
                  <a:pt x="307" y="375"/>
                  <a:pt x="307" y="378"/>
                  <a:pt x="305" y="380"/>
                </a:cubicBezTo>
                <a:cubicBezTo>
                  <a:pt x="304" y="378"/>
                  <a:pt x="299" y="379"/>
                  <a:pt x="298" y="377"/>
                </a:cubicBezTo>
                <a:cubicBezTo>
                  <a:pt x="300" y="384"/>
                  <a:pt x="300" y="393"/>
                  <a:pt x="301" y="400"/>
                </a:cubicBezTo>
                <a:cubicBezTo>
                  <a:pt x="302" y="405"/>
                  <a:pt x="301" y="412"/>
                  <a:pt x="297" y="416"/>
                </a:cubicBezTo>
                <a:cubicBezTo>
                  <a:pt x="294" y="420"/>
                  <a:pt x="289" y="424"/>
                  <a:pt x="288" y="429"/>
                </a:cubicBezTo>
                <a:cubicBezTo>
                  <a:pt x="287" y="433"/>
                  <a:pt x="288" y="437"/>
                  <a:pt x="292" y="438"/>
                </a:cubicBezTo>
                <a:cubicBezTo>
                  <a:pt x="292" y="443"/>
                  <a:pt x="287" y="446"/>
                  <a:pt x="287" y="451"/>
                </a:cubicBezTo>
                <a:cubicBezTo>
                  <a:pt x="287" y="452"/>
                  <a:pt x="287" y="455"/>
                  <a:pt x="288" y="457"/>
                </a:cubicBezTo>
                <a:cubicBezTo>
                  <a:pt x="332" y="449"/>
                  <a:pt x="372" y="427"/>
                  <a:pt x="402" y="395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 vert="horz" wrap="square" lIns="100838" tIns="50419" rIns="100838" bIns="50419" numCol="1" anchor="t" anchorCtr="0" compatLnSpc="1">
            <a:prstTxWarp prst="textNoShape">
              <a:avLst/>
            </a:prstTxWarp>
          </a:bodyPr>
          <a:lstStyle/>
          <a:p>
            <a:endParaRPr lang="de-DE" sz="1985" dirty="0"/>
          </a:p>
        </p:txBody>
      </p:sp>
    </p:spTree>
    <p:extLst>
      <p:ext uri="{BB962C8B-B14F-4D97-AF65-F5344CB8AC3E}">
        <p14:creationId xmlns:p14="http://schemas.microsoft.com/office/powerpoint/2010/main" val="26529772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4336060"/>
              </p:ext>
            </p:extLst>
          </p:nvPr>
        </p:nvGraphicFramePr>
        <p:xfrm>
          <a:off x="47840" y="961658"/>
          <a:ext cx="13348855" cy="6465519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558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730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2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685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28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29637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311945">
                <a:tc>
                  <a:txBody>
                    <a:bodyPr/>
                    <a:lstStyle/>
                    <a:p>
                      <a:pPr marL="36000" indent="0" algn="ctr"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350" marR="350" marT="701" marB="0" anchor="ctr">
                    <a:solidFill>
                      <a:srgbClr val="0B6893"/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+mn-lt"/>
                        </a:rPr>
                        <a:t>Национальные цели и стратегические задачи России на период до 2024 года</a:t>
                      </a:r>
                      <a:endParaRPr lang="ru-RU" sz="2400" b="1" dirty="0">
                        <a:effectLst/>
                        <a:latin typeface="+mn-lt"/>
                        <a:ea typeface="Tahom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350" marR="350" marT="701" marB="0" anchor="ctr">
                    <a:solidFill>
                      <a:srgbClr val="0B6893"/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 algn="ctr">
                        <a:spcAft>
                          <a:spcPts val="0"/>
                        </a:spcAft>
                        <a:tabLst>
                          <a:tab pos="623888" algn="l"/>
                        </a:tabLst>
                      </a:pPr>
                      <a:endParaRPr lang="ru-RU" sz="2400" b="1" dirty="0">
                        <a:effectLst/>
                        <a:latin typeface="+mn-lt"/>
                        <a:ea typeface="Tahom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350" marR="350" marT="70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+mn-lt"/>
                        </a:rPr>
                        <a:t>Стратегия Самарской области-2030 (целевой вариант)</a:t>
                      </a:r>
                      <a:endParaRPr lang="ru-RU" sz="2400" b="1" dirty="0">
                        <a:effectLst/>
                        <a:latin typeface="+mn-lt"/>
                        <a:ea typeface="Tahom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350" marR="350" marT="701" marB="0" anchor="ctr">
                    <a:solidFill>
                      <a:srgbClr val="0B6893"/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 algn="ctr">
                        <a:spcAft>
                          <a:spcPts val="0"/>
                        </a:spcAft>
                      </a:pPr>
                      <a:endParaRPr lang="ru-RU" sz="2400" b="1" dirty="0">
                        <a:effectLst/>
                        <a:latin typeface="+mn-lt"/>
                        <a:ea typeface="Tahom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350" marR="350" marT="70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+mn-lt"/>
                        </a:rPr>
                        <a:t>Стратегия Тольятти-2030 </a:t>
                      </a:r>
                    </a:p>
                    <a:p>
                      <a:pPr marL="36000" indent="0"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+mn-lt"/>
                        </a:rPr>
                        <a:t>(целевой вариант)</a:t>
                      </a:r>
                      <a:endParaRPr lang="ru-RU" sz="2400" b="1" dirty="0">
                        <a:effectLst/>
                        <a:latin typeface="+mn-lt"/>
                        <a:ea typeface="Tahom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350" marR="350" marT="701" marB="0" anchor="ctr">
                    <a:solidFill>
                      <a:srgbClr val="0B68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12979">
                <a:tc>
                  <a:txBody>
                    <a:bodyPr/>
                    <a:lstStyle/>
                    <a:p>
                      <a:pPr marL="36000" indent="0" algn="l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350" marR="350" marT="701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 algn="l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+mn-lt"/>
                        </a:rPr>
                        <a:t>Увеличение до </a:t>
                      </a:r>
                      <a:r>
                        <a:rPr lang="ru-RU" sz="2400" b="1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55%</a:t>
                      </a:r>
                      <a:r>
                        <a:rPr lang="ru-RU" sz="2400" dirty="0">
                          <a:effectLst/>
                          <a:latin typeface="+mn-lt"/>
                        </a:rPr>
                        <a:t> доли граждан, занимающихся культурой и спортом</a:t>
                      </a:r>
                    </a:p>
                  </a:txBody>
                  <a:tcPr marL="350" marR="350" marT="701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 algn="l"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+mn-lt"/>
                        <a:ea typeface="Tahom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350" marR="350" marT="70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+mn-lt"/>
                        </a:rPr>
                        <a:t>Увеличение до </a:t>
                      </a:r>
                      <a:r>
                        <a:rPr lang="ru-RU" sz="2400" b="1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58,6%</a:t>
                      </a:r>
                      <a:r>
                        <a:rPr lang="ru-RU" sz="2400" dirty="0">
                          <a:effectLst/>
                          <a:latin typeface="+mn-lt"/>
                        </a:rPr>
                        <a:t> доли граждан, занимающихся культурой и спортом (в 2017 г. - 34%)</a:t>
                      </a:r>
                      <a:endParaRPr lang="ru-RU" sz="2400" dirty="0">
                        <a:effectLst/>
                        <a:latin typeface="+mn-lt"/>
                        <a:ea typeface="Tahom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350" marR="350" marT="701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 algn="l"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+mn-lt"/>
                        <a:ea typeface="Tahom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350" marR="350" marT="70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+mn-lt"/>
                        </a:rPr>
                        <a:t>Увеличение до </a:t>
                      </a:r>
                      <a:r>
                        <a:rPr lang="ru-RU" sz="2400" b="1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55%</a:t>
                      </a:r>
                      <a:r>
                        <a:rPr lang="ru-RU" sz="2400" b="1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2400" dirty="0">
                          <a:effectLst/>
                          <a:latin typeface="+mn-lt"/>
                        </a:rPr>
                        <a:t>доли граждан, занимающихся культурой и спортом (в 2017 г. - 35,4%)</a:t>
                      </a:r>
                      <a:endParaRPr lang="ru-RU" sz="2400" dirty="0">
                        <a:effectLst/>
                        <a:latin typeface="+mn-lt"/>
                        <a:ea typeface="Tahom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350" marR="350" marT="701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41152">
                <a:tc>
                  <a:txBody>
                    <a:bodyPr/>
                    <a:lstStyle/>
                    <a:p>
                      <a:pPr marL="36000" indent="0" algn="l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350" marR="350" marT="701" marB="0" anchor="ctr">
                    <a:solidFill>
                      <a:srgbClr val="FBF6D9"/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 algn="l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+mn-lt"/>
                        </a:rPr>
                        <a:t>Создание условий для раннего развития детей</a:t>
                      </a:r>
                      <a:endParaRPr lang="ru-RU" sz="2400" dirty="0">
                        <a:effectLst/>
                        <a:latin typeface="+mn-lt"/>
                        <a:ea typeface="Tahom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350" marR="350" marT="701" marB="0" anchor="ctr">
                    <a:solidFill>
                      <a:srgbClr val="FBF6D9"/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 algn="l"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+mn-lt"/>
                        <a:ea typeface="Tahom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350" marR="350" marT="70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+mn-lt"/>
                        </a:rPr>
                        <a:t>Достижение </a:t>
                      </a:r>
                      <a:r>
                        <a:rPr lang="ru-RU" sz="2400" b="1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100%</a:t>
                      </a:r>
                      <a:r>
                        <a:rPr lang="ru-RU" sz="2400" dirty="0">
                          <a:effectLst/>
                          <a:latin typeface="+mn-lt"/>
                        </a:rPr>
                        <a:t> доступности дошкольного образования для детей в возрасте до трех лет к 2021 г.  (в 2017 г. - 82,5%)</a:t>
                      </a:r>
                      <a:endParaRPr lang="ru-RU" sz="2400" dirty="0">
                        <a:effectLst/>
                        <a:latin typeface="+mn-lt"/>
                        <a:ea typeface="Tahom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350" marR="350" marT="701" marB="0" anchor="ctr">
                    <a:solidFill>
                      <a:srgbClr val="FBF6D9"/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 algn="l"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+mn-lt"/>
                        <a:ea typeface="Tahom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350" marR="350" marT="70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3600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>
                          <a:effectLst/>
                          <a:latin typeface="+mn-lt"/>
                        </a:rPr>
                        <a:t>Достижение </a:t>
                      </a:r>
                      <a:r>
                        <a:rPr lang="ru-RU" sz="2400" b="1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100% </a:t>
                      </a:r>
                      <a:r>
                        <a:rPr lang="ru-RU" sz="2400" dirty="0">
                          <a:effectLst/>
                          <a:latin typeface="+mn-lt"/>
                        </a:rPr>
                        <a:t>обеспеченности дошкольными образовательными учреждениями детей в возрасте до 7 лет</a:t>
                      </a:r>
                      <a:r>
                        <a:rPr lang="en-US" sz="2400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2400" dirty="0">
                          <a:effectLst/>
                          <a:latin typeface="+mn-lt"/>
                        </a:rPr>
                        <a:t>(в 2017 г. - 8</a:t>
                      </a:r>
                      <a:r>
                        <a:rPr lang="en-US" sz="2400" dirty="0">
                          <a:effectLst/>
                          <a:latin typeface="+mn-lt"/>
                        </a:rPr>
                        <a:t>4</a:t>
                      </a:r>
                      <a:r>
                        <a:rPr lang="ru-RU" sz="2400" dirty="0">
                          <a:effectLst/>
                          <a:latin typeface="+mn-lt"/>
                        </a:rPr>
                        <a:t>,5%)</a:t>
                      </a:r>
                      <a:endParaRPr lang="ru-RU" sz="2400" dirty="0">
                        <a:effectLst/>
                        <a:latin typeface="+mn-lt"/>
                        <a:ea typeface="Tahom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350" marR="350" marT="701" marB="0" anchor="ctr">
                    <a:solidFill>
                      <a:srgbClr val="FBF6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59298">
                <a:tc>
                  <a:txBody>
                    <a:bodyPr/>
                    <a:lstStyle/>
                    <a:p>
                      <a:pPr marL="36000" indent="0" algn="l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350" marR="350" marT="701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 algn="l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+mn-lt"/>
                        </a:rPr>
                        <a:t>Улучшение жилищных условий не менее 5 млн семей ежегодно</a:t>
                      </a:r>
                      <a:endParaRPr lang="ru-RU" sz="2400" dirty="0">
                        <a:effectLst/>
                        <a:latin typeface="+mn-lt"/>
                        <a:ea typeface="Tahom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350" marR="350" marT="701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 algn="l"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+mn-lt"/>
                        <a:ea typeface="Tahom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350" marR="350" marT="70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+mn-lt"/>
                        </a:rPr>
                        <a:t>Рост обеспеченности населения жильем до </a:t>
                      </a:r>
                      <a:r>
                        <a:rPr lang="ru-RU" sz="2400" b="1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34 кв. м/чел. </a:t>
                      </a:r>
                      <a:r>
                        <a:rPr lang="ru-RU" sz="2400" dirty="0">
                          <a:effectLst/>
                          <a:latin typeface="+mn-lt"/>
                        </a:rPr>
                        <a:t>(в 2016 г. - 25,6)</a:t>
                      </a:r>
                      <a:endParaRPr lang="ru-RU" sz="2400" dirty="0">
                        <a:effectLst/>
                        <a:latin typeface="+mn-lt"/>
                        <a:ea typeface="Tahom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350" marR="350" marT="701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 algn="l"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+mn-lt"/>
                        <a:ea typeface="Tahom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350" marR="350" marT="70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l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+mn-lt"/>
                        </a:rPr>
                        <a:t>Рост обеспеченности населения жильем до </a:t>
                      </a:r>
                      <a:r>
                        <a:rPr lang="ru-RU" sz="2400" b="1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34 кв. м/чел.             </a:t>
                      </a:r>
                      <a:r>
                        <a:rPr lang="ru-RU" sz="2400" dirty="0">
                          <a:effectLst/>
                          <a:latin typeface="+mn-lt"/>
                        </a:rPr>
                        <a:t>(в 2017 г. - 22,34)</a:t>
                      </a:r>
                      <a:endParaRPr lang="ru-RU" sz="2400" dirty="0">
                        <a:effectLst/>
                        <a:latin typeface="+mn-lt"/>
                        <a:ea typeface="Tahom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350" marR="350" marT="701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2" name="Freeform 1273">
            <a:extLst>
              <a:ext uri="{FF2B5EF4-FFF2-40B4-BE49-F238E27FC236}">
                <a16:creationId xmlns:a16="http://schemas.microsoft.com/office/drawing/2014/main" id="{2D0FB2DA-C98B-41E2-9281-F5FD4F013F8F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95682" y="2619715"/>
            <a:ext cx="1488612" cy="818740"/>
          </a:xfrm>
          <a:custGeom>
            <a:avLst/>
            <a:gdLst>
              <a:gd name="T0" fmla="*/ 607 w 753"/>
              <a:gd name="T1" fmla="*/ 418 h 418"/>
              <a:gd name="T2" fmla="*/ 460 w 753"/>
              <a:gd name="T3" fmla="*/ 272 h 418"/>
              <a:gd name="T4" fmla="*/ 509 w 753"/>
              <a:gd name="T5" fmla="*/ 163 h 418"/>
              <a:gd name="T6" fmla="*/ 488 w 753"/>
              <a:gd name="T7" fmla="*/ 131 h 418"/>
              <a:gd name="T8" fmla="*/ 372 w 753"/>
              <a:gd name="T9" fmla="*/ 284 h 418"/>
              <a:gd name="T10" fmla="*/ 356 w 753"/>
              <a:gd name="T11" fmla="*/ 293 h 418"/>
              <a:gd name="T12" fmla="*/ 291 w 753"/>
              <a:gd name="T13" fmla="*/ 293 h 418"/>
              <a:gd name="T14" fmla="*/ 146 w 753"/>
              <a:gd name="T15" fmla="*/ 418 h 418"/>
              <a:gd name="T16" fmla="*/ 0 w 753"/>
              <a:gd name="T17" fmla="*/ 272 h 418"/>
              <a:gd name="T18" fmla="*/ 146 w 753"/>
              <a:gd name="T19" fmla="*/ 125 h 418"/>
              <a:gd name="T20" fmla="*/ 217 w 753"/>
              <a:gd name="T21" fmla="*/ 143 h 418"/>
              <a:gd name="T22" fmla="*/ 261 w 753"/>
              <a:gd name="T23" fmla="*/ 84 h 418"/>
              <a:gd name="T24" fmla="*/ 188 w 753"/>
              <a:gd name="T25" fmla="*/ 84 h 418"/>
              <a:gd name="T26" fmla="*/ 167 w 753"/>
              <a:gd name="T27" fmla="*/ 63 h 418"/>
              <a:gd name="T28" fmla="*/ 188 w 753"/>
              <a:gd name="T29" fmla="*/ 42 h 418"/>
              <a:gd name="T30" fmla="*/ 314 w 753"/>
              <a:gd name="T31" fmla="*/ 42 h 418"/>
              <a:gd name="T32" fmla="*/ 314 w 753"/>
              <a:gd name="T33" fmla="*/ 84 h 418"/>
              <a:gd name="T34" fmla="*/ 456 w 753"/>
              <a:gd name="T35" fmla="*/ 84 h 418"/>
              <a:gd name="T36" fmla="*/ 428 w 753"/>
              <a:gd name="T37" fmla="*/ 42 h 418"/>
              <a:gd name="T38" fmla="*/ 356 w 753"/>
              <a:gd name="T39" fmla="*/ 42 h 418"/>
              <a:gd name="T40" fmla="*/ 335 w 753"/>
              <a:gd name="T41" fmla="*/ 21 h 418"/>
              <a:gd name="T42" fmla="*/ 356 w 753"/>
              <a:gd name="T43" fmla="*/ 0 h 418"/>
              <a:gd name="T44" fmla="*/ 439 w 753"/>
              <a:gd name="T45" fmla="*/ 0 h 418"/>
              <a:gd name="T46" fmla="*/ 457 w 753"/>
              <a:gd name="T47" fmla="*/ 9 h 418"/>
              <a:gd name="T48" fmla="*/ 544 w 753"/>
              <a:gd name="T49" fmla="*/ 140 h 418"/>
              <a:gd name="T50" fmla="*/ 607 w 753"/>
              <a:gd name="T51" fmla="*/ 125 h 418"/>
              <a:gd name="T52" fmla="*/ 753 w 753"/>
              <a:gd name="T53" fmla="*/ 272 h 418"/>
              <a:gd name="T54" fmla="*/ 607 w 753"/>
              <a:gd name="T55" fmla="*/ 418 h 418"/>
              <a:gd name="T56" fmla="*/ 146 w 753"/>
              <a:gd name="T57" fmla="*/ 293 h 418"/>
              <a:gd name="T58" fmla="*/ 130 w 753"/>
              <a:gd name="T59" fmla="*/ 259 h 418"/>
              <a:gd name="T60" fmla="*/ 191 w 753"/>
              <a:gd name="T61" fmla="*/ 177 h 418"/>
              <a:gd name="T62" fmla="*/ 146 w 753"/>
              <a:gd name="T63" fmla="*/ 167 h 418"/>
              <a:gd name="T64" fmla="*/ 42 w 753"/>
              <a:gd name="T65" fmla="*/ 272 h 418"/>
              <a:gd name="T66" fmla="*/ 146 w 753"/>
              <a:gd name="T67" fmla="*/ 376 h 418"/>
              <a:gd name="T68" fmla="*/ 249 w 753"/>
              <a:gd name="T69" fmla="*/ 293 h 418"/>
              <a:gd name="T70" fmla="*/ 146 w 753"/>
              <a:gd name="T71" fmla="*/ 293 h 418"/>
              <a:gd name="T72" fmla="*/ 249 w 753"/>
              <a:gd name="T73" fmla="*/ 251 h 418"/>
              <a:gd name="T74" fmla="*/ 225 w 753"/>
              <a:gd name="T75" fmla="*/ 202 h 418"/>
              <a:gd name="T76" fmla="*/ 188 w 753"/>
              <a:gd name="T77" fmla="*/ 251 h 418"/>
              <a:gd name="T78" fmla="*/ 249 w 753"/>
              <a:gd name="T79" fmla="*/ 251 h 418"/>
              <a:gd name="T80" fmla="*/ 439 w 753"/>
              <a:gd name="T81" fmla="*/ 125 h 418"/>
              <a:gd name="T82" fmla="*/ 282 w 753"/>
              <a:gd name="T83" fmla="*/ 125 h 418"/>
              <a:gd name="T84" fmla="*/ 250 w 753"/>
              <a:gd name="T85" fmla="*/ 168 h 418"/>
              <a:gd name="T86" fmla="*/ 291 w 753"/>
              <a:gd name="T87" fmla="*/ 251 h 418"/>
              <a:gd name="T88" fmla="*/ 345 w 753"/>
              <a:gd name="T89" fmla="*/ 251 h 418"/>
              <a:gd name="T90" fmla="*/ 439 w 753"/>
              <a:gd name="T91" fmla="*/ 125 h 418"/>
              <a:gd name="T92" fmla="*/ 607 w 753"/>
              <a:gd name="T93" fmla="*/ 167 h 418"/>
              <a:gd name="T94" fmla="*/ 567 w 753"/>
              <a:gd name="T95" fmla="*/ 175 h 418"/>
              <a:gd name="T96" fmla="*/ 624 w 753"/>
              <a:gd name="T97" fmla="*/ 260 h 418"/>
              <a:gd name="T98" fmla="*/ 618 w 753"/>
              <a:gd name="T99" fmla="*/ 289 h 418"/>
              <a:gd name="T100" fmla="*/ 607 w 753"/>
              <a:gd name="T101" fmla="*/ 293 h 418"/>
              <a:gd name="T102" fmla="*/ 589 w 753"/>
              <a:gd name="T103" fmla="*/ 283 h 418"/>
              <a:gd name="T104" fmla="*/ 532 w 753"/>
              <a:gd name="T105" fmla="*/ 198 h 418"/>
              <a:gd name="T106" fmla="*/ 502 w 753"/>
              <a:gd name="T107" fmla="*/ 272 h 418"/>
              <a:gd name="T108" fmla="*/ 607 w 753"/>
              <a:gd name="T109" fmla="*/ 376 h 418"/>
              <a:gd name="T110" fmla="*/ 711 w 753"/>
              <a:gd name="T111" fmla="*/ 272 h 418"/>
              <a:gd name="T112" fmla="*/ 607 w 753"/>
              <a:gd name="T113" fmla="*/ 167 h 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753" h="418">
                <a:moveTo>
                  <a:pt x="607" y="418"/>
                </a:moveTo>
                <a:cubicBezTo>
                  <a:pt x="526" y="418"/>
                  <a:pt x="460" y="352"/>
                  <a:pt x="460" y="272"/>
                </a:cubicBezTo>
                <a:cubicBezTo>
                  <a:pt x="460" y="229"/>
                  <a:pt x="479" y="190"/>
                  <a:pt x="509" y="163"/>
                </a:cubicBezTo>
                <a:cubicBezTo>
                  <a:pt x="488" y="131"/>
                  <a:pt x="488" y="131"/>
                  <a:pt x="488" y="131"/>
                </a:cubicBezTo>
                <a:cubicBezTo>
                  <a:pt x="372" y="284"/>
                  <a:pt x="372" y="284"/>
                  <a:pt x="372" y="284"/>
                </a:cubicBezTo>
                <a:cubicBezTo>
                  <a:pt x="368" y="290"/>
                  <a:pt x="362" y="293"/>
                  <a:pt x="356" y="293"/>
                </a:cubicBezTo>
                <a:cubicBezTo>
                  <a:pt x="291" y="293"/>
                  <a:pt x="291" y="293"/>
                  <a:pt x="291" y="293"/>
                </a:cubicBezTo>
                <a:cubicBezTo>
                  <a:pt x="281" y="364"/>
                  <a:pt x="220" y="418"/>
                  <a:pt x="146" y="418"/>
                </a:cubicBezTo>
                <a:cubicBezTo>
                  <a:pt x="66" y="418"/>
                  <a:pt x="0" y="352"/>
                  <a:pt x="0" y="272"/>
                </a:cubicBezTo>
                <a:cubicBezTo>
                  <a:pt x="0" y="191"/>
                  <a:pt x="66" y="125"/>
                  <a:pt x="146" y="125"/>
                </a:cubicBezTo>
                <a:cubicBezTo>
                  <a:pt x="172" y="125"/>
                  <a:pt x="196" y="132"/>
                  <a:pt x="217" y="143"/>
                </a:cubicBezTo>
                <a:cubicBezTo>
                  <a:pt x="261" y="84"/>
                  <a:pt x="261" y="84"/>
                  <a:pt x="261" y="84"/>
                </a:cubicBezTo>
                <a:cubicBezTo>
                  <a:pt x="188" y="84"/>
                  <a:pt x="188" y="84"/>
                  <a:pt x="188" y="84"/>
                </a:cubicBezTo>
                <a:cubicBezTo>
                  <a:pt x="177" y="84"/>
                  <a:pt x="167" y="74"/>
                  <a:pt x="167" y="63"/>
                </a:cubicBezTo>
                <a:cubicBezTo>
                  <a:pt x="167" y="51"/>
                  <a:pt x="177" y="42"/>
                  <a:pt x="188" y="42"/>
                </a:cubicBezTo>
                <a:cubicBezTo>
                  <a:pt x="314" y="42"/>
                  <a:pt x="314" y="42"/>
                  <a:pt x="314" y="42"/>
                </a:cubicBezTo>
                <a:cubicBezTo>
                  <a:pt x="314" y="84"/>
                  <a:pt x="314" y="84"/>
                  <a:pt x="314" y="84"/>
                </a:cubicBezTo>
                <a:cubicBezTo>
                  <a:pt x="456" y="84"/>
                  <a:pt x="456" y="84"/>
                  <a:pt x="456" y="84"/>
                </a:cubicBezTo>
                <a:cubicBezTo>
                  <a:pt x="428" y="42"/>
                  <a:pt x="428" y="42"/>
                  <a:pt x="428" y="42"/>
                </a:cubicBezTo>
                <a:cubicBezTo>
                  <a:pt x="356" y="42"/>
                  <a:pt x="356" y="42"/>
                  <a:pt x="356" y="42"/>
                </a:cubicBezTo>
                <a:cubicBezTo>
                  <a:pt x="344" y="42"/>
                  <a:pt x="335" y="32"/>
                  <a:pt x="335" y="21"/>
                </a:cubicBezTo>
                <a:cubicBezTo>
                  <a:pt x="335" y="9"/>
                  <a:pt x="344" y="0"/>
                  <a:pt x="356" y="0"/>
                </a:cubicBezTo>
                <a:cubicBezTo>
                  <a:pt x="439" y="0"/>
                  <a:pt x="439" y="0"/>
                  <a:pt x="439" y="0"/>
                </a:cubicBezTo>
                <a:cubicBezTo>
                  <a:pt x="446" y="0"/>
                  <a:pt x="453" y="3"/>
                  <a:pt x="457" y="9"/>
                </a:cubicBezTo>
                <a:cubicBezTo>
                  <a:pt x="544" y="140"/>
                  <a:pt x="544" y="140"/>
                  <a:pt x="544" y="140"/>
                </a:cubicBezTo>
                <a:cubicBezTo>
                  <a:pt x="563" y="131"/>
                  <a:pt x="584" y="125"/>
                  <a:pt x="607" y="125"/>
                </a:cubicBezTo>
                <a:cubicBezTo>
                  <a:pt x="687" y="125"/>
                  <a:pt x="753" y="191"/>
                  <a:pt x="753" y="272"/>
                </a:cubicBezTo>
                <a:cubicBezTo>
                  <a:pt x="753" y="352"/>
                  <a:pt x="687" y="418"/>
                  <a:pt x="607" y="418"/>
                </a:cubicBezTo>
                <a:close/>
                <a:moveTo>
                  <a:pt x="146" y="293"/>
                </a:moveTo>
                <a:cubicBezTo>
                  <a:pt x="129" y="293"/>
                  <a:pt x="119" y="273"/>
                  <a:pt x="130" y="259"/>
                </a:cubicBezTo>
                <a:cubicBezTo>
                  <a:pt x="191" y="177"/>
                  <a:pt x="191" y="177"/>
                  <a:pt x="191" y="177"/>
                </a:cubicBezTo>
                <a:cubicBezTo>
                  <a:pt x="178" y="171"/>
                  <a:pt x="162" y="167"/>
                  <a:pt x="146" y="167"/>
                </a:cubicBezTo>
                <a:cubicBezTo>
                  <a:pt x="89" y="167"/>
                  <a:pt x="42" y="214"/>
                  <a:pt x="42" y="272"/>
                </a:cubicBezTo>
                <a:cubicBezTo>
                  <a:pt x="42" y="329"/>
                  <a:pt x="89" y="376"/>
                  <a:pt x="146" y="376"/>
                </a:cubicBezTo>
                <a:cubicBezTo>
                  <a:pt x="197" y="376"/>
                  <a:pt x="239" y="340"/>
                  <a:pt x="249" y="293"/>
                </a:cubicBezTo>
                <a:lnTo>
                  <a:pt x="146" y="293"/>
                </a:lnTo>
                <a:close/>
                <a:moveTo>
                  <a:pt x="249" y="251"/>
                </a:moveTo>
                <a:cubicBezTo>
                  <a:pt x="245" y="233"/>
                  <a:pt x="237" y="216"/>
                  <a:pt x="225" y="202"/>
                </a:cubicBezTo>
                <a:cubicBezTo>
                  <a:pt x="188" y="251"/>
                  <a:pt x="188" y="251"/>
                  <a:pt x="188" y="251"/>
                </a:cubicBezTo>
                <a:lnTo>
                  <a:pt x="249" y="251"/>
                </a:lnTo>
                <a:close/>
                <a:moveTo>
                  <a:pt x="439" y="125"/>
                </a:moveTo>
                <a:cubicBezTo>
                  <a:pt x="282" y="125"/>
                  <a:pt x="282" y="125"/>
                  <a:pt x="282" y="125"/>
                </a:cubicBezTo>
                <a:cubicBezTo>
                  <a:pt x="250" y="168"/>
                  <a:pt x="250" y="168"/>
                  <a:pt x="250" y="168"/>
                </a:cubicBezTo>
                <a:cubicBezTo>
                  <a:pt x="272" y="190"/>
                  <a:pt x="287" y="219"/>
                  <a:pt x="291" y="251"/>
                </a:cubicBezTo>
                <a:cubicBezTo>
                  <a:pt x="345" y="251"/>
                  <a:pt x="345" y="251"/>
                  <a:pt x="345" y="251"/>
                </a:cubicBezTo>
                <a:lnTo>
                  <a:pt x="439" y="125"/>
                </a:lnTo>
                <a:close/>
                <a:moveTo>
                  <a:pt x="607" y="167"/>
                </a:moveTo>
                <a:cubicBezTo>
                  <a:pt x="592" y="167"/>
                  <a:pt x="579" y="170"/>
                  <a:pt x="567" y="175"/>
                </a:cubicBezTo>
                <a:cubicBezTo>
                  <a:pt x="624" y="260"/>
                  <a:pt x="624" y="260"/>
                  <a:pt x="624" y="260"/>
                </a:cubicBezTo>
                <a:cubicBezTo>
                  <a:pt x="630" y="270"/>
                  <a:pt x="628" y="283"/>
                  <a:pt x="618" y="289"/>
                </a:cubicBezTo>
                <a:cubicBezTo>
                  <a:pt x="615" y="292"/>
                  <a:pt x="610" y="293"/>
                  <a:pt x="607" y="293"/>
                </a:cubicBezTo>
                <a:cubicBezTo>
                  <a:pt x="600" y="293"/>
                  <a:pt x="593" y="289"/>
                  <a:pt x="589" y="283"/>
                </a:cubicBezTo>
                <a:cubicBezTo>
                  <a:pt x="532" y="198"/>
                  <a:pt x="532" y="198"/>
                  <a:pt x="532" y="198"/>
                </a:cubicBezTo>
                <a:cubicBezTo>
                  <a:pt x="514" y="217"/>
                  <a:pt x="502" y="243"/>
                  <a:pt x="502" y="272"/>
                </a:cubicBezTo>
                <a:cubicBezTo>
                  <a:pt x="502" y="329"/>
                  <a:pt x="549" y="376"/>
                  <a:pt x="607" y="376"/>
                </a:cubicBezTo>
                <a:cubicBezTo>
                  <a:pt x="664" y="376"/>
                  <a:pt x="711" y="329"/>
                  <a:pt x="711" y="272"/>
                </a:cubicBezTo>
                <a:cubicBezTo>
                  <a:pt x="711" y="214"/>
                  <a:pt x="664" y="167"/>
                  <a:pt x="607" y="167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 vert="horz" wrap="square" lIns="100838" tIns="50419" rIns="100838" bIns="50419" numCol="1" anchor="t" anchorCtr="0" compatLnSpc="1">
            <a:prstTxWarp prst="textNoShape">
              <a:avLst/>
            </a:prstTxWarp>
          </a:bodyPr>
          <a:lstStyle/>
          <a:p>
            <a:endParaRPr lang="de-DE" sz="1985" dirty="0"/>
          </a:p>
        </p:txBody>
      </p:sp>
      <p:sp>
        <p:nvSpPr>
          <p:cNvPr id="33" name="Freeform 819">
            <a:extLst>
              <a:ext uri="{FF2B5EF4-FFF2-40B4-BE49-F238E27FC236}">
                <a16:creationId xmlns:a16="http://schemas.microsoft.com/office/drawing/2014/main" id="{232F7445-DCBF-4C87-B43F-3D9765F44D37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34170" y="6366311"/>
            <a:ext cx="1017459" cy="799437"/>
          </a:xfrm>
          <a:custGeom>
            <a:avLst/>
            <a:gdLst>
              <a:gd name="T0" fmla="*/ 506 w 530"/>
              <a:gd name="T1" fmla="*/ 246 h 422"/>
              <a:gd name="T2" fmla="*/ 499 w 530"/>
              <a:gd name="T3" fmla="*/ 249 h 422"/>
              <a:gd name="T4" fmla="*/ 498 w 530"/>
              <a:gd name="T5" fmla="*/ 249 h 422"/>
              <a:gd name="T6" fmla="*/ 491 w 530"/>
              <a:gd name="T7" fmla="*/ 247 h 422"/>
              <a:gd name="T8" fmla="*/ 265 w 530"/>
              <a:gd name="T9" fmla="*/ 59 h 422"/>
              <a:gd name="T10" fmla="*/ 39 w 530"/>
              <a:gd name="T11" fmla="*/ 247 h 422"/>
              <a:gd name="T12" fmla="*/ 31 w 530"/>
              <a:gd name="T13" fmla="*/ 249 h 422"/>
              <a:gd name="T14" fmla="*/ 24 w 530"/>
              <a:gd name="T15" fmla="*/ 246 h 422"/>
              <a:gd name="T16" fmla="*/ 4 w 530"/>
              <a:gd name="T17" fmla="*/ 222 h 422"/>
              <a:gd name="T18" fmla="*/ 5 w 530"/>
              <a:gd name="T19" fmla="*/ 207 h 422"/>
              <a:gd name="T20" fmla="*/ 240 w 530"/>
              <a:gd name="T21" fmla="*/ 11 h 422"/>
              <a:gd name="T22" fmla="*/ 290 w 530"/>
              <a:gd name="T23" fmla="*/ 11 h 422"/>
              <a:gd name="T24" fmla="*/ 369 w 530"/>
              <a:gd name="T25" fmla="*/ 78 h 422"/>
              <a:gd name="T26" fmla="*/ 369 w 530"/>
              <a:gd name="T27" fmla="*/ 14 h 422"/>
              <a:gd name="T28" fmla="*/ 380 w 530"/>
              <a:gd name="T29" fmla="*/ 4 h 422"/>
              <a:gd name="T30" fmla="*/ 443 w 530"/>
              <a:gd name="T31" fmla="*/ 4 h 422"/>
              <a:gd name="T32" fmla="*/ 453 w 530"/>
              <a:gd name="T33" fmla="*/ 14 h 422"/>
              <a:gd name="T34" fmla="*/ 453 w 530"/>
              <a:gd name="T35" fmla="*/ 147 h 422"/>
              <a:gd name="T36" fmla="*/ 525 w 530"/>
              <a:gd name="T37" fmla="*/ 207 h 422"/>
              <a:gd name="T38" fmla="*/ 526 w 530"/>
              <a:gd name="T39" fmla="*/ 222 h 422"/>
              <a:gd name="T40" fmla="*/ 506 w 530"/>
              <a:gd name="T41" fmla="*/ 246 h 422"/>
              <a:gd name="T42" fmla="*/ 453 w 530"/>
              <a:gd name="T43" fmla="*/ 401 h 422"/>
              <a:gd name="T44" fmla="*/ 432 w 530"/>
              <a:gd name="T45" fmla="*/ 422 h 422"/>
              <a:gd name="T46" fmla="*/ 307 w 530"/>
              <a:gd name="T47" fmla="*/ 422 h 422"/>
              <a:gd name="T48" fmla="*/ 307 w 530"/>
              <a:gd name="T49" fmla="*/ 296 h 422"/>
              <a:gd name="T50" fmla="*/ 223 w 530"/>
              <a:gd name="T51" fmla="*/ 296 h 422"/>
              <a:gd name="T52" fmla="*/ 223 w 530"/>
              <a:gd name="T53" fmla="*/ 422 h 422"/>
              <a:gd name="T54" fmla="*/ 98 w 530"/>
              <a:gd name="T55" fmla="*/ 422 h 422"/>
              <a:gd name="T56" fmla="*/ 77 w 530"/>
              <a:gd name="T57" fmla="*/ 401 h 422"/>
              <a:gd name="T58" fmla="*/ 77 w 530"/>
              <a:gd name="T59" fmla="*/ 244 h 422"/>
              <a:gd name="T60" fmla="*/ 77 w 530"/>
              <a:gd name="T61" fmla="*/ 242 h 422"/>
              <a:gd name="T62" fmla="*/ 265 w 530"/>
              <a:gd name="T63" fmla="*/ 87 h 422"/>
              <a:gd name="T64" fmla="*/ 453 w 530"/>
              <a:gd name="T65" fmla="*/ 242 h 422"/>
              <a:gd name="T66" fmla="*/ 453 w 530"/>
              <a:gd name="T67" fmla="*/ 244 h 422"/>
              <a:gd name="T68" fmla="*/ 453 w 530"/>
              <a:gd name="T69" fmla="*/ 401 h 4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530" h="422">
                <a:moveTo>
                  <a:pt x="506" y="246"/>
                </a:moveTo>
                <a:cubicBezTo>
                  <a:pt x="504" y="248"/>
                  <a:pt x="501" y="249"/>
                  <a:pt x="499" y="249"/>
                </a:cubicBezTo>
                <a:cubicBezTo>
                  <a:pt x="499" y="249"/>
                  <a:pt x="498" y="249"/>
                  <a:pt x="498" y="249"/>
                </a:cubicBezTo>
                <a:cubicBezTo>
                  <a:pt x="495" y="249"/>
                  <a:pt x="493" y="249"/>
                  <a:pt x="491" y="247"/>
                </a:cubicBezTo>
                <a:cubicBezTo>
                  <a:pt x="265" y="59"/>
                  <a:pt x="265" y="59"/>
                  <a:pt x="265" y="59"/>
                </a:cubicBezTo>
                <a:cubicBezTo>
                  <a:pt x="39" y="247"/>
                  <a:pt x="39" y="247"/>
                  <a:pt x="39" y="247"/>
                </a:cubicBezTo>
                <a:cubicBezTo>
                  <a:pt x="36" y="249"/>
                  <a:pt x="34" y="250"/>
                  <a:pt x="31" y="249"/>
                </a:cubicBezTo>
                <a:cubicBezTo>
                  <a:pt x="28" y="249"/>
                  <a:pt x="26" y="248"/>
                  <a:pt x="24" y="246"/>
                </a:cubicBezTo>
                <a:cubicBezTo>
                  <a:pt x="4" y="222"/>
                  <a:pt x="4" y="222"/>
                  <a:pt x="4" y="222"/>
                </a:cubicBezTo>
                <a:cubicBezTo>
                  <a:pt x="0" y="217"/>
                  <a:pt x="1" y="211"/>
                  <a:pt x="5" y="207"/>
                </a:cubicBezTo>
                <a:cubicBezTo>
                  <a:pt x="240" y="11"/>
                  <a:pt x="240" y="11"/>
                  <a:pt x="240" y="11"/>
                </a:cubicBezTo>
                <a:cubicBezTo>
                  <a:pt x="254" y="0"/>
                  <a:pt x="276" y="0"/>
                  <a:pt x="290" y="11"/>
                </a:cubicBezTo>
                <a:cubicBezTo>
                  <a:pt x="369" y="78"/>
                  <a:pt x="369" y="78"/>
                  <a:pt x="369" y="78"/>
                </a:cubicBezTo>
                <a:cubicBezTo>
                  <a:pt x="369" y="14"/>
                  <a:pt x="369" y="14"/>
                  <a:pt x="369" y="14"/>
                </a:cubicBezTo>
                <a:cubicBezTo>
                  <a:pt x="369" y="8"/>
                  <a:pt x="374" y="4"/>
                  <a:pt x="380" y="4"/>
                </a:cubicBezTo>
                <a:cubicBezTo>
                  <a:pt x="443" y="4"/>
                  <a:pt x="443" y="4"/>
                  <a:pt x="443" y="4"/>
                </a:cubicBezTo>
                <a:cubicBezTo>
                  <a:pt x="449" y="4"/>
                  <a:pt x="453" y="8"/>
                  <a:pt x="453" y="14"/>
                </a:cubicBezTo>
                <a:cubicBezTo>
                  <a:pt x="453" y="147"/>
                  <a:pt x="453" y="147"/>
                  <a:pt x="453" y="147"/>
                </a:cubicBezTo>
                <a:cubicBezTo>
                  <a:pt x="525" y="207"/>
                  <a:pt x="525" y="207"/>
                  <a:pt x="525" y="207"/>
                </a:cubicBezTo>
                <a:cubicBezTo>
                  <a:pt x="529" y="211"/>
                  <a:pt x="530" y="217"/>
                  <a:pt x="526" y="222"/>
                </a:cubicBezTo>
                <a:lnTo>
                  <a:pt x="506" y="246"/>
                </a:lnTo>
                <a:close/>
                <a:moveTo>
                  <a:pt x="453" y="401"/>
                </a:moveTo>
                <a:cubicBezTo>
                  <a:pt x="453" y="412"/>
                  <a:pt x="444" y="422"/>
                  <a:pt x="432" y="422"/>
                </a:cubicBezTo>
                <a:cubicBezTo>
                  <a:pt x="307" y="422"/>
                  <a:pt x="307" y="422"/>
                  <a:pt x="307" y="422"/>
                </a:cubicBezTo>
                <a:cubicBezTo>
                  <a:pt x="307" y="296"/>
                  <a:pt x="307" y="296"/>
                  <a:pt x="307" y="296"/>
                </a:cubicBezTo>
                <a:cubicBezTo>
                  <a:pt x="223" y="296"/>
                  <a:pt x="223" y="296"/>
                  <a:pt x="223" y="296"/>
                </a:cubicBezTo>
                <a:cubicBezTo>
                  <a:pt x="223" y="422"/>
                  <a:pt x="223" y="422"/>
                  <a:pt x="223" y="422"/>
                </a:cubicBezTo>
                <a:cubicBezTo>
                  <a:pt x="98" y="422"/>
                  <a:pt x="98" y="422"/>
                  <a:pt x="98" y="422"/>
                </a:cubicBezTo>
                <a:cubicBezTo>
                  <a:pt x="86" y="422"/>
                  <a:pt x="77" y="412"/>
                  <a:pt x="77" y="401"/>
                </a:cubicBezTo>
                <a:cubicBezTo>
                  <a:pt x="77" y="244"/>
                  <a:pt x="77" y="244"/>
                  <a:pt x="77" y="244"/>
                </a:cubicBezTo>
                <a:cubicBezTo>
                  <a:pt x="77" y="244"/>
                  <a:pt x="77" y="243"/>
                  <a:pt x="77" y="242"/>
                </a:cubicBezTo>
                <a:cubicBezTo>
                  <a:pt x="265" y="87"/>
                  <a:pt x="265" y="87"/>
                  <a:pt x="265" y="87"/>
                </a:cubicBezTo>
                <a:cubicBezTo>
                  <a:pt x="453" y="242"/>
                  <a:pt x="453" y="242"/>
                  <a:pt x="453" y="242"/>
                </a:cubicBezTo>
                <a:cubicBezTo>
                  <a:pt x="453" y="243"/>
                  <a:pt x="453" y="244"/>
                  <a:pt x="453" y="244"/>
                </a:cubicBezTo>
                <a:lnTo>
                  <a:pt x="453" y="401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 vert="horz" wrap="square" lIns="100838" tIns="50419" rIns="100838" bIns="50419" numCol="1" anchor="t" anchorCtr="0" compatLnSpc="1">
            <a:prstTxWarp prst="textNoShape">
              <a:avLst/>
            </a:prstTxWarp>
          </a:bodyPr>
          <a:lstStyle/>
          <a:p>
            <a:endParaRPr lang="de-DE" sz="1985" dirty="0"/>
          </a:p>
        </p:txBody>
      </p:sp>
      <p:sp>
        <p:nvSpPr>
          <p:cNvPr id="34" name="Freeform 1244">
            <a:extLst>
              <a:ext uri="{FF2B5EF4-FFF2-40B4-BE49-F238E27FC236}">
                <a16:creationId xmlns:a16="http://schemas.microsoft.com/office/drawing/2014/main" id="{56E5B388-0BAC-46BB-A919-82E46D71DEE0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24571" y="4656849"/>
            <a:ext cx="830833" cy="890787"/>
          </a:xfrm>
          <a:custGeom>
            <a:avLst/>
            <a:gdLst>
              <a:gd name="T0" fmla="*/ 456 w 588"/>
              <a:gd name="T1" fmla="*/ 381 h 635"/>
              <a:gd name="T2" fmla="*/ 302 w 588"/>
              <a:gd name="T3" fmla="*/ 523 h 635"/>
              <a:gd name="T4" fmla="*/ 302 w 588"/>
              <a:gd name="T5" fmla="*/ 416 h 635"/>
              <a:gd name="T6" fmla="*/ 286 w 588"/>
              <a:gd name="T7" fmla="*/ 412 h 635"/>
              <a:gd name="T8" fmla="*/ 286 w 588"/>
              <a:gd name="T9" fmla="*/ 523 h 635"/>
              <a:gd name="T10" fmla="*/ 132 w 588"/>
              <a:gd name="T11" fmla="*/ 381 h 635"/>
              <a:gd name="T12" fmla="*/ 11 w 588"/>
              <a:gd name="T13" fmla="*/ 299 h 635"/>
              <a:gd name="T14" fmla="*/ 29 w 588"/>
              <a:gd name="T15" fmla="*/ 278 h 635"/>
              <a:gd name="T16" fmla="*/ 36 w 588"/>
              <a:gd name="T17" fmla="*/ 283 h 635"/>
              <a:gd name="T18" fmla="*/ 36 w 588"/>
              <a:gd name="T19" fmla="*/ 57 h 635"/>
              <a:gd name="T20" fmla="*/ 89 w 588"/>
              <a:gd name="T21" fmla="*/ 0 h 635"/>
              <a:gd name="T22" fmla="*/ 499 w 588"/>
              <a:gd name="T23" fmla="*/ 0 h 635"/>
              <a:gd name="T24" fmla="*/ 552 w 588"/>
              <a:gd name="T25" fmla="*/ 57 h 635"/>
              <a:gd name="T26" fmla="*/ 552 w 588"/>
              <a:gd name="T27" fmla="*/ 283 h 635"/>
              <a:gd name="T28" fmla="*/ 559 w 588"/>
              <a:gd name="T29" fmla="*/ 278 h 635"/>
              <a:gd name="T30" fmla="*/ 577 w 588"/>
              <a:gd name="T31" fmla="*/ 299 h 635"/>
              <a:gd name="T32" fmla="*/ 456 w 588"/>
              <a:gd name="T33" fmla="*/ 381 h 635"/>
              <a:gd name="T34" fmla="*/ 524 w 588"/>
              <a:gd name="T35" fmla="*/ 82 h 635"/>
              <a:gd name="T36" fmla="*/ 477 w 588"/>
              <a:gd name="T37" fmla="*/ 30 h 635"/>
              <a:gd name="T38" fmla="*/ 114 w 588"/>
              <a:gd name="T39" fmla="*/ 30 h 635"/>
              <a:gd name="T40" fmla="*/ 67 w 588"/>
              <a:gd name="T41" fmla="*/ 82 h 635"/>
              <a:gd name="T42" fmla="*/ 67 w 588"/>
              <a:gd name="T43" fmla="*/ 302 h 635"/>
              <a:gd name="T44" fmla="*/ 247 w 588"/>
              <a:gd name="T45" fmla="*/ 334 h 635"/>
              <a:gd name="T46" fmla="*/ 278 w 588"/>
              <a:gd name="T47" fmla="*/ 343 h 635"/>
              <a:gd name="T48" fmla="*/ 282 w 588"/>
              <a:gd name="T49" fmla="*/ 346 h 635"/>
              <a:gd name="T50" fmla="*/ 302 w 588"/>
              <a:gd name="T51" fmla="*/ 363 h 635"/>
              <a:gd name="T52" fmla="*/ 340 w 588"/>
              <a:gd name="T53" fmla="*/ 334 h 635"/>
              <a:gd name="T54" fmla="*/ 524 w 588"/>
              <a:gd name="T55" fmla="*/ 300 h 635"/>
              <a:gd name="T56" fmla="*/ 524 w 588"/>
              <a:gd name="T57" fmla="*/ 82 h 635"/>
              <a:gd name="T58" fmla="*/ 216 w 588"/>
              <a:gd name="T59" fmla="*/ 307 h 635"/>
              <a:gd name="T60" fmla="*/ 145 w 588"/>
              <a:gd name="T61" fmla="*/ 241 h 635"/>
              <a:gd name="T62" fmla="*/ 216 w 588"/>
              <a:gd name="T63" fmla="*/ 175 h 635"/>
              <a:gd name="T64" fmla="*/ 286 w 588"/>
              <a:gd name="T65" fmla="*/ 241 h 635"/>
              <a:gd name="T66" fmla="*/ 216 w 588"/>
              <a:gd name="T67" fmla="*/ 307 h 635"/>
              <a:gd name="T68" fmla="*/ 380 w 588"/>
              <a:gd name="T69" fmla="*/ 307 h 635"/>
              <a:gd name="T70" fmla="*/ 309 w 588"/>
              <a:gd name="T71" fmla="*/ 241 h 635"/>
              <a:gd name="T72" fmla="*/ 380 w 588"/>
              <a:gd name="T73" fmla="*/ 175 h 635"/>
              <a:gd name="T74" fmla="*/ 450 w 588"/>
              <a:gd name="T75" fmla="*/ 241 h 635"/>
              <a:gd name="T76" fmla="*/ 380 w 588"/>
              <a:gd name="T77" fmla="*/ 307 h 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588" h="635">
                <a:moveTo>
                  <a:pt x="456" y="381"/>
                </a:moveTo>
                <a:cubicBezTo>
                  <a:pt x="520" y="600"/>
                  <a:pt x="298" y="635"/>
                  <a:pt x="302" y="523"/>
                </a:cubicBezTo>
                <a:cubicBezTo>
                  <a:pt x="302" y="525"/>
                  <a:pt x="302" y="462"/>
                  <a:pt x="302" y="416"/>
                </a:cubicBezTo>
                <a:cubicBezTo>
                  <a:pt x="297" y="415"/>
                  <a:pt x="292" y="414"/>
                  <a:pt x="286" y="412"/>
                </a:cubicBezTo>
                <a:cubicBezTo>
                  <a:pt x="286" y="459"/>
                  <a:pt x="286" y="525"/>
                  <a:pt x="286" y="523"/>
                </a:cubicBezTo>
                <a:cubicBezTo>
                  <a:pt x="289" y="635"/>
                  <a:pt x="68" y="600"/>
                  <a:pt x="132" y="381"/>
                </a:cubicBezTo>
                <a:cubicBezTo>
                  <a:pt x="71" y="356"/>
                  <a:pt x="31" y="324"/>
                  <a:pt x="11" y="299"/>
                </a:cubicBezTo>
                <a:cubicBezTo>
                  <a:pt x="0" y="283"/>
                  <a:pt x="11" y="266"/>
                  <a:pt x="29" y="278"/>
                </a:cubicBezTo>
                <a:cubicBezTo>
                  <a:pt x="31" y="280"/>
                  <a:pt x="34" y="282"/>
                  <a:pt x="36" y="283"/>
                </a:cubicBezTo>
                <a:cubicBezTo>
                  <a:pt x="36" y="57"/>
                  <a:pt x="36" y="57"/>
                  <a:pt x="36" y="57"/>
                </a:cubicBezTo>
                <a:cubicBezTo>
                  <a:pt x="36" y="25"/>
                  <a:pt x="60" y="0"/>
                  <a:pt x="89" y="0"/>
                </a:cubicBezTo>
                <a:cubicBezTo>
                  <a:pt x="499" y="0"/>
                  <a:pt x="499" y="0"/>
                  <a:pt x="499" y="0"/>
                </a:cubicBezTo>
                <a:cubicBezTo>
                  <a:pt x="528" y="0"/>
                  <a:pt x="552" y="25"/>
                  <a:pt x="552" y="57"/>
                </a:cubicBezTo>
                <a:cubicBezTo>
                  <a:pt x="552" y="283"/>
                  <a:pt x="552" y="283"/>
                  <a:pt x="552" y="283"/>
                </a:cubicBezTo>
                <a:cubicBezTo>
                  <a:pt x="554" y="282"/>
                  <a:pt x="557" y="280"/>
                  <a:pt x="559" y="278"/>
                </a:cubicBezTo>
                <a:cubicBezTo>
                  <a:pt x="576" y="266"/>
                  <a:pt x="588" y="283"/>
                  <a:pt x="577" y="299"/>
                </a:cubicBezTo>
                <a:cubicBezTo>
                  <a:pt x="556" y="324"/>
                  <a:pt x="516" y="356"/>
                  <a:pt x="456" y="381"/>
                </a:cubicBezTo>
                <a:close/>
                <a:moveTo>
                  <a:pt x="524" y="82"/>
                </a:moveTo>
                <a:cubicBezTo>
                  <a:pt x="524" y="45"/>
                  <a:pt x="512" y="30"/>
                  <a:pt x="477" y="30"/>
                </a:cubicBezTo>
                <a:cubicBezTo>
                  <a:pt x="114" y="30"/>
                  <a:pt x="114" y="30"/>
                  <a:pt x="114" y="30"/>
                </a:cubicBezTo>
                <a:cubicBezTo>
                  <a:pt x="77" y="30"/>
                  <a:pt x="67" y="42"/>
                  <a:pt x="67" y="82"/>
                </a:cubicBezTo>
                <a:cubicBezTo>
                  <a:pt x="67" y="302"/>
                  <a:pt x="67" y="302"/>
                  <a:pt x="67" y="302"/>
                </a:cubicBezTo>
                <a:cubicBezTo>
                  <a:pt x="145" y="343"/>
                  <a:pt x="211" y="335"/>
                  <a:pt x="247" y="334"/>
                </a:cubicBezTo>
                <a:cubicBezTo>
                  <a:pt x="263" y="334"/>
                  <a:pt x="273" y="337"/>
                  <a:pt x="278" y="343"/>
                </a:cubicBezTo>
                <a:cubicBezTo>
                  <a:pt x="279" y="344"/>
                  <a:pt x="280" y="345"/>
                  <a:pt x="282" y="346"/>
                </a:cubicBezTo>
                <a:cubicBezTo>
                  <a:pt x="289" y="353"/>
                  <a:pt x="295" y="358"/>
                  <a:pt x="302" y="363"/>
                </a:cubicBezTo>
                <a:cubicBezTo>
                  <a:pt x="303" y="345"/>
                  <a:pt x="313" y="333"/>
                  <a:pt x="340" y="334"/>
                </a:cubicBezTo>
                <a:cubicBezTo>
                  <a:pt x="377" y="336"/>
                  <a:pt x="445" y="343"/>
                  <a:pt x="524" y="300"/>
                </a:cubicBezTo>
                <a:lnTo>
                  <a:pt x="524" y="82"/>
                </a:lnTo>
                <a:close/>
                <a:moveTo>
                  <a:pt x="216" y="307"/>
                </a:moveTo>
                <a:cubicBezTo>
                  <a:pt x="177" y="307"/>
                  <a:pt x="145" y="278"/>
                  <a:pt x="145" y="241"/>
                </a:cubicBezTo>
                <a:cubicBezTo>
                  <a:pt x="145" y="205"/>
                  <a:pt x="177" y="175"/>
                  <a:pt x="216" y="175"/>
                </a:cubicBezTo>
                <a:cubicBezTo>
                  <a:pt x="255" y="175"/>
                  <a:pt x="286" y="205"/>
                  <a:pt x="286" y="241"/>
                </a:cubicBezTo>
                <a:cubicBezTo>
                  <a:pt x="286" y="278"/>
                  <a:pt x="255" y="307"/>
                  <a:pt x="216" y="307"/>
                </a:cubicBezTo>
                <a:close/>
                <a:moveTo>
                  <a:pt x="380" y="307"/>
                </a:moveTo>
                <a:cubicBezTo>
                  <a:pt x="341" y="307"/>
                  <a:pt x="309" y="278"/>
                  <a:pt x="309" y="241"/>
                </a:cubicBezTo>
                <a:cubicBezTo>
                  <a:pt x="309" y="205"/>
                  <a:pt x="341" y="175"/>
                  <a:pt x="380" y="175"/>
                </a:cubicBezTo>
                <a:cubicBezTo>
                  <a:pt x="419" y="175"/>
                  <a:pt x="450" y="205"/>
                  <a:pt x="450" y="241"/>
                </a:cubicBezTo>
                <a:cubicBezTo>
                  <a:pt x="450" y="278"/>
                  <a:pt x="419" y="307"/>
                  <a:pt x="380" y="307"/>
                </a:cubicBezTo>
                <a:close/>
              </a:path>
            </a:pathLst>
          </a:custGeom>
          <a:solidFill>
            <a:srgbClr val="CC99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 vert="horz" wrap="square" lIns="100838" tIns="50419" rIns="100838" bIns="50419" numCol="1" anchor="t" anchorCtr="0" compatLnSpc="1">
            <a:prstTxWarp prst="textNoShape">
              <a:avLst/>
            </a:prstTxWarp>
          </a:bodyPr>
          <a:lstStyle/>
          <a:p>
            <a:endParaRPr lang="de-DE" sz="1985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123825"/>
            <a:ext cx="134445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cap="all" dirty="0">
                <a:solidFill>
                  <a:schemeClr val="bg1"/>
                </a:solidFill>
              </a:rPr>
              <a:t>индикаторы: Россия - Самарская область - Тольятти</a:t>
            </a:r>
            <a:endParaRPr lang="de-DE" sz="3600" b="1" cap="al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3802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180491"/>
              </p:ext>
            </p:extLst>
          </p:nvPr>
        </p:nvGraphicFramePr>
        <p:xfrm>
          <a:off x="70530" y="989001"/>
          <a:ext cx="13281139" cy="64652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502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44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803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062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13448">
                <a:tc>
                  <a:txBody>
                    <a:bodyPr/>
                    <a:lstStyle/>
                    <a:p>
                      <a:pPr marL="36000" indent="0" algn="ctr"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0" marR="350" marT="701" marB="0" anchor="ctr">
                    <a:solidFill>
                      <a:srgbClr val="0B6893"/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Национальные цели и стратегические задачи России на период до 2024 года</a:t>
                      </a:r>
                    </a:p>
                  </a:txBody>
                  <a:tcPr marL="350" marR="350" marT="701" marB="0" anchor="ctr">
                    <a:solidFill>
                      <a:srgbClr val="0B6893"/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Стратегия Самарской области-2030 </a:t>
                      </a:r>
                    </a:p>
                    <a:p>
                      <a:pPr marL="36000" indent="0"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(целевой вариант)</a:t>
                      </a:r>
                    </a:p>
                  </a:txBody>
                  <a:tcPr marL="350" marR="350" marT="701" marB="0" anchor="ctr">
                    <a:solidFill>
                      <a:srgbClr val="0B6893"/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Стратегия Тольятти-2030 </a:t>
                      </a:r>
                    </a:p>
                    <a:p>
                      <a:pPr marL="36000" indent="0"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(целевой вариант)</a:t>
                      </a:r>
                    </a:p>
                  </a:txBody>
                  <a:tcPr marL="350" marR="350" marT="701" marB="0" anchor="ctr">
                    <a:solidFill>
                      <a:srgbClr val="0B68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95238">
                <a:tc>
                  <a:txBody>
                    <a:bodyPr/>
                    <a:lstStyle/>
                    <a:p>
                      <a:pPr marL="36000" indent="0" algn="l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0" marR="350" marT="70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 algn="l"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Оптимизация работы медицинских учреждений</a:t>
                      </a:r>
                    </a:p>
                  </a:txBody>
                  <a:tcPr marL="350" marR="350" marT="70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 algn="l"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Удовлетворенность населения медицинской помощью - не менее </a:t>
                      </a:r>
                      <a:r>
                        <a:rPr lang="ru-RU" sz="2200" b="1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95%</a:t>
                      </a:r>
                      <a:r>
                        <a:rPr lang="ru-RU" sz="2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от числа опрошенных               </a:t>
                      </a:r>
                    </a:p>
                    <a:p>
                      <a:pPr marL="36000" indent="0" algn="l"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(в 2017 г. - 70,8%)</a:t>
                      </a:r>
                    </a:p>
                  </a:txBody>
                  <a:tcPr marL="350" marR="350" marT="70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 algn="l"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Численность врачей вырастет до </a:t>
                      </a:r>
                      <a:r>
                        <a:rPr lang="ru-RU" sz="2200" b="1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 врачей на 10 тыс. человек </a:t>
                      </a:r>
                      <a:r>
                        <a:rPr lang="ru-RU" sz="2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населения</a:t>
                      </a:r>
                    </a:p>
                    <a:p>
                      <a:pPr marL="36000" indent="0" algn="l"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(в 2017 г. - 36,7 врачей )</a:t>
                      </a:r>
                    </a:p>
                  </a:txBody>
                  <a:tcPr marL="350" marR="350" marT="70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7376">
                <a:tc>
                  <a:txBody>
                    <a:bodyPr/>
                    <a:lstStyle/>
                    <a:p>
                      <a:pPr marL="36000" indent="0" algn="l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0" marR="350" marT="701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 algn="l"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Снижение смертности в результате дорожно-транспортных происшествий </a:t>
                      </a:r>
                      <a:r>
                        <a:rPr lang="ru-RU" sz="2200" b="1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 3,5 раза </a:t>
                      </a:r>
                      <a:r>
                        <a:rPr lang="ru-RU" sz="2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 сравнению с 2017 годом</a:t>
                      </a:r>
                    </a:p>
                  </a:txBody>
                  <a:tcPr marL="350" marR="350" marT="701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 algn="l"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Повышение уровня безопасности региональной транспортной системы</a:t>
                      </a:r>
                    </a:p>
                  </a:txBody>
                  <a:tcPr marL="350" marR="350" marT="701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 algn="l">
                        <a:spcAft>
                          <a:spcPts val="0"/>
                        </a:spcAft>
                      </a:pPr>
                      <a:r>
                        <a:rPr lang="ru-RU" sz="2200" b="1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Ноль смертей </a:t>
                      </a:r>
                      <a:r>
                        <a:rPr lang="ru-RU" sz="2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 дорогах Тольятти (в 2017 г. – 34 смерти) </a:t>
                      </a:r>
                    </a:p>
                  </a:txBody>
                  <a:tcPr marL="350" marR="350" marT="701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16307">
                <a:tc>
                  <a:txBody>
                    <a:bodyPr/>
                    <a:lstStyle/>
                    <a:p>
                      <a:pPr marL="36000" indent="0" algn="l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0" marR="350" marT="701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 algn="l"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Рост производительности труда на средних и крупных предприятиях базовых </a:t>
                      </a:r>
                      <a:r>
                        <a:rPr lang="ru-RU" sz="2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несырьевых</a:t>
                      </a:r>
                      <a:r>
                        <a:rPr lang="ru-RU" sz="2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отраслей экономики </a:t>
                      </a:r>
                      <a:r>
                        <a:rPr lang="ru-RU" sz="2200" b="1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 ниже 5% </a:t>
                      </a:r>
                      <a:r>
                        <a:rPr lang="ru-RU" sz="2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 год</a:t>
                      </a:r>
                    </a:p>
                  </a:txBody>
                  <a:tcPr marL="350" marR="350" marT="701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 algn="ctr"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350" marR="350" marT="701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 algn="l"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Рост уровня производительности труда  на </a:t>
                      </a:r>
                      <a:r>
                        <a:rPr lang="ru-RU" sz="2200" b="1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 менее чем 30% </a:t>
                      </a:r>
                      <a:r>
                        <a:rPr lang="ru-RU" sz="2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</a:t>
                      </a:r>
                      <a:r>
                        <a:rPr lang="ru-RU" sz="2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сравнению с 2017 г.</a:t>
                      </a:r>
                      <a:endParaRPr lang="ru-RU" sz="2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0" marR="350" marT="701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12394">
                <a:tc>
                  <a:txBody>
                    <a:bodyPr/>
                    <a:lstStyle/>
                    <a:p>
                      <a:pPr marL="36000" indent="0" algn="l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0" marR="350" marT="701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 algn="l"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Увеличение числа занятых в сфере малого и среднего предпринимательства до </a:t>
                      </a:r>
                      <a:r>
                        <a:rPr lang="ru-RU" sz="2200" b="1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 млн человек</a:t>
                      </a:r>
                    </a:p>
                  </a:txBody>
                  <a:tcPr marL="350" marR="350" marT="70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 algn="l"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Увеличение доли МСП в сфере обрабатывающих производств </a:t>
                      </a:r>
                      <a:r>
                        <a:rPr lang="ru-RU" sz="2200" b="1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 20%, </a:t>
                      </a:r>
                      <a:r>
                        <a:rPr lang="ru-RU" sz="2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сфере услуг – </a:t>
                      </a:r>
                      <a:r>
                        <a:rPr lang="ru-RU" sz="2200" b="1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 30%</a:t>
                      </a:r>
                    </a:p>
                  </a:txBody>
                  <a:tcPr marL="350" marR="350" marT="70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 algn="l"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Число субъектов малого и среднего предпринимательства увеличится на </a:t>
                      </a:r>
                      <a:r>
                        <a:rPr lang="ru-RU" sz="2200" b="1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43%</a:t>
                      </a:r>
                    </a:p>
                  </a:txBody>
                  <a:tcPr marL="350" marR="350" marT="70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53658" y="4732190"/>
            <a:ext cx="1347389" cy="1043844"/>
          </a:xfrm>
          <a:prstGeom prst="rect">
            <a:avLst/>
          </a:prstGeom>
          <a:effectLst>
            <a:glow rad="101600">
              <a:schemeClr val="bg1">
                <a:alpha val="40000"/>
              </a:schemeClr>
            </a:glow>
          </a:effectLst>
        </p:spPr>
      </p:pic>
      <p:sp>
        <p:nvSpPr>
          <p:cNvPr id="26" name="Freeform 1022">
            <a:extLst>
              <a:ext uri="{FF2B5EF4-FFF2-40B4-BE49-F238E27FC236}">
                <a16:creationId xmlns:a16="http://schemas.microsoft.com/office/drawing/2014/main" id="{BD6EB479-F920-41DC-8076-A07419555753}"/>
              </a:ext>
            </a:extLst>
          </p:cNvPr>
          <p:cNvSpPr>
            <a:spLocks noChangeAspect="1" noEditPoints="1"/>
          </p:cNvSpPr>
          <p:nvPr/>
        </p:nvSpPr>
        <p:spPr bwMode="auto">
          <a:xfrm flipH="1">
            <a:off x="383970" y="2512774"/>
            <a:ext cx="836531" cy="659051"/>
          </a:xfrm>
          <a:custGeom>
            <a:avLst/>
            <a:gdLst>
              <a:gd name="T0" fmla="*/ 607 w 607"/>
              <a:gd name="T1" fmla="*/ 397 h 501"/>
              <a:gd name="T2" fmla="*/ 586 w 607"/>
              <a:gd name="T3" fmla="*/ 418 h 501"/>
              <a:gd name="T4" fmla="*/ 523 w 607"/>
              <a:gd name="T5" fmla="*/ 418 h 501"/>
              <a:gd name="T6" fmla="*/ 439 w 607"/>
              <a:gd name="T7" fmla="*/ 501 h 501"/>
              <a:gd name="T8" fmla="*/ 356 w 607"/>
              <a:gd name="T9" fmla="*/ 418 h 501"/>
              <a:gd name="T10" fmla="*/ 230 w 607"/>
              <a:gd name="T11" fmla="*/ 418 h 501"/>
              <a:gd name="T12" fmla="*/ 147 w 607"/>
              <a:gd name="T13" fmla="*/ 501 h 501"/>
              <a:gd name="T14" fmla="*/ 63 w 607"/>
              <a:gd name="T15" fmla="*/ 418 h 501"/>
              <a:gd name="T16" fmla="*/ 21 w 607"/>
              <a:gd name="T17" fmla="*/ 418 h 501"/>
              <a:gd name="T18" fmla="*/ 0 w 607"/>
              <a:gd name="T19" fmla="*/ 397 h 501"/>
              <a:gd name="T20" fmla="*/ 21 w 607"/>
              <a:gd name="T21" fmla="*/ 376 h 501"/>
              <a:gd name="T22" fmla="*/ 21 w 607"/>
              <a:gd name="T23" fmla="*/ 240 h 501"/>
              <a:gd name="T24" fmla="*/ 36 w 607"/>
              <a:gd name="T25" fmla="*/ 204 h 501"/>
              <a:gd name="T26" fmla="*/ 101 w 607"/>
              <a:gd name="T27" fmla="*/ 140 h 501"/>
              <a:gd name="T28" fmla="*/ 136 w 607"/>
              <a:gd name="T29" fmla="*/ 125 h 501"/>
              <a:gd name="T30" fmla="*/ 189 w 607"/>
              <a:gd name="T31" fmla="*/ 125 h 501"/>
              <a:gd name="T32" fmla="*/ 189 w 607"/>
              <a:gd name="T33" fmla="*/ 20 h 501"/>
              <a:gd name="T34" fmla="*/ 209 w 607"/>
              <a:gd name="T35" fmla="*/ 0 h 501"/>
              <a:gd name="T36" fmla="*/ 586 w 607"/>
              <a:gd name="T37" fmla="*/ 0 h 501"/>
              <a:gd name="T38" fmla="*/ 607 w 607"/>
              <a:gd name="T39" fmla="*/ 20 h 501"/>
              <a:gd name="T40" fmla="*/ 607 w 607"/>
              <a:gd name="T41" fmla="*/ 397 h 501"/>
              <a:gd name="T42" fmla="*/ 189 w 607"/>
              <a:gd name="T43" fmla="*/ 250 h 501"/>
              <a:gd name="T44" fmla="*/ 189 w 607"/>
              <a:gd name="T45" fmla="*/ 167 h 501"/>
              <a:gd name="T46" fmla="*/ 137 w 607"/>
              <a:gd name="T47" fmla="*/ 167 h 501"/>
              <a:gd name="T48" fmla="*/ 130 w 607"/>
              <a:gd name="T49" fmla="*/ 170 h 501"/>
              <a:gd name="T50" fmla="*/ 66 w 607"/>
              <a:gd name="T51" fmla="*/ 233 h 501"/>
              <a:gd name="T52" fmla="*/ 63 w 607"/>
              <a:gd name="T53" fmla="*/ 241 h 501"/>
              <a:gd name="T54" fmla="*/ 63 w 607"/>
              <a:gd name="T55" fmla="*/ 250 h 501"/>
              <a:gd name="T56" fmla="*/ 189 w 607"/>
              <a:gd name="T57" fmla="*/ 250 h 501"/>
              <a:gd name="T58" fmla="*/ 147 w 607"/>
              <a:gd name="T59" fmla="*/ 376 h 501"/>
              <a:gd name="T60" fmla="*/ 105 w 607"/>
              <a:gd name="T61" fmla="*/ 418 h 501"/>
              <a:gd name="T62" fmla="*/ 147 w 607"/>
              <a:gd name="T63" fmla="*/ 460 h 501"/>
              <a:gd name="T64" fmla="*/ 189 w 607"/>
              <a:gd name="T65" fmla="*/ 418 h 501"/>
              <a:gd name="T66" fmla="*/ 147 w 607"/>
              <a:gd name="T67" fmla="*/ 376 h 501"/>
              <a:gd name="T68" fmla="*/ 523 w 607"/>
              <a:gd name="T69" fmla="*/ 135 h 501"/>
              <a:gd name="T70" fmla="*/ 513 w 607"/>
              <a:gd name="T71" fmla="*/ 125 h 501"/>
              <a:gd name="T72" fmla="*/ 439 w 607"/>
              <a:gd name="T73" fmla="*/ 125 h 501"/>
              <a:gd name="T74" fmla="*/ 439 w 607"/>
              <a:gd name="T75" fmla="*/ 52 h 501"/>
              <a:gd name="T76" fmla="*/ 429 w 607"/>
              <a:gd name="T77" fmla="*/ 41 h 501"/>
              <a:gd name="T78" fmla="*/ 366 w 607"/>
              <a:gd name="T79" fmla="*/ 41 h 501"/>
              <a:gd name="T80" fmla="*/ 356 w 607"/>
              <a:gd name="T81" fmla="*/ 52 h 501"/>
              <a:gd name="T82" fmla="*/ 356 w 607"/>
              <a:gd name="T83" fmla="*/ 125 h 501"/>
              <a:gd name="T84" fmla="*/ 283 w 607"/>
              <a:gd name="T85" fmla="*/ 125 h 501"/>
              <a:gd name="T86" fmla="*/ 272 w 607"/>
              <a:gd name="T87" fmla="*/ 135 h 501"/>
              <a:gd name="T88" fmla="*/ 272 w 607"/>
              <a:gd name="T89" fmla="*/ 198 h 501"/>
              <a:gd name="T90" fmla="*/ 283 w 607"/>
              <a:gd name="T91" fmla="*/ 209 h 501"/>
              <a:gd name="T92" fmla="*/ 356 w 607"/>
              <a:gd name="T93" fmla="*/ 209 h 501"/>
              <a:gd name="T94" fmla="*/ 356 w 607"/>
              <a:gd name="T95" fmla="*/ 282 h 501"/>
              <a:gd name="T96" fmla="*/ 366 w 607"/>
              <a:gd name="T97" fmla="*/ 292 h 501"/>
              <a:gd name="T98" fmla="*/ 429 w 607"/>
              <a:gd name="T99" fmla="*/ 292 h 501"/>
              <a:gd name="T100" fmla="*/ 439 w 607"/>
              <a:gd name="T101" fmla="*/ 282 h 501"/>
              <a:gd name="T102" fmla="*/ 439 w 607"/>
              <a:gd name="T103" fmla="*/ 209 h 501"/>
              <a:gd name="T104" fmla="*/ 513 w 607"/>
              <a:gd name="T105" fmla="*/ 209 h 501"/>
              <a:gd name="T106" fmla="*/ 523 w 607"/>
              <a:gd name="T107" fmla="*/ 198 h 501"/>
              <a:gd name="T108" fmla="*/ 523 w 607"/>
              <a:gd name="T109" fmla="*/ 135 h 501"/>
              <a:gd name="T110" fmla="*/ 439 w 607"/>
              <a:gd name="T111" fmla="*/ 376 h 501"/>
              <a:gd name="T112" fmla="*/ 398 w 607"/>
              <a:gd name="T113" fmla="*/ 418 h 501"/>
              <a:gd name="T114" fmla="*/ 439 w 607"/>
              <a:gd name="T115" fmla="*/ 460 h 501"/>
              <a:gd name="T116" fmla="*/ 481 w 607"/>
              <a:gd name="T117" fmla="*/ 418 h 501"/>
              <a:gd name="T118" fmla="*/ 439 w 607"/>
              <a:gd name="T119" fmla="*/ 376 h 5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07" h="501">
                <a:moveTo>
                  <a:pt x="607" y="397"/>
                </a:moveTo>
                <a:cubicBezTo>
                  <a:pt x="607" y="408"/>
                  <a:pt x="597" y="418"/>
                  <a:pt x="586" y="418"/>
                </a:cubicBezTo>
                <a:cubicBezTo>
                  <a:pt x="523" y="418"/>
                  <a:pt x="523" y="418"/>
                  <a:pt x="523" y="418"/>
                </a:cubicBezTo>
                <a:cubicBezTo>
                  <a:pt x="523" y="464"/>
                  <a:pt x="486" y="501"/>
                  <a:pt x="439" y="501"/>
                </a:cubicBezTo>
                <a:cubicBezTo>
                  <a:pt x="393" y="501"/>
                  <a:pt x="356" y="464"/>
                  <a:pt x="356" y="418"/>
                </a:cubicBezTo>
                <a:cubicBezTo>
                  <a:pt x="230" y="418"/>
                  <a:pt x="230" y="418"/>
                  <a:pt x="230" y="418"/>
                </a:cubicBezTo>
                <a:cubicBezTo>
                  <a:pt x="230" y="464"/>
                  <a:pt x="193" y="501"/>
                  <a:pt x="147" y="501"/>
                </a:cubicBezTo>
                <a:cubicBezTo>
                  <a:pt x="100" y="501"/>
                  <a:pt x="63" y="464"/>
                  <a:pt x="63" y="418"/>
                </a:cubicBezTo>
                <a:cubicBezTo>
                  <a:pt x="21" y="418"/>
                  <a:pt x="21" y="418"/>
                  <a:pt x="21" y="418"/>
                </a:cubicBezTo>
                <a:cubicBezTo>
                  <a:pt x="10" y="418"/>
                  <a:pt x="0" y="408"/>
                  <a:pt x="0" y="397"/>
                </a:cubicBezTo>
                <a:cubicBezTo>
                  <a:pt x="0" y="385"/>
                  <a:pt x="10" y="376"/>
                  <a:pt x="21" y="376"/>
                </a:cubicBezTo>
                <a:cubicBezTo>
                  <a:pt x="21" y="240"/>
                  <a:pt x="21" y="240"/>
                  <a:pt x="21" y="240"/>
                </a:cubicBezTo>
                <a:cubicBezTo>
                  <a:pt x="21" y="229"/>
                  <a:pt x="28" y="213"/>
                  <a:pt x="36" y="204"/>
                </a:cubicBezTo>
                <a:cubicBezTo>
                  <a:pt x="101" y="140"/>
                  <a:pt x="101" y="140"/>
                  <a:pt x="101" y="140"/>
                </a:cubicBezTo>
                <a:cubicBezTo>
                  <a:pt x="109" y="131"/>
                  <a:pt x="125" y="125"/>
                  <a:pt x="136" y="125"/>
                </a:cubicBezTo>
                <a:cubicBezTo>
                  <a:pt x="189" y="125"/>
                  <a:pt x="189" y="125"/>
                  <a:pt x="189" y="125"/>
                </a:cubicBezTo>
                <a:cubicBezTo>
                  <a:pt x="189" y="20"/>
                  <a:pt x="189" y="20"/>
                  <a:pt x="189" y="20"/>
                </a:cubicBezTo>
                <a:cubicBezTo>
                  <a:pt x="189" y="9"/>
                  <a:pt x="198" y="0"/>
                  <a:pt x="209" y="0"/>
                </a:cubicBezTo>
                <a:cubicBezTo>
                  <a:pt x="586" y="0"/>
                  <a:pt x="586" y="0"/>
                  <a:pt x="586" y="0"/>
                </a:cubicBezTo>
                <a:cubicBezTo>
                  <a:pt x="597" y="0"/>
                  <a:pt x="607" y="9"/>
                  <a:pt x="607" y="20"/>
                </a:cubicBezTo>
                <a:lnTo>
                  <a:pt x="607" y="397"/>
                </a:lnTo>
                <a:close/>
                <a:moveTo>
                  <a:pt x="189" y="250"/>
                </a:moveTo>
                <a:cubicBezTo>
                  <a:pt x="189" y="167"/>
                  <a:pt x="189" y="167"/>
                  <a:pt x="189" y="167"/>
                </a:cubicBezTo>
                <a:cubicBezTo>
                  <a:pt x="137" y="167"/>
                  <a:pt x="137" y="167"/>
                  <a:pt x="137" y="167"/>
                </a:cubicBezTo>
                <a:cubicBezTo>
                  <a:pt x="135" y="167"/>
                  <a:pt x="131" y="168"/>
                  <a:pt x="130" y="170"/>
                </a:cubicBezTo>
                <a:cubicBezTo>
                  <a:pt x="66" y="233"/>
                  <a:pt x="66" y="233"/>
                  <a:pt x="66" y="233"/>
                </a:cubicBezTo>
                <a:cubicBezTo>
                  <a:pt x="65" y="235"/>
                  <a:pt x="63" y="239"/>
                  <a:pt x="63" y="241"/>
                </a:cubicBezTo>
                <a:cubicBezTo>
                  <a:pt x="63" y="250"/>
                  <a:pt x="63" y="250"/>
                  <a:pt x="63" y="250"/>
                </a:cubicBezTo>
                <a:lnTo>
                  <a:pt x="189" y="250"/>
                </a:lnTo>
                <a:close/>
                <a:moveTo>
                  <a:pt x="147" y="376"/>
                </a:moveTo>
                <a:cubicBezTo>
                  <a:pt x="124" y="376"/>
                  <a:pt x="105" y="395"/>
                  <a:pt x="105" y="418"/>
                </a:cubicBezTo>
                <a:cubicBezTo>
                  <a:pt x="105" y="441"/>
                  <a:pt x="124" y="460"/>
                  <a:pt x="147" y="460"/>
                </a:cubicBezTo>
                <a:cubicBezTo>
                  <a:pt x="170" y="460"/>
                  <a:pt x="189" y="441"/>
                  <a:pt x="189" y="418"/>
                </a:cubicBezTo>
                <a:cubicBezTo>
                  <a:pt x="189" y="395"/>
                  <a:pt x="170" y="376"/>
                  <a:pt x="147" y="376"/>
                </a:cubicBezTo>
                <a:close/>
                <a:moveTo>
                  <a:pt x="523" y="135"/>
                </a:moveTo>
                <a:cubicBezTo>
                  <a:pt x="523" y="130"/>
                  <a:pt x="519" y="125"/>
                  <a:pt x="513" y="125"/>
                </a:cubicBezTo>
                <a:cubicBezTo>
                  <a:pt x="439" y="125"/>
                  <a:pt x="439" y="125"/>
                  <a:pt x="439" y="125"/>
                </a:cubicBezTo>
                <a:cubicBezTo>
                  <a:pt x="439" y="52"/>
                  <a:pt x="439" y="52"/>
                  <a:pt x="439" y="52"/>
                </a:cubicBezTo>
                <a:cubicBezTo>
                  <a:pt x="439" y="46"/>
                  <a:pt x="435" y="41"/>
                  <a:pt x="429" y="41"/>
                </a:cubicBezTo>
                <a:cubicBezTo>
                  <a:pt x="366" y="41"/>
                  <a:pt x="366" y="41"/>
                  <a:pt x="366" y="41"/>
                </a:cubicBezTo>
                <a:cubicBezTo>
                  <a:pt x="360" y="41"/>
                  <a:pt x="356" y="46"/>
                  <a:pt x="356" y="52"/>
                </a:cubicBezTo>
                <a:cubicBezTo>
                  <a:pt x="356" y="125"/>
                  <a:pt x="356" y="125"/>
                  <a:pt x="356" y="125"/>
                </a:cubicBezTo>
                <a:cubicBezTo>
                  <a:pt x="283" y="125"/>
                  <a:pt x="283" y="125"/>
                  <a:pt x="283" y="125"/>
                </a:cubicBezTo>
                <a:cubicBezTo>
                  <a:pt x="277" y="125"/>
                  <a:pt x="272" y="130"/>
                  <a:pt x="272" y="135"/>
                </a:cubicBezTo>
                <a:cubicBezTo>
                  <a:pt x="272" y="198"/>
                  <a:pt x="272" y="198"/>
                  <a:pt x="272" y="198"/>
                </a:cubicBezTo>
                <a:cubicBezTo>
                  <a:pt x="272" y="204"/>
                  <a:pt x="277" y="209"/>
                  <a:pt x="283" y="209"/>
                </a:cubicBezTo>
                <a:cubicBezTo>
                  <a:pt x="356" y="209"/>
                  <a:pt x="356" y="209"/>
                  <a:pt x="356" y="209"/>
                </a:cubicBezTo>
                <a:cubicBezTo>
                  <a:pt x="356" y="282"/>
                  <a:pt x="356" y="282"/>
                  <a:pt x="356" y="282"/>
                </a:cubicBezTo>
                <a:cubicBezTo>
                  <a:pt x="356" y="288"/>
                  <a:pt x="360" y="292"/>
                  <a:pt x="366" y="292"/>
                </a:cubicBezTo>
                <a:cubicBezTo>
                  <a:pt x="429" y="292"/>
                  <a:pt x="429" y="292"/>
                  <a:pt x="429" y="292"/>
                </a:cubicBezTo>
                <a:cubicBezTo>
                  <a:pt x="435" y="292"/>
                  <a:pt x="439" y="288"/>
                  <a:pt x="439" y="282"/>
                </a:cubicBezTo>
                <a:cubicBezTo>
                  <a:pt x="439" y="209"/>
                  <a:pt x="439" y="209"/>
                  <a:pt x="439" y="209"/>
                </a:cubicBezTo>
                <a:cubicBezTo>
                  <a:pt x="513" y="209"/>
                  <a:pt x="513" y="209"/>
                  <a:pt x="513" y="209"/>
                </a:cubicBezTo>
                <a:cubicBezTo>
                  <a:pt x="519" y="209"/>
                  <a:pt x="523" y="204"/>
                  <a:pt x="523" y="198"/>
                </a:cubicBezTo>
                <a:lnTo>
                  <a:pt x="523" y="135"/>
                </a:lnTo>
                <a:close/>
                <a:moveTo>
                  <a:pt x="439" y="376"/>
                </a:moveTo>
                <a:cubicBezTo>
                  <a:pt x="416" y="376"/>
                  <a:pt x="398" y="395"/>
                  <a:pt x="398" y="418"/>
                </a:cubicBezTo>
                <a:cubicBezTo>
                  <a:pt x="398" y="441"/>
                  <a:pt x="416" y="460"/>
                  <a:pt x="439" y="460"/>
                </a:cubicBezTo>
                <a:cubicBezTo>
                  <a:pt x="463" y="460"/>
                  <a:pt x="481" y="441"/>
                  <a:pt x="481" y="418"/>
                </a:cubicBezTo>
                <a:cubicBezTo>
                  <a:pt x="481" y="395"/>
                  <a:pt x="463" y="376"/>
                  <a:pt x="439" y="376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 vert="horz" wrap="square" lIns="100838" tIns="50419" rIns="100838" bIns="50419" numCol="1" anchor="t" anchorCtr="0" compatLnSpc="1">
            <a:prstTxWarp prst="textNoShape">
              <a:avLst/>
            </a:prstTxWarp>
          </a:bodyPr>
          <a:lstStyle/>
          <a:p>
            <a:endParaRPr lang="de-DE" sz="1985" dirty="0"/>
          </a:p>
        </p:txBody>
      </p:sp>
      <p:sp>
        <p:nvSpPr>
          <p:cNvPr id="33" name="Равнобедренный треугольник 32"/>
          <p:cNvSpPr/>
          <p:nvPr/>
        </p:nvSpPr>
        <p:spPr>
          <a:xfrm>
            <a:off x="438644" y="3850934"/>
            <a:ext cx="564572" cy="499942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Freeform 905">
            <a:extLst>
              <a:ext uri="{FF2B5EF4-FFF2-40B4-BE49-F238E27FC236}">
                <a16:creationId xmlns:a16="http://schemas.microsoft.com/office/drawing/2014/main" id="{437E6A0C-116D-444A-9223-F7CC9AE24241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91115" y="3717175"/>
            <a:ext cx="903867" cy="835832"/>
          </a:xfrm>
          <a:custGeom>
            <a:avLst/>
            <a:gdLst>
              <a:gd name="T0" fmla="*/ 582 w 589"/>
              <a:gd name="T1" fmla="*/ 482 h 543"/>
              <a:gd name="T2" fmla="*/ 582 w 589"/>
              <a:gd name="T3" fmla="*/ 523 h 543"/>
              <a:gd name="T4" fmla="*/ 546 w 589"/>
              <a:gd name="T5" fmla="*/ 543 h 543"/>
              <a:gd name="T6" fmla="*/ 44 w 589"/>
              <a:gd name="T7" fmla="*/ 543 h 543"/>
              <a:gd name="T8" fmla="*/ 8 w 589"/>
              <a:gd name="T9" fmla="*/ 523 h 543"/>
              <a:gd name="T10" fmla="*/ 7 w 589"/>
              <a:gd name="T11" fmla="*/ 482 h 543"/>
              <a:gd name="T12" fmla="*/ 258 w 589"/>
              <a:gd name="T13" fmla="*/ 21 h 543"/>
              <a:gd name="T14" fmla="*/ 295 w 589"/>
              <a:gd name="T15" fmla="*/ 0 h 543"/>
              <a:gd name="T16" fmla="*/ 331 w 589"/>
              <a:gd name="T17" fmla="*/ 21 h 543"/>
              <a:gd name="T18" fmla="*/ 582 w 589"/>
              <a:gd name="T19" fmla="*/ 482 h 543"/>
              <a:gd name="T20" fmla="*/ 342 w 589"/>
              <a:gd name="T21" fmla="*/ 177 h 543"/>
              <a:gd name="T22" fmla="*/ 338 w 589"/>
              <a:gd name="T23" fmla="*/ 170 h 543"/>
              <a:gd name="T24" fmla="*/ 331 w 589"/>
              <a:gd name="T25" fmla="*/ 167 h 543"/>
              <a:gd name="T26" fmla="*/ 259 w 589"/>
              <a:gd name="T27" fmla="*/ 167 h 543"/>
              <a:gd name="T28" fmla="*/ 251 w 589"/>
              <a:gd name="T29" fmla="*/ 170 h 543"/>
              <a:gd name="T30" fmla="*/ 248 w 589"/>
              <a:gd name="T31" fmla="*/ 177 h 543"/>
              <a:gd name="T32" fmla="*/ 253 w 589"/>
              <a:gd name="T33" fmla="*/ 327 h 543"/>
              <a:gd name="T34" fmla="*/ 264 w 589"/>
              <a:gd name="T35" fmla="*/ 334 h 543"/>
              <a:gd name="T36" fmla="*/ 325 w 589"/>
              <a:gd name="T37" fmla="*/ 334 h 543"/>
              <a:gd name="T38" fmla="*/ 336 w 589"/>
              <a:gd name="T39" fmla="*/ 327 h 543"/>
              <a:gd name="T40" fmla="*/ 342 w 589"/>
              <a:gd name="T41" fmla="*/ 177 h 543"/>
              <a:gd name="T42" fmla="*/ 336 w 589"/>
              <a:gd name="T43" fmla="*/ 387 h 543"/>
              <a:gd name="T44" fmla="*/ 326 w 589"/>
              <a:gd name="T45" fmla="*/ 376 h 543"/>
              <a:gd name="T46" fmla="*/ 263 w 589"/>
              <a:gd name="T47" fmla="*/ 376 h 543"/>
              <a:gd name="T48" fmla="*/ 253 w 589"/>
              <a:gd name="T49" fmla="*/ 387 h 543"/>
              <a:gd name="T50" fmla="*/ 253 w 589"/>
              <a:gd name="T51" fmla="*/ 449 h 543"/>
              <a:gd name="T52" fmla="*/ 263 w 589"/>
              <a:gd name="T53" fmla="*/ 460 h 543"/>
              <a:gd name="T54" fmla="*/ 326 w 589"/>
              <a:gd name="T55" fmla="*/ 460 h 543"/>
              <a:gd name="T56" fmla="*/ 336 w 589"/>
              <a:gd name="T57" fmla="*/ 449 h 543"/>
              <a:gd name="T58" fmla="*/ 336 w 589"/>
              <a:gd name="T59" fmla="*/ 387 h 5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589" h="543">
                <a:moveTo>
                  <a:pt x="582" y="482"/>
                </a:moveTo>
                <a:cubicBezTo>
                  <a:pt x="589" y="494"/>
                  <a:pt x="589" y="510"/>
                  <a:pt x="582" y="523"/>
                </a:cubicBezTo>
                <a:cubicBezTo>
                  <a:pt x="574" y="535"/>
                  <a:pt x="560" y="543"/>
                  <a:pt x="546" y="543"/>
                </a:cubicBezTo>
                <a:cubicBezTo>
                  <a:pt x="44" y="543"/>
                  <a:pt x="44" y="543"/>
                  <a:pt x="44" y="543"/>
                </a:cubicBezTo>
                <a:cubicBezTo>
                  <a:pt x="29" y="543"/>
                  <a:pt x="15" y="535"/>
                  <a:pt x="8" y="523"/>
                </a:cubicBezTo>
                <a:cubicBezTo>
                  <a:pt x="0" y="510"/>
                  <a:pt x="0" y="494"/>
                  <a:pt x="7" y="482"/>
                </a:cubicBezTo>
                <a:cubicBezTo>
                  <a:pt x="258" y="21"/>
                  <a:pt x="258" y="21"/>
                  <a:pt x="258" y="21"/>
                </a:cubicBezTo>
                <a:cubicBezTo>
                  <a:pt x="265" y="8"/>
                  <a:pt x="279" y="0"/>
                  <a:pt x="295" y="0"/>
                </a:cubicBezTo>
                <a:cubicBezTo>
                  <a:pt x="310" y="0"/>
                  <a:pt x="324" y="8"/>
                  <a:pt x="331" y="21"/>
                </a:cubicBezTo>
                <a:lnTo>
                  <a:pt x="582" y="482"/>
                </a:lnTo>
                <a:close/>
                <a:moveTo>
                  <a:pt x="342" y="177"/>
                </a:moveTo>
                <a:cubicBezTo>
                  <a:pt x="342" y="175"/>
                  <a:pt x="341" y="172"/>
                  <a:pt x="338" y="170"/>
                </a:cubicBezTo>
                <a:cubicBezTo>
                  <a:pt x="336" y="169"/>
                  <a:pt x="334" y="167"/>
                  <a:pt x="331" y="167"/>
                </a:cubicBezTo>
                <a:cubicBezTo>
                  <a:pt x="259" y="167"/>
                  <a:pt x="259" y="167"/>
                  <a:pt x="259" y="167"/>
                </a:cubicBezTo>
                <a:cubicBezTo>
                  <a:pt x="256" y="167"/>
                  <a:pt x="253" y="169"/>
                  <a:pt x="251" y="170"/>
                </a:cubicBezTo>
                <a:cubicBezTo>
                  <a:pt x="249" y="172"/>
                  <a:pt x="248" y="175"/>
                  <a:pt x="248" y="177"/>
                </a:cubicBezTo>
                <a:cubicBezTo>
                  <a:pt x="253" y="327"/>
                  <a:pt x="253" y="327"/>
                  <a:pt x="253" y="327"/>
                </a:cubicBezTo>
                <a:cubicBezTo>
                  <a:pt x="253" y="331"/>
                  <a:pt x="258" y="334"/>
                  <a:pt x="264" y="334"/>
                </a:cubicBezTo>
                <a:cubicBezTo>
                  <a:pt x="325" y="334"/>
                  <a:pt x="325" y="334"/>
                  <a:pt x="325" y="334"/>
                </a:cubicBezTo>
                <a:cubicBezTo>
                  <a:pt x="331" y="334"/>
                  <a:pt x="336" y="331"/>
                  <a:pt x="336" y="327"/>
                </a:cubicBezTo>
                <a:lnTo>
                  <a:pt x="342" y="177"/>
                </a:lnTo>
                <a:close/>
                <a:moveTo>
                  <a:pt x="336" y="387"/>
                </a:moveTo>
                <a:cubicBezTo>
                  <a:pt x="336" y="381"/>
                  <a:pt x="332" y="376"/>
                  <a:pt x="326" y="376"/>
                </a:cubicBezTo>
                <a:cubicBezTo>
                  <a:pt x="263" y="376"/>
                  <a:pt x="263" y="376"/>
                  <a:pt x="263" y="376"/>
                </a:cubicBezTo>
                <a:cubicBezTo>
                  <a:pt x="257" y="376"/>
                  <a:pt x="253" y="381"/>
                  <a:pt x="253" y="387"/>
                </a:cubicBezTo>
                <a:cubicBezTo>
                  <a:pt x="253" y="449"/>
                  <a:pt x="253" y="449"/>
                  <a:pt x="253" y="449"/>
                </a:cubicBezTo>
                <a:cubicBezTo>
                  <a:pt x="253" y="455"/>
                  <a:pt x="257" y="460"/>
                  <a:pt x="263" y="460"/>
                </a:cubicBezTo>
                <a:cubicBezTo>
                  <a:pt x="326" y="460"/>
                  <a:pt x="326" y="460"/>
                  <a:pt x="326" y="460"/>
                </a:cubicBezTo>
                <a:cubicBezTo>
                  <a:pt x="332" y="460"/>
                  <a:pt x="336" y="455"/>
                  <a:pt x="336" y="449"/>
                </a:cubicBezTo>
                <a:lnTo>
                  <a:pt x="336" y="387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 vert="horz" wrap="square" lIns="100838" tIns="50419" rIns="100838" bIns="50419" numCol="1" anchor="t" anchorCtr="0" compatLnSpc="1">
            <a:prstTxWarp prst="textNoShape">
              <a:avLst/>
            </a:prstTxWarp>
          </a:bodyPr>
          <a:lstStyle/>
          <a:p>
            <a:endParaRPr lang="de-DE" sz="1985" dirty="0"/>
          </a:p>
        </p:txBody>
      </p:sp>
      <p:grpSp>
        <p:nvGrpSpPr>
          <p:cNvPr id="4" name="Группа 36"/>
          <p:cNvGrpSpPr/>
          <p:nvPr/>
        </p:nvGrpSpPr>
        <p:grpSpPr>
          <a:xfrm>
            <a:off x="16669" y="6407319"/>
            <a:ext cx="1463864" cy="663549"/>
            <a:chOff x="814472" y="4087706"/>
            <a:chExt cx="1732861" cy="757422"/>
          </a:xfrm>
          <a:solidFill>
            <a:schemeClr val="bg1">
              <a:lumMod val="85000"/>
            </a:schemeClr>
          </a:solidFill>
        </p:grpSpPr>
        <p:sp>
          <p:nvSpPr>
            <p:cNvPr id="36" name="Freeform 1314">
              <a:extLst>
                <a:ext uri="{FF2B5EF4-FFF2-40B4-BE49-F238E27FC236}">
                  <a16:creationId xmlns:a16="http://schemas.microsoft.com/office/drawing/2014/main" id="{83B2AFA7-23A3-4D69-8E9B-68BF7A6A9A6B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814472" y="4087706"/>
              <a:ext cx="929832" cy="692992"/>
            </a:xfrm>
            <a:custGeom>
              <a:avLst/>
              <a:gdLst>
                <a:gd name="T0" fmla="*/ 345 w 669"/>
                <a:gd name="T1" fmla="*/ 407 h 502"/>
                <a:gd name="T2" fmla="*/ 428 w 669"/>
                <a:gd name="T3" fmla="*/ 407 h 502"/>
                <a:gd name="T4" fmla="*/ 428 w 669"/>
                <a:gd name="T5" fmla="*/ 485 h 502"/>
                <a:gd name="T6" fmla="*/ 372 w 669"/>
                <a:gd name="T7" fmla="*/ 502 h 502"/>
                <a:gd name="T8" fmla="*/ 87 w 669"/>
                <a:gd name="T9" fmla="*/ 502 h 502"/>
                <a:gd name="T10" fmla="*/ 0 w 669"/>
                <a:gd name="T11" fmla="*/ 417 h 502"/>
                <a:gd name="T12" fmla="*/ 113 w 669"/>
                <a:gd name="T13" fmla="*/ 230 h 502"/>
                <a:gd name="T14" fmla="*/ 125 w 669"/>
                <a:gd name="T15" fmla="*/ 235 h 502"/>
                <a:gd name="T16" fmla="*/ 230 w 669"/>
                <a:gd name="T17" fmla="*/ 275 h 502"/>
                <a:gd name="T18" fmla="*/ 334 w 669"/>
                <a:gd name="T19" fmla="*/ 235 h 502"/>
                <a:gd name="T20" fmla="*/ 347 w 669"/>
                <a:gd name="T21" fmla="*/ 230 h 502"/>
                <a:gd name="T22" fmla="*/ 417 w 669"/>
                <a:gd name="T23" fmla="*/ 261 h 502"/>
                <a:gd name="T24" fmla="*/ 345 w 669"/>
                <a:gd name="T25" fmla="*/ 261 h 502"/>
                <a:gd name="T26" fmla="*/ 303 w 669"/>
                <a:gd name="T27" fmla="*/ 303 h 502"/>
                <a:gd name="T28" fmla="*/ 303 w 669"/>
                <a:gd name="T29" fmla="*/ 366 h 502"/>
                <a:gd name="T30" fmla="*/ 345 w 669"/>
                <a:gd name="T31" fmla="*/ 407 h 502"/>
                <a:gd name="T32" fmla="*/ 104 w 669"/>
                <a:gd name="T33" fmla="*/ 125 h 502"/>
                <a:gd name="T34" fmla="*/ 230 w 669"/>
                <a:gd name="T35" fmla="*/ 0 h 502"/>
                <a:gd name="T36" fmla="*/ 355 w 669"/>
                <a:gd name="T37" fmla="*/ 125 h 502"/>
                <a:gd name="T38" fmla="*/ 230 w 669"/>
                <a:gd name="T39" fmla="*/ 251 h 502"/>
                <a:gd name="T40" fmla="*/ 104 w 669"/>
                <a:gd name="T41" fmla="*/ 125 h 502"/>
                <a:gd name="T42" fmla="*/ 658 w 669"/>
                <a:gd name="T43" fmla="*/ 292 h 502"/>
                <a:gd name="T44" fmla="*/ 669 w 669"/>
                <a:gd name="T45" fmla="*/ 303 h 502"/>
                <a:gd name="T46" fmla="*/ 669 w 669"/>
                <a:gd name="T47" fmla="*/ 366 h 502"/>
                <a:gd name="T48" fmla="*/ 658 w 669"/>
                <a:gd name="T49" fmla="*/ 376 h 502"/>
                <a:gd name="T50" fmla="*/ 543 w 669"/>
                <a:gd name="T51" fmla="*/ 376 h 502"/>
                <a:gd name="T52" fmla="*/ 543 w 669"/>
                <a:gd name="T53" fmla="*/ 491 h 502"/>
                <a:gd name="T54" fmla="*/ 533 w 669"/>
                <a:gd name="T55" fmla="*/ 502 h 502"/>
                <a:gd name="T56" fmla="*/ 470 w 669"/>
                <a:gd name="T57" fmla="*/ 502 h 502"/>
                <a:gd name="T58" fmla="*/ 460 w 669"/>
                <a:gd name="T59" fmla="*/ 491 h 502"/>
                <a:gd name="T60" fmla="*/ 460 w 669"/>
                <a:gd name="T61" fmla="*/ 376 h 502"/>
                <a:gd name="T62" fmla="*/ 345 w 669"/>
                <a:gd name="T63" fmla="*/ 376 h 502"/>
                <a:gd name="T64" fmla="*/ 334 w 669"/>
                <a:gd name="T65" fmla="*/ 366 h 502"/>
                <a:gd name="T66" fmla="*/ 334 w 669"/>
                <a:gd name="T67" fmla="*/ 303 h 502"/>
                <a:gd name="T68" fmla="*/ 345 w 669"/>
                <a:gd name="T69" fmla="*/ 292 h 502"/>
                <a:gd name="T70" fmla="*/ 460 w 669"/>
                <a:gd name="T71" fmla="*/ 292 h 502"/>
                <a:gd name="T72" fmla="*/ 460 w 669"/>
                <a:gd name="T73" fmla="*/ 177 h 502"/>
                <a:gd name="T74" fmla="*/ 470 w 669"/>
                <a:gd name="T75" fmla="*/ 167 h 502"/>
                <a:gd name="T76" fmla="*/ 533 w 669"/>
                <a:gd name="T77" fmla="*/ 167 h 502"/>
                <a:gd name="T78" fmla="*/ 543 w 669"/>
                <a:gd name="T79" fmla="*/ 177 h 502"/>
                <a:gd name="T80" fmla="*/ 543 w 669"/>
                <a:gd name="T81" fmla="*/ 292 h 502"/>
                <a:gd name="T82" fmla="*/ 658 w 669"/>
                <a:gd name="T83" fmla="*/ 292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69" h="502">
                  <a:moveTo>
                    <a:pt x="345" y="407"/>
                  </a:moveTo>
                  <a:cubicBezTo>
                    <a:pt x="428" y="407"/>
                    <a:pt x="428" y="407"/>
                    <a:pt x="428" y="407"/>
                  </a:cubicBezTo>
                  <a:cubicBezTo>
                    <a:pt x="428" y="485"/>
                    <a:pt x="428" y="485"/>
                    <a:pt x="428" y="485"/>
                  </a:cubicBezTo>
                  <a:cubicBezTo>
                    <a:pt x="412" y="497"/>
                    <a:pt x="392" y="502"/>
                    <a:pt x="372" y="502"/>
                  </a:cubicBezTo>
                  <a:cubicBezTo>
                    <a:pt x="87" y="502"/>
                    <a:pt x="87" y="502"/>
                    <a:pt x="87" y="502"/>
                  </a:cubicBezTo>
                  <a:cubicBezTo>
                    <a:pt x="35" y="502"/>
                    <a:pt x="0" y="470"/>
                    <a:pt x="0" y="417"/>
                  </a:cubicBezTo>
                  <a:cubicBezTo>
                    <a:pt x="0" y="343"/>
                    <a:pt x="17" y="230"/>
                    <a:pt x="113" y="230"/>
                  </a:cubicBezTo>
                  <a:cubicBezTo>
                    <a:pt x="118" y="230"/>
                    <a:pt x="121" y="232"/>
                    <a:pt x="125" y="235"/>
                  </a:cubicBezTo>
                  <a:cubicBezTo>
                    <a:pt x="157" y="260"/>
                    <a:pt x="188" y="275"/>
                    <a:pt x="230" y="275"/>
                  </a:cubicBezTo>
                  <a:cubicBezTo>
                    <a:pt x="271" y="275"/>
                    <a:pt x="302" y="260"/>
                    <a:pt x="334" y="235"/>
                  </a:cubicBezTo>
                  <a:cubicBezTo>
                    <a:pt x="338" y="232"/>
                    <a:pt x="341" y="230"/>
                    <a:pt x="347" y="230"/>
                  </a:cubicBezTo>
                  <a:cubicBezTo>
                    <a:pt x="374" y="230"/>
                    <a:pt x="399" y="240"/>
                    <a:pt x="417" y="261"/>
                  </a:cubicBezTo>
                  <a:cubicBezTo>
                    <a:pt x="345" y="261"/>
                    <a:pt x="345" y="261"/>
                    <a:pt x="345" y="261"/>
                  </a:cubicBezTo>
                  <a:cubicBezTo>
                    <a:pt x="322" y="261"/>
                    <a:pt x="303" y="280"/>
                    <a:pt x="303" y="303"/>
                  </a:cubicBezTo>
                  <a:cubicBezTo>
                    <a:pt x="303" y="366"/>
                    <a:pt x="303" y="366"/>
                    <a:pt x="303" y="366"/>
                  </a:cubicBezTo>
                  <a:cubicBezTo>
                    <a:pt x="303" y="389"/>
                    <a:pt x="322" y="407"/>
                    <a:pt x="345" y="407"/>
                  </a:cubicBezTo>
                  <a:close/>
                  <a:moveTo>
                    <a:pt x="104" y="125"/>
                  </a:moveTo>
                  <a:cubicBezTo>
                    <a:pt x="104" y="56"/>
                    <a:pt x="160" y="0"/>
                    <a:pt x="230" y="0"/>
                  </a:cubicBezTo>
                  <a:cubicBezTo>
                    <a:pt x="299" y="0"/>
                    <a:pt x="355" y="56"/>
                    <a:pt x="355" y="125"/>
                  </a:cubicBezTo>
                  <a:cubicBezTo>
                    <a:pt x="355" y="194"/>
                    <a:pt x="299" y="251"/>
                    <a:pt x="230" y="251"/>
                  </a:cubicBezTo>
                  <a:cubicBezTo>
                    <a:pt x="160" y="251"/>
                    <a:pt x="104" y="194"/>
                    <a:pt x="104" y="125"/>
                  </a:cubicBezTo>
                  <a:close/>
                  <a:moveTo>
                    <a:pt x="658" y="292"/>
                  </a:moveTo>
                  <a:cubicBezTo>
                    <a:pt x="664" y="292"/>
                    <a:pt x="669" y="297"/>
                    <a:pt x="669" y="303"/>
                  </a:cubicBezTo>
                  <a:cubicBezTo>
                    <a:pt x="669" y="366"/>
                    <a:pt x="669" y="366"/>
                    <a:pt x="669" y="366"/>
                  </a:cubicBezTo>
                  <a:cubicBezTo>
                    <a:pt x="669" y="371"/>
                    <a:pt x="664" y="376"/>
                    <a:pt x="658" y="376"/>
                  </a:cubicBezTo>
                  <a:cubicBezTo>
                    <a:pt x="543" y="376"/>
                    <a:pt x="543" y="376"/>
                    <a:pt x="543" y="376"/>
                  </a:cubicBezTo>
                  <a:cubicBezTo>
                    <a:pt x="543" y="491"/>
                    <a:pt x="543" y="491"/>
                    <a:pt x="543" y="491"/>
                  </a:cubicBezTo>
                  <a:cubicBezTo>
                    <a:pt x="543" y="497"/>
                    <a:pt x="538" y="502"/>
                    <a:pt x="533" y="502"/>
                  </a:cubicBezTo>
                  <a:cubicBezTo>
                    <a:pt x="470" y="502"/>
                    <a:pt x="470" y="502"/>
                    <a:pt x="470" y="502"/>
                  </a:cubicBezTo>
                  <a:cubicBezTo>
                    <a:pt x="465" y="502"/>
                    <a:pt x="460" y="497"/>
                    <a:pt x="460" y="491"/>
                  </a:cubicBezTo>
                  <a:cubicBezTo>
                    <a:pt x="460" y="376"/>
                    <a:pt x="460" y="376"/>
                    <a:pt x="460" y="376"/>
                  </a:cubicBezTo>
                  <a:cubicBezTo>
                    <a:pt x="345" y="376"/>
                    <a:pt x="345" y="376"/>
                    <a:pt x="345" y="376"/>
                  </a:cubicBezTo>
                  <a:cubicBezTo>
                    <a:pt x="339" y="376"/>
                    <a:pt x="334" y="371"/>
                    <a:pt x="334" y="366"/>
                  </a:cubicBezTo>
                  <a:cubicBezTo>
                    <a:pt x="334" y="303"/>
                    <a:pt x="334" y="303"/>
                    <a:pt x="334" y="303"/>
                  </a:cubicBezTo>
                  <a:cubicBezTo>
                    <a:pt x="334" y="297"/>
                    <a:pt x="339" y="292"/>
                    <a:pt x="345" y="292"/>
                  </a:cubicBezTo>
                  <a:cubicBezTo>
                    <a:pt x="460" y="292"/>
                    <a:pt x="460" y="292"/>
                    <a:pt x="460" y="292"/>
                  </a:cubicBezTo>
                  <a:cubicBezTo>
                    <a:pt x="460" y="177"/>
                    <a:pt x="460" y="177"/>
                    <a:pt x="460" y="177"/>
                  </a:cubicBezTo>
                  <a:cubicBezTo>
                    <a:pt x="460" y="172"/>
                    <a:pt x="465" y="167"/>
                    <a:pt x="470" y="167"/>
                  </a:cubicBezTo>
                  <a:cubicBezTo>
                    <a:pt x="533" y="167"/>
                    <a:pt x="533" y="167"/>
                    <a:pt x="533" y="167"/>
                  </a:cubicBezTo>
                  <a:cubicBezTo>
                    <a:pt x="538" y="167"/>
                    <a:pt x="543" y="172"/>
                    <a:pt x="543" y="177"/>
                  </a:cubicBezTo>
                  <a:cubicBezTo>
                    <a:pt x="543" y="292"/>
                    <a:pt x="543" y="292"/>
                    <a:pt x="543" y="292"/>
                  </a:cubicBezTo>
                  <a:lnTo>
                    <a:pt x="658" y="292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  <a:extLst/>
          </p:spPr>
          <p:txBody>
            <a:bodyPr vert="horz" wrap="square" lIns="100838" tIns="50419" rIns="100838" bIns="50419" numCol="1" anchor="t" anchorCtr="0" compatLnSpc="1">
              <a:prstTxWarp prst="textNoShape">
                <a:avLst/>
              </a:prstTxWarp>
            </a:bodyPr>
            <a:lstStyle/>
            <a:p>
              <a:endParaRPr lang="de-DE" sz="1985" dirty="0"/>
            </a:p>
          </p:txBody>
        </p:sp>
        <p:sp>
          <p:nvSpPr>
            <p:cNvPr id="34" name="Freeform 1314">
              <a:extLst>
                <a:ext uri="{FF2B5EF4-FFF2-40B4-BE49-F238E27FC236}">
                  <a16:creationId xmlns:a16="http://schemas.microsoft.com/office/drawing/2014/main" id="{83B2AFA7-23A3-4D69-8E9B-68BF7A6A9A6B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1201914" y="4119921"/>
              <a:ext cx="929832" cy="692992"/>
            </a:xfrm>
            <a:custGeom>
              <a:avLst/>
              <a:gdLst>
                <a:gd name="T0" fmla="*/ 345 w 669"/>
                <a:gd name="T1" fmla="*/ 407 h 502"/>
                <a:gd name="T2" fmla="*/ 428 w 669"/>
                <a:gd name="T3" fmla="*/ 407 h 502"/>
                <a:gd name="T4" fmla="*/ 428 w 669"/>
                <a:gd name="T5" fmla="*/ 485 h 502"/>
                <a:gd name="T6" fmla="*/ 372 w 669"/>
                <a:gd name="T7" fmla="*/ 502 h 502"/>
                <a:gd name="T8" fmla="*/ 87 w 669"/>
                <a:gd name="T9" fmla="*/ 502 h 502"/>
                <a:gd name="T10" fmla="*/ 0 w 669"/>
                <a:gd name="T11" fmla="*/ 417 h 502"/>
                <a:gd name="T12" fmla="*/ 113 w 669"/>
                <a:gd name="T13" fmla="*/ 230 h 502"/>
                <a:gd name="T14" fmla="*/ 125 w 669"/>
                <a:gd name="T15" fmla="*/ 235 h 502"/>
                <a:gd name="T16" fmla="*/ 230 w 669"/>
                <a:gd name="T17" fmla="*/ 275 h 502"/>
                <a:gd name="T18" fmla="*/ 334 w 669"/>
                <a:gd name="T19" fmla="*/ 235 h 502"/>
                <a:gd name="T20" fmla="*/ 347 w 669"/>
                <a:gd name="T21" fmla="*/ 230 h 502"/>
                <a:gd name="T22" fmla="*/ 417 w 669"/>
                <a:gd name="T23" fmla="*/ 261 h 502"/>
                <a:gd name="T24" fmla="*/ 345 w 669"/>
                <a:gd name="T25" fmla="*/ 261 h 502"/>
                <a:gd name="T26" fmla="*/ 303 w 669"/>
                <a:gd name="T27" fmla="*/ 303 h 502"/>
                <a:gd name="T28" fmla="*/ 303 w 669"/>
                <a:gd name="T29" fmla="*/ 366 h 502"/>
                <a:gd name="T30" fmla="*/ 345 w 669"/>
                <a:gd name="T31" fmla="*/ 407 h 502"/>
                <a:gd name="T32" fmla="*/ 104 w 669"/>
                <a:gd name="T33" fmla="*/ 125 h 502"/>
                <a:gd name="T34" fmla="*/ 230 w 669"/>
                <a:gd name="T35" fmla="*/ 0 h 502"/>
                <a:gd name="T36" fmla="*/ 355 w 669"/>
                <a:gd name="T37" fmla="*/ 125 h 502"/>
                <a:gd name="T38" fmla="*/ 230 w 669"/>
                <a:gd name="T39" fmla="*/ 251 h 502"/>
                <a:gd name="T40" fmla="*/ 104 w 669"/>
                <a:gd name="T41" fmla="*/ 125 h 502"/>
                <a:gd name="T42" fmla="*/ 658 w 669"/>
                <a:gd name="T43" fmla="*/ 292 h 502"/>
                <a:gd name="T44" fmla="*/ 669 w 669"/>
                <a:gd name="T45" fmla="*/ 303 h 502"/>
                <a:gd name="T46" fmla="*/ 669 w 669"/>
                <a:gd name="T47" fmla="*/ 366 h 502"/>
                <a:gd name="T48" fmla="*/ 658 w 669"/>
                <a:gd name="T49" fmla="*/ 376 h 502"/>
                <a:gd name="T50" fmla="*/ 543 w 669"/>
                <a:gd name="T51" fmla="*/ 376 h 502"/>
                <a:gd name="T52" fmla="*/ 543 w 669"/>
                <a:gd name="T53" fmla="*/ 491 h 502"/>
                <a:gd name="T54" fmla="*/ 533 w 669"/>
                <a:gd name="T55" fmla="*/ 502 h 502"/>
                <a:gd name="T56" fmla="*/ 470 w 669"/>
                <a:gd name="T57" fmla="*/ 502 h 502"/>
                <a:gd name="T58" fmla="*/ 460 w 669"/>
                <a:gd name="T59" fmla="*/ 491 h 502"/>
                <a:gd name="T60" fmla="*/ 460 w 669"/>
                <a:gd name="T61" fmla="*/ 376 h 502"/>
                <a:gd name="T62" fmla="*/ 345 w 669"/>
                <a:gd name="T63" fmla="*/ 376 h 502"/>
                <a:gd name="T64" fmla="*/ 334 w 669"/>
                <a:gd name="T65" fmla="*/ 366 h 502"/>
                <a:gd name="T66" fmla="*/ 334 w 669"/>
                <a:gd name="T67" fmla="*/ 303 h 502"/>
                <a:gd name="T68" fmla="*/ 345 w 669"/>
                <a:gd name="T69" fmla="*/ 292 h 502"/>
                <a:gd name="T70" fmla="*/ 460 w 669"/>
                <a:gd name="T71" fmla="*/ 292 h 502"/>
                <a:gd name="T72" fmla="*/ 460 w 669"/>
                <a:gd name="T73" fmla="*/ 177 h 502"/>
                <a:gd name="T74" fmla="*/ 470 w 669"/>
                <a:gd name="T75" fmla="*/ 167 h 502"/>
                <a:gd name="T76" fmla="*/ 533 w 669"/>
                <a:gd name="T77" fmla="*/ 167 h 502"/>
                <a:gd name="T78" fmla="*/ 543 w 669"/>
                <a:gd name="T79" fmla="*/ 177 h 502"/>
                <a:gd name="T80" fmla="*/ 543 w 669"/>
                <a:gd name="T81" fmla="*/ 292 h 502"/>
                <a:gd name="T82" fmla="*/ 658 w 669"/>
                <a:gd name="T83" fmla="*/ 292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69" h="502">
                  <a:moveTo>
                    <a:pt x="345" y="407"/>
                  </a:moveTo>
                  <a:cubicBezTo>
                    <a:pt x="428" y="407"/>
                    <a:pt x="428" y="407"/>
                    <a:pt x="428" y="407"/>
                  </a:cubicBezTo>
                  <a:cubicBezTo>
                    <a:pt x="428" y="485"/>
                    <a:pt x="428" y="485"/>
                    <a:pt x="428" y="485"/>
                  </a:cubicBezTo>
                  <a:cubicBezTo>
                    <a:pt x="412" y="497"/>
                    <a:pt x="392" y="502"/>
                    <a:pt x="372" y="502"/>
                  </a:cubicBezTo>
                  <a:cubicBezTo>
                    <a:pt x="87" y="502"/>
                    <a:pt x="87" y="502"/>
                    <a:pt x="87" y="502"/>
                  </a:cubicBezTo>
                  <a:cubicBezTo>
                    <a:pt x="35" y="502"/>
                    <a:pt x="0" y="470"/>
                    <a:pt x="0" y="417"/>
                  </a:cubicBezTo>
                  <a:cubicBezTo>
                    <a:pt x="0" y="343"/>
                    <a:pt x="17" y="230"/>
                    <a:pt x="113" y="230"/>
                  </a:cubicBezTo>
                  <a:cubicBezTo>
                    <a:pt x="118" y="230"/>
                    <a:pt x="121" y="232"/>
                    <a:pt x="125" y="235"/>
                  </a:cubicBezTo>
                  <a:cubicBezTo>
                    <a:pt x="157" y="260"/>
                    <a:pt x="188" y="275"/>
                    <a:pt x="230" y="275"/>
                  </a:cubicBezTo>
                  <a:cubicBezTo>
                    <a:pt x="271" y="275"/>
                    <a:pt x="302" y="260"/>
                    <a:pt x="334" y="235"/>
                  </a:cubicBezTo>
                  <a:cubicBezTo>
                    <a:pt x="338" y="232"/>
                    <a:pt x="341" y="230"/>
                    <a:pt x="347" y="230"/>
                  </a:cubicBezTo>
                  <a:cubicBezTo>
                    <a:pt x="374" y="230"/>
                    <a:pt x="399" y="240"/>
                    <a:pt x="417" y="261"/>
                  </a:cubicBezTo>
                  <a:cubicBezTo>
                    <a:pt x="345" y="261"/>
                    <a:pt x="345" y="261"/>
                    <a:pt x="345" y="261"/>
                  </a:cubicBezTo>
                  <a:cubicBezTo>
                    <a:pt x="322" y="261"/>
                    <a:pt x="303" y="280"/>
                    <a:pt x="303" y="303"/>
                  </a:cubicBezTo>
                  <a:cubicBezTo>
                    <a:pt x="303" y="366"/>
                    <a:pt x="303" y="366"/>
                    <a:pt x="303" y="366"/>
                  </a:cubicBezTo>
                  <a:cubicBezTo>
                    <a:pt x="303" y="389"/>
                    <a:pt x="322" y="407"/>
                    <a:pt x="345" y="407"/>
                  </a:cubicBezTo>
                  <a:close/>
                  <a:moveTo>
                    <a:pt x="104" y="125"/>
                  </a:moveTo>
                  <a:cubicBezTo>
                    <a:pt x="104" y="56"/>
                    <a:pt x="160" y="0"/>
                    <a:pt x="230" y="0"/>
                  </a:cubicBezTo>
                  <a:cubicBezTo>
                    <a:pt x="299" y="0"/>
                    <a:pt x="355" y="56"/>
                    <a:pt x="355" y="125"/>
                  </a:cubicBezTo>
                  <a:cubicBezTo>
                    <a:pt x="355" y="194"/>
                    <a:pt x="299" y="251"/>
                    <a:pt x="230" y="251"/>
                  </a:cubicBezTo>
                  <a:cubicBezTo>
                    <a:pt x="160" y="251"/>
                    <a:pt x="104" y="194"/>
                    <a:pt x="104" y="125"/>
                  </a:cubicBezTo>
                  <a:close/>
                  <a:moveTo>
                    <a:pt x="658" y="292"/>
                  </a:moveTo>
                  <a:cubicBezTo>
                    <a:pt x="664" y="292"/>
                    <a:pt x="669" y="297"/>
                    <a:pt x="669" y="303"/>
                  </a:cubicBezTo>
                  <a:cubicBezTo>
                    <a:pt x="669" y="366"/>
                    <a:pt x="669" y="366"/>
                    <a:pt x="669" y="366"/>
                  </a:cubicBezTo>
                  <a:cubicBezTo>
                    <a:pt x="669" y="371"/>
                    <a:pt x="664" y="376"/>
                    <a:pt x="658" y="376"/>
                  </a:cubicBezTo>
                  <a:cubicBezTo>
                    <a:pt x="543" y="376"/>
                    <a:pt x="543" y="376"/>
                    <a:pt x="543" y="376"/>
                  </a:cubicBezTo>
                  <a:cubicBezTo>
                    <a:pt x="543" y="491"/>
                    <a:pt x="543" y="491"/>
                    <a:pt x="543" y="491"/>
                  </a:cubicBezTo>
                  <a:cubicBezTo>
                    <a:pt x="543" y="497"/>
                    <a:pt x="538" y="502"/>
                    <a:pt x="533" y="502"/>
                  </a:cubicBezTo>
                  <a:cubicBezTo>
                    <a:pt x="470" y="502"/>
                    <a:pt x="470" y="502"/>
                    <a:pt x="470" y="502"/>
                  </a:cubicBezTo>
                  <a:cubicBezTo>
                    <a:pt x="465" y="502"/>
                    <a:pt x="460" y="497"/>
                    <a:pt x="460" y="491"/>
                  </a:cubicBezTo>
                  <a:cubicBezTo>
                    <a:pt x="460" y="376"/>
                    <a:pt x="460" y="376"/>
                    <a:pt x="460" y="376"/>
                  </a:cubicBezTo>
                  <a:cubicBezTo>
                    <a:pt x="345" y="376"/>
                    <a:pt x="345" y="376"/>
                    <a:pt x="345" y="376"/>
                  </a:cubicBezTo>
                  <a:cubicBezTo>
                    <a:pt x="339" y="376"/>
                    <a:pt x="334" y="371"/>
                    <a:pt x="334" y="366"/>
                  </a:cubicBezTo>
                  <a:cubicBezTo>
                    <a:pt x="334" y="303"/>
                    <a:pt x="334" y="303"/>
                    <a:pt x="334" y="303"/>
                  </a:cubicBezTo>
                  <a:cubicBezTo>
                    <a:pt x="334" y="297"/>
                    <a:pt x="339" y="292"/>
                    <a:pt x="345" y="292"/>
                  </a:cubicBezTo>
                  <a:cubicBezTo>
                    <a:pt x="460" y="292"/>
                    <a:pt x="460" y="292"/>
                    <a:pt x="460" y="292"/>
                  </a:cubicBezTo>
                  <a:cubicBezTo>
                    <a:pt x="460" y="177"/>
                    <a:pt x="460" y="177"/>
                    <a:pt x="460" y="177"/>
                  </a:cubicBezTo>
                  <a:cubicBezTo>
                    <a:pt x="460" y="172"/>
                    <a:pt x="465" y="167"/>
                    <a:pt x="470" y="167"/>
                  </a:cubicBezTo>
                  <a:cubicBezTo>
                    <a:pt x="533" y="167"/>
                    <a:pt x="533" y="167"/>
                    <a:pt x="533" y="167"/>
                  </a:cubicBezTo>
                  <a:cubicBezTo>
                    <a:pt x="538" y="167"/>
                    <a:pt x="543" y="172"/>
                    <a:pt x="543" y="177"/>
                  </a:cubicBezTo>
                  <a:cubicBezTo>
                    <a:pt x="543" y="292"/>
                    <a:pt x="543" y="292"/>
                    <a:pt x="543" y="292"/>
                  </a:cubicBezTo>
                  <a:lnTo>
                    <a:pt x="658" y="292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  <a:extLst/>
          </p:spPr>
          <p:txBody>
            <a:bodyPr vert="horz" wrap="square" lIns="100838" tIns="50419" rIns="100838" bIns="50419" numCol="1" anchor="t" anchorCtr="0" compatLnSpc="1">
              <a:prstTxWarp prst="textNoShape">
                <a:avLst/>
              </a:prstTxWarp>
            </a:bodyPr>
            <a:lstStyle/>
            <a:p>
              <a:endParaRPr lang="de-DE" sz="1985" dirty="0"/>
            </a:p>
          </p:txBody>
        </p:sp>
        <p:sp>
          <p:nvSpPr>
            <p:cNvPr id="35" name="Freeform 1314">
              <a:extLst>
                <a:ext uri="{FF2B5EF4-FFF2-40B4-BE49-F238E27FC236}">
                  <a16:creationId xmlns:a16="http://schemas.microsoft.com/office/drawing/2014/main" id="{83B2AFA7-23A3-4D69-8E9B-68BF7A6A9A6B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1617501" y="4152136"/>
              <a:ext cx="929832" cy="692992"/>
            </a:xfrm>
            <a:custGeom>
              <a:avLst/>
              <a:gdLst>
                <a:gd name="T0" fmla="*/ 345 w 669"/>
                <a:gd name="T1" fmla="*/ 407 h 502"/>
                <a:gd name="T2" fmla="*/ 428 w 669"/>
                <a:gd name="T3" fmla="*/ 407 h 502"/>
                <a:gd name="T4" fmla="*/ 428 w 669"/>
                <a:gd name="T5" fmla="*/ 485 h 502"/>
                <a:gd name="T6" fmla="*/ 372 w 669"/>
                <a:gd name="T7" fmla="*/ 502 h 502"/>
                <a:gd name="T8" fmla="*/ 87 w 669"/>
                <a:gd name="T9" fmla="*/ 502 h 502"/>
                <a:gd name="T10" fmla="*/ 0 w 669"/>
                <a:gd name="T11" fmla="*/ 417 h 502"/>
                <a:gd name="T12" fmla="*/ 113 w 669"/>
                <a:gd name="T13" fmla="*/ 230 h 502"/>
                <a:gd name="T14" fmla="*/ 125 w 669"/>
                <a:gd name="T15" fmla="*/ 235 h 502"/>
                <a:gd name="T16" fmla="*/ 230 w 669"/>
                <a:gd name="T17" fmla="*/ 275 h 502"/>
                <a:gd name="T18" fmla="*/ 334 w 669"/>
                <a:gd name="T19" fmla="*/ 235 h 502"/>
                <a:gd name="T20" fmla="*/ 347 w 669"/>
                <a:gd name="T21" fmla="*/ 230 h 502"/>
                <a:gd name="T22" fmla="*/ 417 w 669"/>
                <a:gd name="T23" fmla="*/ 261 h 502"/>
                <a:gd name="T24" fmla="*/ 345 w 669"/>
                <a:gd name="T25" fmla="*/ 261 h 502"/>
                <a:gd name="T26" fmla="*/ 303 w 669"/>
                <a:gd name="T27" fmla="*/ 303 h 502"/>
                <a:gd name="T28" fmla="*/ 303 w 669"/>
                <a:gd name="T29" fmla="*/ 366 h 502"/>
                <a:gd name="T30" fmla="*/ 345 w 669"/>
                <a:gd name="T31" fmla="*/ 407 h 502"/>
                <a:gd name="T32" fmla="*/ 104 w 669"/>
                <a:gd name="T33" fmla="*/ 125 h 502"/>
                <a:gd name="T34" fmla="*/ 230 w 669"/>
                <a:gd name="T35" fmla="*/ 0 h 502"/>
                <a:gd name="T36" fmla="*/ 355 w 669"/>
                <a:gd name="T37" fmla="*/ 125 h 502"/>
                <a:gd name="T38" fmla="*/ 230 w 669"/>
                <a:gd name="T39" fmla="*/ 251 h 502"/>
                <a:gd name="T40" fmla="*/ 104 w 669"/>
                <a:gd name="T41" fmla="*/ 125 h 502"/>
                <a:gd name="T42" fmla="*/ 658 w 669"/>
                <a:gd name="T43" fmla="*/ 292 h 502"/>
                <a:gd name="T44" fmla="*/ 669 w 669"/>
                <a:gd name="T45" fmla="*/ 303 h 502"/>
                <a:gd name="T46" fmla="*/ 669 w 669"/>
                <a:gd name="T47" fmla="*/ 366 h 502"/>
                <a:gd name="T48" fmla="*/ 658 w 669"/>
                <a:gd name="T49" fmla="*/ 376 h 502"/>
                <a:gd name="T50" fmla="*/ 543 w 669"/>
                <a:gd name="T51" fmla="*/ 376 h 502"/>
                <a:gd name="T52" fmla="*/ 543 w 669"/>
                <a:gd name="T53" fmla="*/ 491 h 502"/>
                <a:gd name="T54" fmla="*/ 533 w 669"/>
                <a:gd name="T55" fmla="*/ 502 h 502"/>
                <a:gd name="T56" fmla="*/ 470 w 669"/>
                <a:gd name="T57" fmla="*/ 502 h 502"/>
                <a:gd name="T58" fmla="*/ 460 w 669"/>
                <a:gd name="T59" fmla="*/ 491 h 502"/>
                <a:gd name="T60" fmla="*/ 460 w 669"/>
                <a:gd name="T61" fmla="*/ 376 h 502"/>
                <a:gd name="T62" fmla="*/ 345 w 669"/>
                <a:gd name="T63" fmla="*/ 376 h 502"/>
                <a:gd name="T64" fmla="*/ 334 w 669"/>
                <a:gd name="T65" fmla="*/ 366 h 502"/>
                <a:gd name="T66" fmla="*/ 334 w 669"/>
                <a:gd name="T67" fmla="*/ 303 h 502"/>
                <a:gd name="T68" fmla="*/ 345 w 669"/>
                <a:gd name="T69" fmla="*/ 292 h 502"/>
                <a:gd name="T70" fmla="*/ 460 w 669"/>
                <a:gd name="T71" fmla="*/ 292 h 502"/>
                <a:gd name="T72" fmla="*/ 460 w 669"/>
                <a:gd name="T73" fmla="*/ 177 h 502"/>
                <a:gd name="T74" fmla="*/ 470 w 669"/>
                <a:gd name="T75" fmla="*/ 167 h 502"/>
                <a:gd name="T76" fmla="*/ 533 w 669"/>
                <a:gd name="T77" fmla="*/ 167 h 502"/>
                <a:gd name="T78" fmla="*/ 543 w 669"/>
                <a:gd name="T79" fmla="*/ 177 h 502"/>
                <a:gd name="T80" fmla="*/ 543 w 669"/>
                <a:gd name="T81" fmla="*/ 292 h 502"/>
                <a:gd name="T82" fmla="*/ 658 w 669"/>
                <a:gd name="T83" fmla="*/ 292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69" h="502">
                  <a:moveTo>
                    <a:pt x="345" y="407"/>
                  </a:moveTo>
                  <a:cubicBezTo>
                    <a:pt x="428" y="407"/>
                    <a:pt x="428" y="407"/>
                    <a:pt x="428" y="407"/>
                  </a:cubicBezTo>
                  <a:cubicBezTo>
                    <a:pt x="428" y="485"/>
                    <a:pt x="428" y="485"/>
                    <a:pt x="428" y="485"/>
                  </a:cubicBezTo>
                  <a:cubicBezTo>
                    <a:pt x="412" y="497"/>
                    <a:pt x="392" y="502"/>
                    <a:pt x="372" y="502"/>
                  </a:cubicBezTo>
                  <a:cubicBezTo>
                    <a:pt x="87" y="502"/>
                    <a:pt x="87" y="502"/>
                    <a:pt x="87" y="502"/>
                  </a:cubicBezTo>
                  <a:cubicBezTo>
                    <a:pt x="35" y="502"/>
                    <a:pt x="0" y="470"/>
                    <a:pt x="0" y="417"/>
                  </a:cubicBezTo>
                  <a:cubicBezTo>
                    <a:pt x="0" y="343"/>
                    <a:pt x="17" y="230"/>
                    <a:pt x="113" y="230"/>
                  </a:cubicBezTo>
                  <a:cubicBezTo>
                    <a:pt x="118" y="230"/>
                    <a:pt x="121" y="232"/>
                    <a:pt x="125" y="235"/>
                  </a:cubicBezTo>
                  <a:cubicBezTo>
                    <a:pt x="157" y="260"/>
                    <a:pt x="188" y="275"/>
                    <a:pt x="230" y="275"/>
                  </a:cubicBezTo>
                  <a:cubicBezTo>
                    <a:pt x="271" y="275"/>
                    <a:pt x="302" y="260"/>
                    <a:pt x="334" y="235"/>
                  </a:cubicBezTo>
                  <a:cubicBezTo>
                    <a:pt x="338" y="232"/>
                    <a:pt x="341" y="230"/>
                    <a:pt x="347" y="230"/>
                  </a:cubicBezTo>
                  <a:cubicBezTo>
                    <a:pt x="374" y="230"/>
                    <a:pt x="399" y="240"/>
                    <a:pt x="417" y="261"/>
                  </a:cubicBezTo>
                  <a:cubicBezTo>
                    <a:pt x="345" y="261"/>
                    <a:pt x="345" y="261"/>
                    <a:pt x="345" y="261"/>
                  </a:cubicBezTo>
                  <a:cubicBezTo>
                    <a:pt x="322" y="261"/>
                    <a:pt x="303" y="280"/>
                    <a:pt x="303" y="303"/>
                  </a:cubicBezTo>
                  <a:cubicBezTo>
                    <a:pt x="303" y="366"/>
                    <a:pt x="303" y="366"/>
                    <a:pt x="303" y="366"/>
                  </a:cubicBezTo>
                  <a:cubicBezTo>
                    <a:pt x="303" y="389"/>
                    <a:pt x="322" y="407"/>
                    <a:pt x="345" y="407"/>
                  </a:cubicBezTo>
                  <a:close/>
                  <a:moveTo>
                    <a:pt x="104" y="125"/>
                  </a:moveTo>
                  <a:cubicBezTo>
                    <a:pt x="104" y="56"/>
                    <a:pt x="160" y="0"/>
                    <a:pt x="230" y="0"/>
                  </a:cubicBezTo>
                  <a:cubicBezTo>
                    <a:pt x="299" y="0"/>
                    <a:pt x="355" y="56"/>
                    <a:pt x="355" y="125"/>
                  </a:cubicBezTo>
                  <a:cubicBezTo>
                    <a:pt x="355" y="194"/>
                    <a:pt x="299" y="251"/>
                    <a:pt x="230" y="251"/>
                  </a:cubicBezTo>
                  <a:cubicBezTo>
                    <a:pt x="160" y="251"/>
                    <a:pt x="104" y="194"/>
                    <a:pt x="104" y="125"/>
                  </a:cubicBezTo>
                  <a:close/>
                  <a:moveTo>
                    <a:pt x="658" y="292"/>
                  </a:moveTo>
                  <a:cubicBezTo>
                    <a:pt x="664" y="292"/>
                    <a:pt x="669" y="297"/>
                    <a:pt x="669" y="303"/>
                  </a:cubicBezTo>
                  <a:cubicBezTo>
                    <a:pt x="669" y="366"/>
                    <a:pt x="669" y="366"/>
                    <a:pt x="669" y="366"/>
                  </a:cubicBezTo>
                  <a:cubicBezTo>
                    <a:pt x="669" y="371"/>
                    <a:pt x="664" y="376"/>
                    <a:pt x="658" y="376"/>
                  </a:cubicBezTo>
                  <a:cubicBezTo>
                    <a:pt x="543" y="376"/>
                    <a:pt x="543" y="376"/>
                    <a:pt x="543" y="376"/>
                  </a:cubicBezTo>
                  <a:cubicBezTo>
                    <a:pt x="543" y="491"/>
                    <a:pt x="543" y="491"/>
                    <a:pt x="543" y="491"/>
                  </a:cubicBezTo>
                  <a:cubicBezTo>
                    <a:pt x="543" y="497"/>
                    <a:pt x="538" y="502"/>
                    <a:pt x="533" y="502"/>
                  </a:cubicBezTo>
                  <a:cubicBezTo>
                    <a:pt x="470" y="502"/>
                    <a:pt x="470" y="502"/>
                    <a:pt x="470" y="502"/>
                  </a:cubicBezTo>
                  <a:cubicBezTo>
                    <a:pt x="465" y="502"/>
                    <a:pt x="460" y="497"/>
                    <a:pt x="460" y="491"/>
                  </a:cubicBezTo>
                  <a:cubicBezTo>
                    <a:pt x="460" y="376"/>
                    <a:pt x="460" y="376"/>
                    <a:pt x="460" y="376"/>
                  </a:cubicBezTo>
                  <a:cubicBezTo>
                    <a:pt x="345" y="376"/>
                    <a:pt x="345" y="376"/>
                    <a:pt x="345" y="376"/>
                  </a:cubicBezTo>
                  <a:cubicBezTo>
                    <a:pt x="339" y="376"/>
                    <a:pt x="334" y="371"/>
                    <a:pt x="334" y="366"/>
                  </a:cubicBezTo>
                  <a:cubicBezTo>
                    <a:pt x="334" y="303"/>
                    <a:pt x="334" y="303"/>
                    <a:pt x="334" y="303"/>
                  </a:cubicBezTo>
                  <a:cubicBezTo>
                    <a:pt x="334" y="297"/>
                    <a:pt x="339" y="292"/>
                    <a:pt x="345" y="292"/>
                  </a:cubicBezTo>
                  <a:cubicBezTo>
                    <a:pt x="460" y="292"/>
                    <a:pt x="460" y="292"/>
                    <a:pt x="460" y="292"/>
                  </a:cubicBezTo>
                  <a:cubicBezTo>
                    <a:pt x="460" y="177"/>
                    <a:pt x="460" y="177"/>
                    <a:pt x="460" y="177"/>
                  </a:cubicBezTo>
                  <a:cubicBezTo>
                    <a:pt x="460" y="172"/>
                    <a:pt x="465" y="167"/>
                    <a:pt x="470" y="167"/>
                  </a:cubicBezTo>
                  <a:cubicBezTo>
                    <a:pt x="533" y="167"/>
                    <a:pt x="533" y="167"/>
                    <a:pt x="533" y="167"/>
                  </a:cubicBezTo>
                  <a:cubicBezTo>
                    <a:pt x="538" y="167"/>
                    <a:pt x="543" y="172"/>
                    <a:pt x="543" y="177"/>
                  </a:cubicBezTo>
                  <a:cubicBezTo>
                    <a:pt x="543" y="292"/>
                    <a:pt x="543" y="292"/>
                    <a:pt x="543" y="292"/>
                  </a:cubicBezTo>
                  <a:lnTo>
                    <a:pt x="658" y="292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  <a:extLst/>
          </p:spPr>
          <p:txBody>
            <a:bodyPr vert="horz" wrap="square" lIns="100838" tIns="50419" rIns="100838" bIns="50419" numCol="1" anchor="t" anchorCtr="0" compatLnSpc="1">
              <a:prstTxWarp prst="textNoShape">
                <a:avLst/>
              </a:prstTxWarp>
            </a:bodyPr>
            <a:lstStyle/>
            <a:p>
              <a:endParaRPr lang="de-DE" sz="1985" dirty="0"/>
            </a:p>
          </p:txBody>
        </p:sp>
      </p:grpSp>
      <p:sp>
        <p:nvSpPr>
          <p:cNvPr id="17" name="Прямоугольник 16"/>
          <p:cNvSpPr/>
          <p:nvPr/>
        </p:nvSpPr>
        <p:spPr>
          <a:xfrm>
            <a:off x="0" y="123825"/>
            <a:ext cx="134445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cap="all" dirty="0">
                <a:solidFill>
                  <a:schemeClr val="bg1"/>
                </a:solidFill>
              </a:rPr>
              <a:t>индикаторы: Россия - Самарская область - Тольятти</a:t>
            </a:r>
            <a:endParaRPr lang="de-DE" sz="3600" b="1" cap="al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0441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7512541"/>
              </p:ext>
            </p:extLst>
          </p:nvPr>
        </p:nvGraphicFramePr>
        <p:xfrm>
          <a:off x="46433" y="976365"/>
          <a:ext cx="13351670" cy="646265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307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402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290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9515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40683">
                <a:tc>
                  <a:txBody>
                    <a:bodyPr/>
                    <a:lstStyle/>
                    <a:p>
                      <a:pPr marL="36000" indent="0" algn="ctr"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0" marR="350" marT="701" marB="0" anchor="ctr">
                    <a:solidFill>
                      <a:srgbClr val="0B6893"/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Национальные цели и стратегические задачи России на период до 2024 года</a:t>
                      </a:r>
                    </a:p>
                  </a:txBody>
                  <a:tcPr marL="350" marR="350" marT="701" marB="0" anchor="ctr">
                    <a:solidFill>
                      <a:srgbClr val="0B6893"/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Стратегия Самарской области-2030 (целевой вариант)</a:t>
                      </a:r>
                    </a:p>
                  </a:txBody>
                  <a:tcPr marL="350" marR="350" marT="701" marB="0" anchor="ctr">
                    <a:solidFill>
                      <a:srgbClr val="0B6893"/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Стратегия Тольятти-2030 </a:t>
                      </a:r>
                    </a:p>
                    <a:p>
                      <a:pPr marL="36000" indent="0"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(целевой вариант)</a:t>
                      </a:r>
                    </a:p>
                  </a:txBody>
                  <a:tcPr marL="350" marR="350" marT="701" marB="0" anchor="ctr">
                    <a:solidFill>
                      <a:srgbClr val="0B68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0654">
                <a:tc>
                  <a:txBody>
                    <a:bodyPr/>
                    <a:lstStyle/>
                    <a:p>
                      <a:pPr marL="36000" indent="0" algn="l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0" marR="350" marT="701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 algn="l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Кардинальное снижение уровня загрязнения атмосферного воздуха в крупных промышленных центрах</a:t>
                      </a:r>
                    </a:p>
                  </a:txBody>
                  <a:tcPr marL="350" marR="350" marT="701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 algn="l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Внедрение </a:t>
                      </a:r>
                      <a:r>
                        <a:rPr lang="ru-RU" sz="24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ресурсо</a:t>
                      </a:r>
                      <a:r>
                        <a:rPr lang="ru-RU" sz="24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-энергосберегающих технологий во всех секторах экономики</a:t>
                      </a:r>
                    </a:p>
                  </a:txBody>
                  <a:tcPr marL="350" marR="350" marT="701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 algn="l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Сокращение выбросов в атмосферу загрязняющих веществ </a:t>
                      </a:r>
                      <a:r>
                        <a:rPr lang="ru-RU" sz="2400" b="1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 18%</a:t>
                      </a:r>
                      <a:r>
                        <a:rPr lang="ru-RU" sz="24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внедрение наилучших доступных технологий </a:t>
                      </a:r>
                    </a:p>
                  </a:txBody>
                  <a:tcPr marL="350" marR="350" marT="701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0654">
                <a:tc>
                  <a:txBody>
                    <a:bodyPr/>
                    <a:lstStyle/>
                    <a:p>
                      <a:pPr marL="36000" indent="0" algn="l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0" marR="350" marT="701" marB="0">
                    <a:solidFill>
                      <a:srgbClr val="FBF6D9"/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 algn="l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Строительство и модернизация российских участков автодорог, относящихся к международному транспортному маршруту «Европа – Западный Китай»</a:t>
                      </a:r>
                    </a:p>
                  </a:txBody>
                  <a:tcPr marL="350" marR="350" marT="701" marB="0" anchor="ctr">
                    <a:solidFill>
                      <a:srgbClr val="FBF6D9"/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 algn="l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Реализации транзитного потенциала региона</a:t>
                      </a:r>
                    </a:p>
                  </a:txBody>
                  <a:tcPr marL="350" marR="350" marT="701" marB="0" anchor="ctr">
                    <a:solidFill>
                      <a:srgbClr val="FBF6D9"/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 algn="l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Строительство обхода г. Тольятти с мостом через р. Волгу в составе транспортного коридора «Европа – Западный Китай»</a:t>
                      </a:r>
                    </a:p>
                  </a:txBody>
                  <a:tcPr marL="350" marR="350" marT="701" marB="0" anchor="ctr">
                    <a:solidFill>
                      <a:srgbClr val="FBF6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20668">
                <a:tc>
                  <a:txBody>
                    <a:bodyPr/>
                    <a:lstStyle/>
                    <a:p>
                      <a:pPr marL="36000" indent="0" algn="l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0" marR="350" marT="701" marB="0">
                    <a:solidFill>
                      <a:srgbClr val="FFE4AF"/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 algn="l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Поэтапное развитие транспортных коммуникаций между административными центрами субъектов РФ и другими городами</a:t>
                      </a:r>
                    </a:p>
                  </a:txBody>
                  <a:tcPr marL="350" marR="350" marT="701" marB="0" anchor="ctr">
                    <a:solidFill>
                      <a:srgbClr val="FFE4A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6000" indent="0" algn="l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Формирование</a:t>
                      </a:r>
                      <a:r>
                        <a:rPr lang="ru-RU" sz="2400" b="1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3-ей </a:t>
                      </a:r>
                      <a:r>
                        <a:rPr lang="ru-RU" sz="24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 численности населения и объемам хозяйственной деятельности в России Самарско-Тольяттинской агломерации </a:t>
                      </a:r>
                    </a:p>
                  </a:txBody>
                  <a:tcPr marL="350" marR="350" marT="701" marB="0" anchor="ctr">
                    <a:solidFill>
                      <a:srgbClr val="FFE4A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CC99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 rot="21411813">
            <a:off x="-50211" y="4222379"/>
            <a:ext cx="1676446" cy="1387308"/>
          </a:xfrm>
          <a:prstGeom prst="rect">
            <a:avLst/>
          </a:prstGeom>
          <a:effectLst>
            <a:glow rad="228600">
              <a:schemeClr val="bg1">
                <a:alpha val="40000"/>
              </a:schemeClr>
            </a:glow>
          </a:effectLst>
        </p:spPr>
      </p:pic>
      <p:sp>
        <p:nvSpPr>
          <p:cNvPr id="28" name="Freeform 1158">
            <a:extLst>
              <a:ext uri="{FF2B5EF4-FFF2-40B4-BE49-F238E27FC236}">
                <a16:creationId xmlns:a16="http://schemas.microsoft.com/office/drawing/2014/main" id="{AF8F189E-86D3-4E82-9577-63CF6712FF81}"/>
              </a:ext>
            </a:extLst>
          </p:cNvPr>
          <p:cNvSpPr>
            <a:spLocks noChangeAspect="1"/>
          </p:cNvSpPr>
          <p:nvPr/>
        </p:nvSpPr>
        <p:spPr bwMode="auto">
          <a:xfrm>
            <a:off x="357256" y="2363840"/>
            <a:ext cx="861511" cy="1112785"/>
          </a:xfrm>
          <a:custGeom>
            <a:avLst/>
            <a:gdLst>
              <a:gd name="T0" fmla="*/ 235 w 459"/>
              <a:gd name="T1" fmla="*/ 425 h 586"/>
              <a:gd name="T2" fmla="*/ 15 w 459"/>
              <a:gd name="T3" fmla="*/ 586 h 586"/>
              <a:gd name="T4" fmla="*/ 0 w 459"/>
              <a:gd name="T5" fmla="*/ 571 h 586"/>
              <a:gd name="T6" fmla="*/ 15 w 459"/>
              <a:gd name="T7" fmla="*/ 557 h 586"/>
              <a:gd name="T8" fmla="*/ 203 w 459"/>
              <a:gd name="T9" fmla="*/ 425 h 586"/>
              <a:gd name="T10" fmla="*/ 10 w 459"/>
              <a:gd name="T11" fmla="*/ 327 h 586"/>
              <a:gd name="T12" fmla="*/ 223 w 459"/>
              <a:gd name="T13" fmla="*/ 382 h 586"/>
              <a:gd name="T14" fmla="*/ 248 w 459"/>
              <a:gd name="T15" fmla="*/ 287 h 586"/>
              <a:gd name="T16" fmla="*/ 70 w 459"/>
              <a:gd name="T17" fmla="*/ 170 h 586"/>
              <a:gd name="T18" fmla="*/ 252 w 459"/>
              <a:gd name="T19" fmla="*/ 261 h 586"/>
              <a:gd name="T20" fmla="*/ 256 w 459"/>
              <a:gd name="T21" fmla="*/ 197 h 586"/>
              <a:gd name="T22" fmla="*/ 211 w 459"/>
              <a:gd name="T23" fmla="*/ 0 h 586"/>
              <a:gd name="T24" fmla="*/ 284 w 459"/>
              <a:gd name="T25" fmla="*/ 194 h 586"/>
              <a:gd name="T26" fmla="*/ 284 w 459"/>
              <a:gd name="T27" fmla="*/ 234 h 586"/>
              <a:gd name="T28" fmla="*/ 446 w 459"/>
              <a:gd name="T29" fmla="*/ 165 h 586"/>
              <a:gd name="T30" fmla="*/ 277 w 459"/>
              <a:gd name="T31" fmla="*/ 292 h 586"/>
              <a:gd name="T32" fmla="*/ 253 w 459"/>
              <a:gd name="T33" fmla="*/ 385 h 586"/>
              <a:gd name="T34" fmla="*/ 459 w 459"/>
              <a:gd name="T35" fmla="*/ 361 h 586"/>
              <a:gd name="T36" fmla="*/ 235 w 459"/>
              <a:gd name="T37" fmla="*/ 425 h 5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59" h="586">
                <a:moveTo>
                  <a:pt x="235" y="425"/>
                </a:moveTo>
                <a:cubicBezTo>
                  <a:pt x="187" y="523"/>
                  <a:pt x="107" y="585"/>
                  <a:pt x="15" y="586"/>
                </a:cubicBezTo>
                <a:cubicBezTo>
                  <a:pt x="7" y="586"/>
                  <a:pt x="0" y="579"/>
                  <a:pt x="0" y="571"/>
                </a:cubicBezTo>
                <a:cubicBezTo>
                  <a:pt x="0" y="563"/>
                  <a:pt x="7" y="557"/>
                  <a:pt x="15" y="557"/>
                </a:cubicBezTo>
                <a:cubicBezTo>
                  <a:pt x="92" y="556"/>
                  <a:pt x="159" y="506"/>
                  <a:pt x="203" y="425"/>
                </a:cubicBezTo>
                <a:cubicBezTo>
                  <a:pt x="154" y="444"/>
                  <a:pt x="61" y="459"/>
                  <a:pt x="10" y="327"/>
                </a:cubicBezTo>
                <a:cubicBezTo>
                  <a:pt x="140" y="274"/>
                  <a:pt x="200" y="341"/>
                  <a:pt x="223" y="382"/>
                </a:cubicBezTo>
                <a:cubicBezTo>
                  <a:pt x="234" y="352"/>
                  <a:pt x="243" y="321"/>
                  <a:pt x="248" y="287"/>
                </a:cubicBezTo>
                <a:cubicBezTo>
                  <a:pt x="248" y="287"/>
                  <a:pt x="82" y="313"/>
                  <a:pt x="70" y="170"/>
                </a:cubicBezTo>
                <a:cubicBezTo>
                  <a:pt x="212" y="112"/>
                  <a:pt x="252" y="261"/>
                  <a:pt x="252" y="261"/>
                </a:cubicBezTo>
                <a:cubicBezTo>
                  <a:pt x="254" y="241"/>
                  <a:pt x="256" y="198"/>
                  <a:pt x="256" y="197"/>
                </a:cubicBezTo>
                <a:cubicBezTo>
                  <a:pt x="256" y="197"/>
                  <a:pt x="129" y="109"/>
                  <a:pt x="211" y="0"/>
                </a:cubicBezTo>
                <a:cubicBezTo>
                  <a:pt x="359" y="52"/>
                  <a:pt x="284" y="194"/>
                  <a:pt x="284" y="194"/>
                </a:cubicBezTo>
                <a:cubicBezTo>
                  <a:pt x="284" y="196"/>
                  <a:pt x="284" y="222"/>
                  <a:pt x="284" y="234"/>
                </a:cubicBezTo>
                <a:cubicBezTo>
                  <a:pt x="284" y="234"/>
                  <a:pt x="338" y="128"/>
                  <a:pt x="446" y="165"/>
                </a:cubicBezTo>
                <a:cubicBezTo>
                  <a:pt x="442" y="325"/>
                  <a:pt x="277" y="292"/>
                  <a:pt x="277" y="292"/>
                </a:cubicBezTo>
                <a:cubicBezTo>
                  <a:pt x="272" y="325"/>
                  <a:pt x="264" y="356"/>
                  <a:pt x="253" y="385"/>
                </a:cubicBezTo>
                <a:cubicBezTo>
                  <a:pt x="253" y="385"/>
                  <a:pt x="352" y="275"/>
                  <a:pt x="459" y="361"/>
                </a:cubicBezTo>
                <a:cubicBezTo>
                  <a:pt x="393" y="524"/>
                  <a:pt x="235" y="425"/>
                  <a:pt x="235" y="425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 vert="horz" wrap="square" lIns="100838" tIns="50419" rIns="100838" bIns="50419" numCol="1" anchor="t" anchorCtr="0" compatLnSpc="1">
            <a:prstTxWarp prst="textNoShape">
              <a:avLst/>
            </a:prstTxWarp>
          </a:bodyPr>
          <a:lstStyle/>
          <a:p>
            <a:endParaRPr lang="de-DE" sz="1985" dirty="0"/>
          </a:p>
        </p:txBody>
      </p:sp>
      <p:sp>
        <p:nvSpPr>
          <p:cNvPr id="32" name="Freeform 1202">
            <a:extLst>
              <a:ext uri="{FF2B5EF4-FFF2-40B4-BE49-F238E27FC236}">
                <a16:creationId xmlns:a16="http://schemas.microsoft.com/office/drawing/2014/main" id="{368B8372-E376-41F9-AF05-E2A09FC66423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857644" y="6448358"/>
            <a:ext cx="759225" cy="658951"/>
          </a:xfrm>
          <a:custGeom>
            <a:avLst/>
            <a:gdLst>
              <a:gd name="T0" fmla="*/ 670 w 670"/>
              <a:gd name="T1" fmla="*/ 366 h 585"/>
              <a:gd name="T2" fmla="*/ 670 w 670"/>
              <a:gd name="T3" fmla="*/ 491 h 585"/>
              <a:gd name="T4" fmla="*/ 659 w 670"/>
              <a:gd name="T5" fmla="*/ 502 h 585"/>
              <a:gd name="T6" fmla="*/ 628 w 670"/>
              <a:gd name="T7" fmla="*/ 502 h 585"/>
              <a:gd name="T8" fmla="*/ 628 w 670"/>
              <a:gd name="T9" fmla="*/ 523 h 585"/>
              <a:gd name="T10" fmla="*/ 565 w 670"/>
              <a:gd name="T11" fmla="*/ 585 h 585"/>
              <a:gd name="T12" fmla="*/ 502 w 670"/>
              <a:gd name="T13" fmla="*/ 523 h 585"/>
              <a:gd name="T14" fmla="*/ 502 w 670"/>
              <a:gd name="T15" fmla="*/ 502 h 585"/>
              <a:gd name="T16" fmla="*/ 168 w 670"/>
              <a:gd name="T17" fmla="*/ 502 h 585"/>
              <a:gd name="T18" fmla="*/ 168 w 670"/>
              <a:gd name="T19" fmla="*/ 523 h 585"/>
              <a:gd name="T20" fmla="*/ 105 w 670"/>
              <a:gd name="T21" fmla="*/ 585 h 585"/>
              <a:gd name="T22" fmla="*/ 42 w 670"/>
              <a:gd name="T23" fmla="*/ 523 h 585"/>
              <a:gd name="T24" fmla="*/ 42 w 670"/>
              <a:gd name="T25" fmla="*/ 502 h 585"/>
              <a:gd name="T26" fmla="*/ 11 w 670"/>
              <a:gd name="T27" fmla="*/ 502 h 585"/>
              <a:gd name="T28" fmla="*/ 0 w 670"/>
              <a:gd name="T29" fmla="*/ 491 h 585"/>
              <a:gd name="T30" fmla="*/ 0 w 670"/>
              <a:gd name="T31" fmla="*/ 366 h 585"/>
              <a:gd name="T32" fmla="*/ 74 w 670"/>
              <a:gd name="T33" fmla="*/ 293 h 585"/>
              <a:gd name="T34" fmla="*/ 83 w 670"/>
              <a:gd name="T35" fmla="*/ 293 h 585"/>
              <a:gd name="T36" fmla="*/ 117 w 670"/>
              <a:gd name="T37" fmla="*/ 156 h 585"/>
              <a:gd name="T38" fmla="*/ 210 w 670"/>
              <a:gd name="T39" fmla="*/ 83 h 585"/>
              <a:gd name="T40" fmla="*/ 251 w 670"/>
              <a:gd name="T41" fmla="*/ 83 h 585"/>
              <a:gd name="T42" fmla="*/ 251 w 670"/>
              <a:gd name="T43" fmla="*/ 10 h 585"/>
              <a:gd name="T44" fmla="*/ 262 w 670"/>
              <a:gd name="T45" fmla="*/ 0 h 585"/>
              <a:gd name="T46" fmla="*/ 408 w 670"/>
              <a:gd name="T47" fmla="*/ 0 h 585"/>
              <a:gd name="T48" fmla="*/ 419 w 670"/>
              <a:gd name="T49" fmla="*/ 10 h 585"/>
              <a:gd name="T50" fmla="*/ 419 w 670"/>
              <a:gd name="T51" fmla="*/ 83 h 585"/>
              <a:gd name="T52" fmla="*/ 460 w 670"/>
              <a:gd name="T53" fmla="*/ 83 h 585"/>
              <a:gd name="T54" fmla="*/ 553 w 670"/>
              <a:gd name="T55" fmla="*/ 156 h 585"/>
              <a:gd name="T56" fmla="*/ 587 w 670"/>
              <a:gd name="T57" fmla="*/ 293 h 585"/>
              <a:gd name="T58" fmla="*/ 596 w 670"/>
              <a:gd name="T59" fmla="*/ 293 h 585"/>
              <a:gd name="T60" fmla="*/ 670 w 670"/>
              <a:gd name="T61" fmla="*/ 366 h 585"/>
              <a:gd name="T62" fmla="*/ 157 w 670"/>
              <a:gd name="T63" fmla="*/ 397 h 585"/>
              <a:gd name="T64" fmla="*/ 105 w 670"/>
              <a:gd name="T65" fmla="*/ 345 h 585"/>
              <a:gd name="T66" fmla="*/ 53 w 670"/>
              <a:gd name="T67" fmla="*/ 397 h 585"/>
              <a:gd name="T68" fmla="*/ 105 w 670"/>
              <a:gd name="T69" fmla="*/ 449 h 585"/>
              <a:gd name="T70" fmla="*/ 157 w 670"/>
              <a:gd name="T71" fmla="*/ 397 h 585"/>
              <a:gd name="T72" fmla="*/ 501 w 670"/>
              <a:gd name="T73" fmla="*/ 293 h 585"/>
              <a:gd name="T74" fmla="*/ 472 w 670"/>
              <a:gd name="T75" fmla="*/ 176 h 585"/>
              <a:gd name="T76" fmla="*/ 460 w 670"/>
              <a:gd name="T77" fmla="*/ 167 h 585"/>
              <a:gd name="T78" fmla="*/ 210 w 670"/>
              <a:gd name="T79" fmla="*/ 167 h 585"/>
              <a:gd name="T80" fmla="*/ 198 w 670"/>
              <a:gd name="T81" fmla="*/ 176 h 585"/>
              <a:gd name="T82" fmla="*/ 169 w 670"/>
              <a:gd name="T83" fmla="*/ 293 h 585"/>
              <a:gd name="T84" fmla="*/ 501 w 670"/>
              <a:gd name="T85" fmla="*/ 293 h 585"/>
              <a:gd name="T86" fmla="*/ 617 w 670"/>
              <a:gd name="T87" fmla="*/ 397 h 585"/>
              <a:gd name="T88" fmla="*/ 565 w 670"/>
              <a:gd name="T89" fmla="*/ 345 h 585"/>
              <a:gd name="T90" fmla="*/ 513 w 670"/>
              <a:gd name="T91" fmla="*/ 397 h 585"/>
              <a:gd name="T92" fmla="*/ 565 w 670"/>
              <a:gd name="T93" fmla="*/ 449 h 585"/>
              <a:gd name="T94" fmla="*/ 617 w 670"/>
              <a:gd name="T95" fmla="*/ 397 h 5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670" h="585">
                <a:moveTo>
                  <a:pt x="670" y="366"/>
                </a:moveTo>
                <a:cubicBezTo>
                  <a:pt x="670" y="491"/>
                  <a:pt x="670" y="491"/>
                  <a:pt x="670" y="491"/>
                </a:cubicBezTo>
                <a:cubicBezTo>
                  <a:pt x="670" y="497"/>
                  <a:pt x="665" y="502"/>
                  <a:pt x="659" y="502"/>
                </a:cubicBezTo>
                <a:cubicBezTo>
                  <a:pt x="628" y="502"/>
                  <a:pt x="628" y="502"/>
                  <a:pt x="628" y="502"/>
                </a:cubicBezTo>
                <a:cubicBezTo>
                  <a:pt x="628" y="523"/>
                  <a:pt x="628" y="523"/>
                  <a:pt x="628" y="523"/>
                </a:cubicBezTo>
                <a:cubicBezTo>
                  <a:pt x="628" y="557"/>
                  <a:pt x="600" y="585"/>
                  <a:pt x="565" y="585"/>
                </a:cubicBezTo>
                <a:cubicBezTo>
                  <a:pt x="530" y="585"/>
                  <a:pt x="502" y="557"/>
                  <a:pt x="502" y="523"/>
                </a:cubicBezTo>
                <a:cubicBezTo>
                  <a:pt x="502" y="502"/>
                  <a:pt x="502" y="502"/>
                  <a:pt x="502" y="502"/>
                </a:cubicBezTo>
                <a:cubicBezTo>
                  <a:pt x="168" y="502"/>
                  <a:pt x="168" y="502"/>
                  <a:pt x="168" y="502"/>
                </a:cubicBezTo>
                <a:cubicBezTo>
                  <a:pt x="168" y="523"/>
                  <a:pt x="168" y="523"/>
                  <a:pt x="168" y="523"/>
                </a:cubicBezTo>
                <a:cubicBezTo>
                  <a:pt x="168" y="557"/>
                  <a:pt x="140" y="585"/>
                  <a:pt x="105" y="585"/>
                </a:cubicBezTo>
                <a:cubicBezTo>
                  <a:pt x="70" y="585"/>
                  <a:pt x="42" y="557"/>
                  <a:pt x="42" y="523"/>
                </a:cubicBezTo>
                <a:cubicBezTo>
                  <a:pt x="42" y="502"/>
                  <a:pt x="42" y="502"/>
                  <a:pt x="42" y="502"/>
                </a:cubicBezTo>
                <a:cubicBezTo>
                  <a:pt x="11" y="502"/>
                  <a:pt x="11" y="502"/>
                  <a:pt x="11" y="502"/>
                </a:cubicBezTo>
                <a:cubicBezTo>
                  <a:pt x="5" y="502"/>
                  <a:pt x="0" y="497"/>
                  <a:pt x="0" y="491"/>
                </a:cubicBezTo>
                <a:cubicBezTo>
                  <a:pt x="0" y="366"/>
                  <a:pt x="0" y="366"/>
                  <a:pt x="0" y="366"/>
                </a:cubicBezTo>
                <a:cubicBezTo>
                  <a:pt x="0" y="325"/>
                  <a:pt x="33" y="293"/>
                  <a:pt x="74" y="293"/>
                </a:cubicBezTo>
                <a:cubicBezTo>
                  <a:pt x="83" y="293"/>
                  <a:pt x="83" y="293"/>
                  <a:pt x="83" y="293"/>
                </a:cubicBezTo>
                <a:cubicBezTo>
                  <a:pt x="117" y="156"/>
                  <a:pt x="117" y="156"/>
                  <a:pt x="117" y="156"/>
                </a:cubicBezTo>
                <a:cubicBezTo>
                  <a:pt x="127" y="115"/>
                  <a:pt x="167" y="83"/>
                  <a:pt x="210" y="83"/>
                </a:cubicBezTo>
                <a:cubicBezTo>
                  <a:pt x="251" y="83"/>
                  <a:pt x="251" y="83"/>
                  <a:pt x="251" y="83"/>
                </a:cubicBezTo>
                <a:cubicBezTo>
                  <a:pt x="251" y="10"/>
                  <a:pt x="251" y="10"/>
                  <a:pt x="251" y="10"/>
                </a:cubicBezTo>
                <a:cubicBezTo>
                  <a:pt x="251" y="4"/>
                  <a:pt x="256" y="0"/>
                  <a:pt x="262" y="0"/>
                </a:cubicBezTo>
                <a:cubicBezTo>
                  <a:pt x="408" y="0"/>
                  <a:pt x="408" y="0"/>
                  <a:pt x="408" y="0"/>
                </a:cubicBezTo>
                <a:cubicBezTo>
                  <a:pt x="414" y="0"/>
                  <a:pt x="419" y="4"/>
                  <a:pt x="419" y="10"/>
                </a:cubicBezTo>
                <a:cubicBezTo>
                  <a:pt x="419" y="83"/>
                  <a:pt x="419" y="83"/>
                  <a:pt x="419" y="83"/>
                </a:cubicBezTo>
                <a:cubicBezTo>
                  <a:pt x="460" y="83"/>
                  <a:pt x="460" y="83"/>
                  <a:pt x="460" y="83"/>
                </a:cubicBezTo>
                <a:cubicBezTo>
                  <a:pt x="503" y="83"/>
                  <a:pt x="543" y="115"/>
                  <a:pt x="553" y="156"/>
                </a:cubicBezTo>
                <a:cubicBezTo>
                  <a:pt x="587" y="293"/>
                  <a:pt x="587" y="293"/>
                  <a:pt x="587" y="293"/>
                </a:cubicBezTo>
                <a:cubicBezTo>
                  <a:pt x="596" y="293"/>
                  <a:pt x="596" y="293"/>
                  <a:pt x="596" y="293"/>
                </a:cubicBezTo>
                <a:cubicBezTo>
                  <a:pt x="637" y="293"/>
                  <a:pt x="670" y="325"/>
                  <a:pt x="670" y="366"/>
                </a:cubicBezTo>
                <a:close/>
                <a:moveTo>
                  <a:pt x="157" y="397"/>
                </a:moveTo>
                <a:cubicBezTo>
                  <a:pt x="157" y="368"/>
                  <a:pt x="134" y="345"/>
                  <a:pt x="105" y="345"/>
                </a:cubicBezTo>
                <a:cubicBezTo>
                  <a:pt x="76" y="345"/>
                  <a:pt x="53" y="368"/>
                  <a:pt x="53" y="397"/>
                </a:cubicBezTo>
                <a:cubicBezTo>
                  <a:pt x="53" y="426"/>
                  <a:pt x="76" y="449"/>
                  <a:pt x="105" y="449"/>
                </a:cubicBezTo>
                <a:cubicBezTo>
                  <a:pt x="134" y="449"/>
                  <a:pt x="157" y="426"/>
                  <a:pt x="157" y="397"/>
                </a:cubicBezTo>
                <a:close/>
                <a:moveTo>
                  <a:pt x="501" y="293"/>
                </a:moveTo>
                <a:cubicBezTo>
                  <a:pt x="472" y="176"/>
                  <a:pt x="472" y="176"/>
                  <a:pt x="472" y="176"/>
                </a:cubicBezTo>
                <a:cubicBezTo>
                  <a:pt x="471" y="172"/>
                  <a:pt x="464" y="167"/>
                  <a:pt x="460" y="167"/>
                </a:cubicBezTo>
                <a:cubicBezTo>
                  <a:pt x="210" y="167"/>
                  <a:pt x="210" y="167"/>
                  <a:pt x="210" y="167"/>
                </a:cubicBezTo>
                <a:cubicBezTo>
                  <a:pt x="206" y="167"/>
                  <a:pt x="199" y="172"/>
                  <a:pt x="198" y="176"/>
                </a:cubicBezTo>
                <a:cubicBezTo>
                  <a:pt x="169" y="293"/>
                  <a:pt x="169" y="293"/>
                  <a:pt x="169" y="293"/>
                </a:cubicBezTo>
                <a:lnTo>
                  <a:pt x="501" y="293"/>
                </a:lnTo>
                <a:close/>
                <a:moveTo>
                  <a:pt x="617" y="397"/>
                </a:moveTo>
                <a:cubicBezTo>
                  <a:pt x="617" y="368"/>
                  <a:pt x="594" y="345"/>
                  <a:pt x="565" y="345"/>
                </a:cubicBezTo>
                <a:cubicBezTo>
                  <a:pt x="536" y="345"/>
                  <a:pt x="513" y="368"/>
                  <a:pt x="513" y="397"/>
                </a:cubicBezTo>
                <a:cubicBezTo>
                  <a:pt x="513" y="426"/>
                  <a:pt x="536" y="449"/>
                  <a:pt x="565" y="449"/>
                </a:cubicBezTo>
                <a:cubicBezTo>
                  <a:pt x="594" y="449"/>
                  <a:pt x="617" y="426"/>
                  <a:pt x="617" y="397"/>
                </a:cubicBezTo>
                <a:close/>
              </a:path>
            </a:pathLst>
          </a:custGeom>
          <a:solidFill>
            <a:srgbClr val="B5941B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 vert="horz" wrap="square" lIns="100838" tIns="50419" rIns="100838" bIns="50419" numCol="1" anchor="t" anchorCtr="0" compatLnSpc="1">
            <a:prstTxWarp prst="textNoShape">
              <a:avLst/>
            </a:prstTxWarp>
          </a:bodyPr>
          <a:lstStyle/>
          <a:p>
            <a:endParaRPr lang="de-DE" sz="1985" dirty="0"/>
          </a:p>
        </p:txBody>
      </p:sp>
      <p:sp>
        <p:nvSpPr>
          <p:cNvPr id="29" name="Freeform 1202">
            <a:extLst>
              <a:ext uri="{FF2B5EF4-FFF2-40B4-BE49-F238E27FC236}">
                <a16:creationId xmlns:a16="http://schemas.microsoft.com/office/drawing/2014/main" id="{368B8372-E376-41F9-AF05-E2A09FC66423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05795" y="6372225"/>
            <a:ext cx="759225" cy="658951"/>
          </a:xfrm>
          <a:custGeom>
            <a:avLst/>
            <a:gdLst>
              <a:gd name="T0" fmla="*/ 670 w 670"/>
              <a:gd name="T1" fmla="*/ 366 h 585"/>
              <a:gd name="T2" fmla="*/ 670 w 670"/>
              <a:gd name="T3" fmla="*/ 491 h 585"/>
              <a:gd name="T4" fmla="*/ 659 w 670"/>
              <a:gd name="T5" fmla="*/ 502 h 585"/>
              <a:gd name="T6" fmla="*/ 628 w 670"/>
              <a:gd name="T7" fmla="*/ 502 h 585"/>
              <a:gd name="T8" fmla="*/ 628 w 670"/>
              <a:gd name="T9" fmla="*/ 523 h 585"/>
              <a:gd name="T10" fmla="*/ 565 w 670"/>
              <a:gd name="T11" fmla="*/ 585 h 585"/>
              <a:gd name="T12" fmla="*/ 502 w 670"/>
              <a:gd name="T13" fmla="*/ 523 h 585"/>
              <a:gd name="T14" fmla="*/ 502 w 670"/>
              <a:gd name="T15" fmla="*/ 502 h 585"/>
              <a:gd name="T16" fmla="*/ 168 w 670"/>
              <a:gd name="T17" fmla="*/ 502 h 585"/>
              <a:gd name="T18" fmla="*/ 168 w 670"/>
              <a:gd name="T19" fmla="*/ 523 h 585"/>
              <a:gd name="T20" fmla="*/ 105 w 670"/>
              <a:gd name="T21" fmla="*/ 585 h 585"/>
              <a:gd name="T22" fmla="*/ 42 w 670"/>
              <a:gd name="T23" fmla="*/ 523 h 585"/>
              <a:gd name="T24" fmla="*/ 42 w 670"/>
              <a:gd name="T25" fmla="*/ 502 h 585"/>
              <a:gd name="T26" fmla="*/ 11 w 670"/>
              <a:gd name="T27" fmla="*/ 502 h 585"/>
              <a:gd name="T28" fmla="*/ 0 w 670"/>
              <a:gd name="T29" fmla="*/ 491 h 585"/>
              <a:gd name="T30" fmla="*/ 0 w 670"/>
              <a:gd name="T31" fmla="*/ 366 h 585"/>
              <a:gd name="T32" fmla="*/ 74 w 670"/>
              <a:gd name="T33" fmla="*/ 293 h 585"/>
              <a:gd name="T34" fmla="*/ 83 w 670"/>
              <a:gd name="T35" fmla="*/ 293 h 585"/>
              <a:gd name="T36" fmla="*/ 117 w 670"/>
              <a:gd name="T37" fmla="*/ 156 h 585"/>
              <a:gd name="T38" fmla="*/ 210 w 670"/>
              <a:gd name="T39" fmla="*/ 83 h 585"/>
              <a:gd name="T40" fmla="*/ 251 w 670"/>
              <a:gd name="T41" fmla="*/ 83 h 585"/>
              <a:gd name="T42" fmla="*/ 251 w 670"/>
              <a:gd name="T43" fmla="*/ 10 h 585"/>
              <a:gd name="T44" fmla="*/ 262 w 670"/>
              <a:gd name="T45" fmla="*/ 0 h 585"/>
              <a:gd name="T46" fmla="*/ 408 w 670"/>
              <a:gd name="T47" fmla="*/ 0 h 585"/>
              <a:gd name="T48" fmla="*/ 419 w 670"/>
              <a:gd name="T49" fmla="*/ 10 h 585"/>
              <a:gd name="T50" fmla="*/ 419 w 670"/>
              <a:gd name="T51" fmla="*/ 83 h 585"/>
              <a:gd name="T52" fmla="*/ 460 w 670"/>
              <a:gd name="T53" fmla="*/ 83 h 585"/>
              <a:gd name="T54" fmla="*/ 553 w 670"/>
              <a:gd name="T55" fmla="*/ 156 h 585"/>
              <a:gd name="T56" fmla="*/ 587 w 670"/>
              <a:gd name="T57" fmla="*/ 293 h 585"/>
              <a:gd name="T58" fmla="*/ 596 w 670"/>
              <a:gd name="T59" fmla="*/ 293 h 585"/>
              <a:gd name="T60" fmla="*/ 670 w 670"/>
              <a:gd name="T61" fmla="*/ 366 h 585"/>
              <a:gd name="T62" fmla="*/ 157 w 670"/>
              <a:gd name="T63" fmla="*/ 397 h 585"/>
              <a:gd name="T64" fmla="*/ 105 w 670"/>
              <a:gd name="T65" fmla="*/ 345 h 585"/>
              <a:gd name="T66" fmla="*/ 53 w 670"/>
              <a:gd name="T67" fmla="*/ 397 h 585"/>
              <a:gd name="T68" fmla="*/ 105 w 670"/>
              <a:gd name="T69" fmla="*/ 449 h 585"/>
              <a:gd name="T70" fmla="*/ 157 w 670"/>
              <a:gd name="T71" fmla="*/ 397 h 585"/>
              <a:gd name="T72" fmla="*/ 501 w 670"/>
              <a:gd name="T73" fmla="*/ 293 h 585"/>
              <a:gd name="T74" fmla="*/ 472 w 670"/>
              <a:gd name="T75" fmla="*/ 176 h 585"/>
              <a:gd name="T76" fmla="*/ 460 w 670"/>
              <a:gd name="T77" fmla="*/ 167 h 585"/>
              <a:gd name="T78" fmla="*/ 210 w 670"/>
              <a:gd name="T79" fmla="*/ 167 h 585"/>
              <a:gd name="T80" fmla="*/ 198 w 670"/>
              <a:gd name="T81" fmla="*/ 176 h 585"/>
              <a:gd name="T82" fmla="*/ 169 w 670"/>
              <a:gd name="T83" fmla="*/ 293 h 585"/>
              <a:gd name="T84" fmla="*/ 501 w 670"/>
              <a:gd name="T85" fmla="*/ 293 h 585"/>
              <a:gd name="T86" fmla="*/ 617 w 670"/>
              <a:gd name="T87" fmla="*/ 397 h 585"/>
              <a:gd name="T88" fmla="*/ 565 w 670"/>
              <a:gd name="T89" fmla="*/ 345 h 585"/>
              <a:gd name="T90" fmla="*/ 513 w 670"/>
              <a:gd name="T91" fmla="*/ 397 h 585"/>
              <a:gd name="T92" fmla="*/ 565 w 670"/>
              <a:gd name="T93" fmla="*/ 449 h 585"/>
              <a:gd name="T94" fmla="*/ 617 w 670"/>
              <a:gd name="T95" fmla="*/ 397 h 5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670" h="585">
                <a:moveTo>
                  <a:pt x="670" y="366"/>
                </a:moveTo>
                <a:cubicBezTo>
                  <a:pt x="670" y="491"/>
                  <a:pt x="670" y="491"/>
                  <a:pt x="670" y="491"/>
                </a:cubicBezTo>
                <a:cubicBezTo>
                  <a:pt x="670" y="497"/>
                  <a:pt x="665" y="502"/>
                  <a:pt x="659" y="502"/>
                </a:cubicBezTo>
                <a:cubicBezTo>
                  <a:pt x="628" y="502"/>
                  <a:pt x="628" y="502"/>
                  <a:pt x="628" y="502"/>
                </a:cubicBezTo>
                <a:cubicBezTo>
                  <a:pt x="628" y="523"/>
                  <a:pt x="628" y="523"/>
                  <a:pt x="628" y="523"/>
                </a:cubicBezTo>
                <a:cubicBezTo>
                  <a:pt x="628" y="557"/>
                  <a:pt x="600" y="585"/>
                  <a:pt x="565" y="585"/>
                </a:cubicBezTo>
                <a:cubicBezTo>
                  <a:pt x="530" y="585"/>
                  <a:pt x="502" y="557"/>
                  <a:pt x="502" y="523"/>
                </a:cubicBezTo>
                <a:cubicBezTo>
                  <a:pt x="502" y="502"/>
                  <a:pt x="502" y="502"/>
                  <a:pt x="502" y="502"/>
                </a:cubicBezTo>
                <a:cubicBezTo>
                  <a:pt x="168" y="502"/>
                  <a:pt x="168" y="502"/>
                  <a:pt x="168" y="502"/>
                </a:cubicBezTo>
                <a:cubicBezTo>
                  <a:pt x="168" y="523"/>
                  <a:pt x="168" y="523"/>
                  <a:pt x="168" y="523"/>
                </a:cubicBezTo>
                <a:cubicBezTo>
                  <a:pt x="168" y="557"/>
                  <a:pt x="140" y="585"/>
                  <a:pt x="105" y="585"/>
                </a:cubicBezTo>
                <a:cubicBezTo>
                  <a:pt x="70" y="585"/>
                  <a:pt x="42" y="557"/>
                  <a:pt x="42" y="523"/>
                </a:cubicBezTo>
                <a:cubicBezTo>
                  <a:pt x="42" y="502"/>
                  <a:pt x="42" y="502"/>
                  <a:pt x="42" y="502"/>
                </a:cubicBezTo>
                <a:cubicBezTo>
                  <a:pt x="11" y="502"/>
                  <a:pt x="11" y="502"/>
                  <a:pt x="11" y="502"/>
                </a:cubicBezTo>
                <a:cubicBezTo>
                  <a:pt x="5" y="502"/>
                  <a:pt x="0" y="497"/>
                  <a:pt x="0" y="491"/>
                </a:cubicBezTo>
                <a:cubicBezTo>
                  <a:pt x="0" y="366"/>
                  <a:pt x="0" y="366"/>
                  <a:pt x="0" y="366"/>
                </a:cubicBezTo>
                <a:cubicBezTo>
                  <a:pt x="0" y="325"/>
                  <a:pt x="33" y="293"/>
                  <a:pt x="74" y="293"/>
                </a:cubicBezTo>
                <a:cubicBezTo>
                  <a:pt x="83" y="293"/>
                  <a:pt x="83" y="293"/>
                  <a:pt x="83" y="293"/>
                </a:cubicBezTo>
                <a:cubicBezTo>
                  <a:pt x="117" y="156"/>
                  <a:pt x="117" y="156"/>
                  <a:pt x="117" y="156"/>
                </a:cubicBezTo>
                <a:cubicBezTo>
                  <a:pt x="127" y="115"/>
                  <a:pt x="167" y="83"/>
                  <a:pt x="210" y="83"/>
                </a:cubicBezTo>
                <a:cubicBezTo>
                  <a:pt x="251" y="83"/>
                  <a:pt x="251" y="83"/>
                  <a:pt x="251" y="83"/>
                </a:cubicBezTo>
                <a:cubicBezTo>
                  <a:pt x="251" y="10"/>
                  <a:pt x="251" y="10"/>
                  <a:pt x="251" y="10"/>
                </a:cubicBezTo>
                <a:cubicBezTo>
                  <a:pt x="251" y="4"/>
                  <a:pt x="256" y="0"/>
                  <a:pt x="262" y="0"/>
                </a:cubicBezTo>
                <a:cubicBezTo>
                  <a:pt x="408" y="0"/>
                  <a:pt x="408" y="0"/>
                  <a:pt x="408" y="0"/>
                </a:cubicBezTo>
                <a:cubicBezTo>
                  <a:pt x="414" y="0"/>
                  <a:pt x="419" y="4"/>
                  <a:pt x="419" y="10"/>
                </a:cubicBezTo>
                <a:cubicBezTo>
                  <a:pt x="419" y="83"/>
                  <a:pt x="419" y="83"/>
                  <a:pt x="419" y="83"/>
                </a:cubicBezTo>
                <a:cubicBezTo>
                  <a:pt x="460" y="83"/>
                  <a:pt x="460" y="83"/>
                  <a:pt x="460" y="83"/>
                </a:cubicBezTo>
                <a:cubicBezTo>
                  <a:pt x="503" y="83"/>
                  <a:pt x="543" y="115"/>
                  <a:pt x="553" y="156"/>
                </a:cubicBezTo>
                <a:cubicBezTo>
                  <a:pt x="587" y="293"/>
                  <a:pt x="587" y="293"/>
                  <a:pt x="587" y="293"/>
                </a:cubicBezTo>
                <a:cubicBezTo>
                  <a:pt x="596" y="293"/>
                  <a:pt x="596" y="293"/>
                  <a:pt x="596" y="293"/>
                </a:cubicBezTo>
                <a:cubicBezTo>
                  <a:pt x="637" y="293"/>
                  <a:pt x="670" y="325"/>
                  <a:pt x="670" y="366"/>
                </a:cubicBezTo>
                <a:close/>
                <a:moveTo>
                  <a:pt x="157" y="397"/>
                </a:moveTo>
                <a:cubicBezTo>
                  <a:pt x="157" y="368"/>
                  <a:pt x="134" y="345"/>
                  <a:pt x="105" y="345"/>
                </a:cubicBezTo>
                <a:cubicBezTo>
                  <a:pt x="76" y="345"/>
                  <a:pt x="53" y="368"/>
                  <a:pt x="53" y="397"/>
                </a:cubicBezTo>
                <a:cubicBezTo>
                  <a:pt x="53" y="426"/>
                  <a:pt x="76" y="449"/>
                  <a:pt x="105" y="449"/>
                </a:cubicBezTo>
                <a:cubicBezTo>
                  <a:pt x="134" y="449"/>
                  <a:pt x="157" y="426"/>
                  <a:pt x="157" y="397"/>
                </a:cubicBezTo>
                <a:close/>
                <a:moveTo>
                  <a:pt x="501" y="293"/>
                </a:moveTo>
                <a:cubicBezTo>
                  <a:pt x="472" y="176"/>
                  <a:pt x="472" y="176"/>
                  <a:pt x="472" y="176"/>
                </a:cubicBezTo>
                <a:cubicBezTo>
                  <a:pt x="471" y="172"/>
                  <a:pt x="464" y="167"/>
                  <a:pt x="460" y="167"/>
                </a:cubicBezTo>
                <a:cubicBezTo>
                  <a:pt x="210" y="167"/>
                  <a:pt x="210" y="167"/>
                  <a:pt x="210" y="167"/>
                </a:cubicBezTo>
                <a:cubicBezTo>
                  <a:pt x="206" y="167"/>
                  <a:pt x="199" y="172"/>
                  <a:pt x="198" y="176"/>
                </a:cubicBezTo>
                <a:cubicBezTo>
                  <a:pt x="169" y="293"/>
                  <a:pt x="169" y="293"/>
                  <a:pt x="169" y="293"/>
                </a:cubicBezTo>
                <a:lnTo>
                  <a:pt x="501" y="293"/>
                </a:lnTo>
                <a:close/>
                <a:moveTo>
                  <a:pt x="617" y="397"/>
                </a:moveTo>
                <a:cubicBezTo>
                  <a:pt x="617" y="368"/>
                  <a:pt x="594" y="345"/>
                  <a:pt x="565" y="345"/>
                </a:cubicBezTo>
                <a:cubicBezTo>
                  <a:pt x="536" y="345"/>
                  <a:pt x="513" y="368"/>
                  <a:pt x="513" y="397"/>
                </a:cubicBezTo>
                <a:cubicBezTo>
                  <a:pt x="513" y="426"/>
                  <a:pt x="536" y="449"/>
                  <a:pt x="565" y="449"/>
                </a:cubicBezTo>
                <a:cubicBezTo>
                  <a:pt x="594" y="449"/>
                  <a:pt x="617" y="426"/>
                  <a:pt x="617" y="397"/>
                </a:cubicBezTo>
                <a:close/>
              </a:path>
            </a:pathLst>
          </a:custGeom>
          <a:solidFill>
            <a:srgbClr val="CC99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 vert="horz" wrap="square" lIns="100838" tIns="50419" rIns="100838" bIns="50419" numCol="1" anchor="t" anchorCtr="0" compatLnSpc="1">
            <a:prstTxWarp prst="textNoShape">
              <a:avLst/>
            </a:prstTxWarp>
          </a:bodyPr>
          <a:lstStyle/>
          <a:p>
            <a:endParaRPr lang="de-DE" sz="1985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0" y="123825"/>
            <a:ext cx="134445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cap="all" dirty="0">
                <a:solidFill>
                  <a:schemeClr val="bg1"/>
                </a:solidFill>
              </a:rPr>
              <a:t>индикаторы: Россия - Самарская область - Тольятти</a:t>
            </a:r>
            <a:endParaRPr lang="de-DE" sz="3600" b="1" cap="al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4859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3541" y="175981"/>
            <a:ext cx="8664666" cy="514985"/>
          </a:xfrm>
        </p:spPr>
        <p:txBody>
          <a:bodyPr anchor="ctr"/>
          <a:lstStyle/>
          <a:p>
            <a:r>
              <a:rPr lang="ru-RU" sz="3600" dirty="0"/>
              <a:t>ЦЕЛЕВЫЕ ИНДИКАТОРЫ: ЭКОЛОГИЯ</a:t>
            </a:r>
            <a:endParaRPr lang="de-DE" sz="3600" dirty="0"/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2649726"/>
              </p:ext>
            </p:extLst>
          </p:nvPr>
        </p:nvGraphicFramePr>
        <p:xfrm>
          <a:off x="1053408" y="1248182"/>
          <a:ext cx="4731020" cy="32341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994066" y="4746692"/>
            <a:ext cx="352316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Calibri" panose="020F0502020204030204" pitchFamily="34" charset="0"/>
              </a:rPr>
              <a:t>Выброшено в атмосферу загрязняющих веществ, отходящих от стационарных источников – всего, тыс.</a:t>
            </a:r>
            <a:r>
              <a:rPr lang="en-US" sz="2400" dirty="0">
                <a:latin typeface="Calibri" panose="020F0502020204030204" pitchFamily="34" charset="0"/>
              </a:rPr>
              <a:t> </a:t>
            </a:r>
            <a:r>
              <a:rPr lang="ru-RU" sz="2400" dirty="0">
                <a:latin typeface="Calibri" panose="020F0502020204030204" pitchFamily="34" charset="0"/>
              </a:rPr>
              <a:t>тонн</a:t>
            </a:r>
            <a:r>
              <a:rPr lang="ru-RU" sz="2400" dirty="0"/>
              <a:t> </a:t>
            </a:r>
            <a:endParaRPr lang="de-DE" sz="2400" dirty="0"/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2575200" y="2210470"/>
            <a:ext cx="1371600" cy="38100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2831502" y="1361343"/>
            <a:ext cx="152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</a:rPr>
              <a:t>-17,8%</a:t>
            </a:r>
            <a:endParaRPr lang="de-DE" sz="3200" b="1" dirty="0">
              <a:solidFill>
                <a:srgbClr val="FF0000"/>
              </a:solidFill>
            </a:endParaRPr>
          </a:p>
        </p:txBody>
      </p:sp>
      <p:grpSp>
        <p:nvGrpSpPr>
          <p:cNvPr id="23" name="Группа 22"/>
          <p:cNvGrpSpPr/>
          <p:nvPr/>
        </p:nvGrpSpPr>
        <p:grpSpPr>
          <a:xfrm>
            <a:off x="1122141" y="4675088"/>
            <a:ext cx="1709361" cy="2246953"/>
            <a:chOff x="1497762" y="1133475"/>
            <a:chExt cx="2067011" cy="2800350"/>
          </a:xfrm>
        </p:grpSpPr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7762" y="1866814"/>
              <a:ext cx="2067011" cy="2067011"/>
            </a:xfrm>
            <a:prstGeom prst="rect">
              <a:avLst/>
            </a:prstGeom>
          </p:spPr>
        </p:pic>
        <p:sp>
          <p:nvSpPr>
            <p:cNvPr id="25" name="Волна 24"/>
            <p:cNvSpPr/>
            <p:nvPr/>
          </p:nvSpPr>
          <p:spPr>
            <a:xfrm rot="16200000">
              <a:off x="2302670" y="1285874"/>
              <a:ext cx="1219200" cy="914401"/>
            </a:xfrm>
            <a:prstGeom prst="wave">
              <a:avLst>
                <a:gd name="adj1" fmla="val 12500"/>
                <a:gd name="adj2" fmla="val -10000"/>
              </a:avLst>
            </a:prstGeom>
            <a:solidFill>
              <a:srgbClr val="0B689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7" name="Прямоугольник 26"/>
          <p:cNvSpPr/>
          <p:nvPr/>
        </p:nvSpPr>
        <p:spPr>
          <a:xfrm>
            <a:off x="8952521" y="1565720"/>
            <a:ext cx="38113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0000"/>
                </a:solidFill>
                <a:latin typeface="Calibri" panose="020F0502020204030204" pitchFamily="34" charset="0"/>
              </a:rPr>
              <a:t>Ликвидация всех выявленных несанкционированных свалок в границах города</a:t>
            </a: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0869" y="1343025"/>
            <a:ext cx="1762412" cy="1762412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7228" y="3920145"/>
            <a:ext cx="2629694" cy="3466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9146922" y="5876619"/>
            <a:ext cx="38113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0000"/>
                </a:solidFill>
                <a:latin typeface="Calibri" panose="020F0502020204030204" pitchFamily="34" charset="0"/>
              </a:rPr>
              <a:t>Объем сброса загрязненных сточных вод в поверхностные водные объекты, </a:t>
            </a:r>
            <a:r>
              <a:rPr lang="ru-RU" sz="2400" dirty="0" err="1">
                <a:solidFill>
                  <a:srgbClr val="000000"/>
                </a:solidFill>
                <a:latin typeface="Calibri" panose="020F0502020204030204" pitchFamily="34" charset="0"/>
              </a:rPr>
              <a:t>млн.куб.м</a:t>
            </a:r>
            <a:endParaRPr lang="ru-RU" sz="2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17" name="Диаграмм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7152869"/>
              </p:ext>
            </p:extLst>
          </p:nvPr>
        </p:nvGraphicFramePr>
        <p:xfrm>
          <a:off x="8692087" y="3516796"/>
          <a:ext cx="4731020" cy="24597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cxnSp>
        <p:nvCxnSpPr>
          <p:cNvPr id="18" name="Прямая со стрелкой 17"/>
          <p:cNvCxnSpPr/>
          <p:nvPr/>
        </p:nvCxnSpPr>
        <p:spPr>
          <a:xfrm>
            <a:off x="10366808" y="4162425"/>
            <a:ext cx="1371600" cy="38100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10532269" y="3351088"/>
            <a:ext cx="152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</a:rPr>
              <a:t>-1</a:t>
            </a:r>
            <a:r>
              <a:rPr lang="ru-RU" sz="3200" b="1" dirty="0">
                <a:solidFill>
                  <a:srgbClr val="FF0000"/>
                </a:solidFill>
                <a:latin typeface="Calibri" panose="020F0502020204030204" pitchFamily="34" charset="0"/>
              </a:rPr>
              <a:t>2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</a:rPr>
              <a:t>,</a:t>
            </a:r>
            <a:r>
              <a:rPr lang="ru-RU" sz="3200" b="1" dirty="0">
                <a:solidFill>
                  <a:srgbClr val="FF0000"/>
                </a:solidFill>
                <a:latin typeface="Calibri" panose="020F0502020204030204" pitchFamily="34" charset="0"/>
              </a:rPr>
              <a:t>0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</a:rPr>
              <a:t>%</a:t>
            </a:r>
            <a:endParaRPr lang="de-DE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0911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2263" y="200025"/>
            <a:ext cx="11402606" cy="514985"/>
          </a:xfrm>
        </p:spPr>
        <p:txBody>
          <a:bodyPr anchor="ctr"/>
          <a:lstStyle/>
          <a:p>
            <a:r>
              <a:rPr lang="ru-RU" sz="3600" dirty="0"/>
              <a:t>ЦЕЛЕВЫЕ ИНДИКАТОРЫ: СОЦИАЛЬНАЯ СФЕРА</a:t>
            </a:r>
            <a:endParaRPr lang="de-DE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952681" y="4591586"/>
            <a:ext cx="383818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Объем бюджетных средств, выделяемых на основе конкурсных механизмов некоммерческим организациям Тольятти в реальном выражении, процентов к 2017 году</a:t>
            </a:r>
            <a:endParaRPr lang="ru-RU" sz="2400" dirty="0">
              <a:latin typeface="Calibri" panose="020F0502020204030204" pitchFamily="34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V="1">
            <a:off x="2029423" y="1909080"/>
            <a:ext cx="1859401" cy="589349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1476499" y="1357825"/>
            <a:ext cx="18861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+130,0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%</a:t>
            </a:r>
            <a:endParaRPr lang="de-DE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797576" y="4759826"/>
            <a:ext cx="269090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Общая площадь жилых помещений, приходящаяся в среднем на одного жителя, кв. м</a:t>
            </a:r>
            <a:endParaRPr lang="ru-RU" sz="2400" dirty="0">
              <a:latin typeface="Calibri" panose="020F050202020403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0516421" y="4572290"/>
            <a:ext cx="289886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Число парков культуры и отдыха и общественных пространств </a:t>
            </a:r>
            <a:endParaRPr lang="ru-RU" sz="2400" dirty="0">
              <a:latin typeface="Calibri" panose="020F0502020204030204" pitchFamily="34" charset="0"/>
            </a:endParaRPr>
          </a:p>
        </p:txBody>
      </p:sp>
      <p:cxnSp>
        <p:nvCxnSpPr>
          <p:cNvPr id="28" name="Прямая со стрелкой 27"/>
          <p:cNvCxnSpPr/>
          <p:nvPr/>
        </p:nvCxnSpPr>
        <p:spPr>
          <a:xfrm flipV="1">
            <a:off x="6312235" y="1745726"/>
            <a:ext cx="1622995" cy="706676"/>
          </a:xfrm>
          <a:prstGeom prst="straightConnector1">
            <a:avLst/>
          </a:prstGeom>
          <a:ln w="76200">
            <a:solidFill>
              <a:srgbClr val="DEB825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>
          <a:xfrm>
            <a:off x="6325769" y="1190625"/>
            <a:ext cx="18664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DEB825"/>
                </a:solidFill>
                <a:latin typeface="Calibri" panose="020F0502020204030204" pitchFamily="34" charset="0"/>
              </a:rPr>
              <a:t>+52,5%</a:t>
            </a:r>
            <a:endParaRPr lang="de-DE" sz="3200" b="1" dirty="0">
              <a:solidFill>
                <a:srgbClr val="DEB825"/>
              </a:solidFill>
            </a:endParaRPr>
          </a:p>
        </p:txBody>
      </p:sp>
      <p:sp>
        <p:nvSpPr>
          <p:cNvPr id="29" name="Freeform 1207">
            <a:extLst>
              <a:ext uri="{FF2B5EF4-FFF2-40B4-BE49-F238E27FC236}">
                <a16:creationId xmlns:a16="http://schemas.microsoft.com/office/drawing/2014/main" id="{D2909F24-8F33-4B45-9DE3-2C7F534D4E16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96525" y="5097761"/>
            <a:ext cx="571477" cy="593301"/>
          </a:xfrm>
          <a:custGeom>
            <a:avLst/>
            <a:gdLst>
              <a:gd name="T0" fmla="*/ 502 w 502"/>
              <a:gd name="T1" fmla="*/ 84 h 586"/>
              <a:gd name="T2" fmla="*/ 502 w 502"/>
              <a:gd name="T3" fmla="*/ 126 h 586"/>
              <a:gd name="T4" fmla="*/ 251 w 502"/>
              <a:gd name="T5" fmla="*/ 209 h 586"/>
              <a:gd name="T6" fmla="*/ 0 w 502"/>
              <a:gd name="T7" fmla="*/ 126 h 586"/>
              <a:gd name="T8" fmla="*/ 0 w 502"/>
              <a:gd name="T9" fmla="*/ 84 h 586"/>
              <a:gd name="T10" fmla="*/ 251 w 502"/>
              <a:gd name="T11" fmla="*/ 0 h 586"/>
              <a:gd name="T12" fmla="*/ 502 w 502"/>
              <a:gd name="T13" fmla="*/ 84 h 586"/>
              <a:gd name="T14" fmla="*/ 502 w 502"/>
              <a:gd name="T15" fmla="*/ 196 h 586"/>
              <a:gd name="T16" fmla="*/ 502 w 502"/>
              <a:gd name="T17" fmla="*/ 251 h 586"/>
              <a:gd name="T18" fmla="*/ 251 w 502"/>
              <a:gd name="T19" fmla="*/ 335 h 586"/>
              <a:gd name="T20" fmla="*/ 0 w 502"/>
              <a:gd name="T21" fmla="*/ 251 h 586"/>
              <a:gd name="T22" fmla="*/ 0 w 502"/>
              <a:gd name="T23" fmla="*/ 196 h 586"/>
              <a:gd name="T24" fmla="*/ 251 w 502"/>
              <a:gd name="T25" fmla="*/ 251 h 586"/>
              <a:gd name="T26" fmla="*/ 502 w 502"/>
              <a:gd name="T27" fmla="*/ 196 h 586"/>
              <a:gd name="T28" fmla="*/ 502 w 502"/>
              <a:gd name="T29" fmla="*/ 321 h 586"/>
              <a:gd name="T30" fmla="*/ 502 w 502"/>
              <a:gd name="T31" fmla="*/ 377 h 586"/>
              <a:gd name="T32" fmla="*/ 251 w 502"/>
              <a:gd name="T33" fmla="*/ 460 h 586"/>
              <a:gd name="T34" fmla="*/ 0 w 502"/>
              <a:gd name="T35" fmla="*/ 377 h 586"/>
              <a:gd name="T36" fmla="*/ 0 w 502"/>
              <a:gd name="T37" fmla="*/ 321 h 586"/>
              <a:gd name="T38" fmla="*/ 251 w 502"/>
              <a:gd name="T39" fmla="*/ 377 h 586"/>
              <a:gd name="T40" fmla="*/ 502 w 502"/>
              <a:gd name="T41" fmla="*/ 321 h 586"/>
              <a:gd name="T42" fmla="*/ 502 w 502"/>
              <a:gd name="T43" fmla="*/ 447 h 586"/>
              <a:gd name="T44" fmla="*/ 502 w 502"/>
              <a:gd name="T45" fmla="*/ 502 h 586"/>
              <a:gd name="T46" fmla="*/ 251 w 502"/>
              <a:gd name="T47" fmla="*/ 586 h 586"/>
              <a:gd name="T48" fmla="*/ 0 w 502"/>
              <a:gd name="T49" fmla="*/ 502 h 586"/>
              <a:gd name="T50" fmla="*/ 0 w 502"/>
              <a:gd name="T51" fmla="*/ 447 h 586"/>
              <a:gd name="T52" fmla="*/ 251 w 502"/>
              <a:gd name="T53" fmla="*/ 502 h 586"/>
              <a:gd name="T54" fmla="*/ 502 w 502"/>
              <a:gd name="T55" fmla="*/ 447 h 5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02" h="586">
                <a:moveTo>
                  <a:pt x="502" y="84"/>
                </a:moveTo>
                <a:cubicBezTo>
                  <a:pt x="502" y="126"/>
                  <a:pt x="502" y="126"/>
                  <a:pt x="502" y="126"/>
                </a:cubicBezTo>
                <a:cubicBezTo>
                  <a:pt x="502" y="172"/>
                  <a:pt x="390" y="209"/>
                  <a:pt x="251" y="209"/>
                </a:cubicBezTo>
                <a:cubicBezTo>
                  <a:pt x="112" y="209"/>
                  <a:pt x="0" y="172"/>
                  <a:pt x="0" y="126"/>
                </a:cubicBezTo>
                <a:cubicBezTo>
                  <a:pt x="0" y="84"/>
                  <a:pt x="0" y="84"/>
                  <a:pt x="0" y="84"/>
                </a:cubicBezTo>
                <a:cubicBezTo>
                  <a:pt x="0" y="38"/>
                  <a:pt x="112" y="0"/>
                  <a:pt x="251" y="0"/>
                </a:cubicBezTo>
                <a:cubicBezTo>
                  <a:pt x="390" y="0"/>
                  <a:pt x="502" y="38"/>
                  <a:pt x="502" y="84"/>
                </a:cubicBezTo>
                <a:close/>
                <a:moveTo>
                  <a:pt x="502" y="196"/>
                </a:moveTo>
                <a:cubicBezTo>
                  <a:pt x="502" y="251"/>
                  <a:pt x="502" y="251"/>
                  <a:pt x="502" y="251"/>
                </a:cubicBezTo>
                <a:cubicBezTo>
                  <a:pt x="502" y="297"/>
                  <a:pt x="390" y="335"/>
                  <a:pt x="251" y="335"/>
                </a:cubicBezTo>
                <a:cubicBezTo>
                  <a:pt x="112" y="335"/>
                  <a:pt x="0" y="297"/>
                  <a:pt x="0" y="251"/>
                </a:cubicBezTo>
                <a:cubicBezTo>
                  <a:pt x="0" y="196"/>
                  <a:pt x="0" y="196"/>
                  <a:pt x="0" y="196"/>
                </a:cubicBezTo>
                <a:cubicBezTo>
                  <a:pt x="54" y="234"/>
                  <a:pt x="153" y="251"/>
                  <a:pt x="251" y="251"/>
                </a:cubicBezTo>
                <a:cubicBezTo>
                  <a:pt x="349" y="251"/>
                  <a:pt x="448" y="234"/>
                  <a:pt x="502" y="196"/>
                </a:cubicBezTo>
                <a:close/>
                <a:moveTo>
                  <a:pt x="502" y="321"/>
                </a:moveTo>
                <a:cubicBezTo>
                  <a:pt x="502" y="377"/>
                  <a:pt x="502" y="377"/>
                  <a:pt x="502" y="377"/>
                </a:cubicBezTo>
                <a:cubicBezTo>
                  <a:pt x="502" y="423"/>
                  <a:pt x="390" y="460"/>
                  <a:pt x="251" y="460"/>
                </a:cubicBezTo>
                <a:cubicBezTo>
                  <a:pt x="112" y="460"/>
                  <a:pt x="0" y="423"/>
                  <a:pt x="0" y="377"/>
                </a:cubicBezTo>
                <a:cubicBezTo>
                  <a:pt x="0" y="321"/>
                  <a:pt x="0" y="321"/>
                  <a:pt x="0" y="321"/>
                </a:cubicBezTo>
                <a:cubicBezTo>
                  <a:pt x="54" y="359"/>
                  <a:pt x="153" y="377"/>
                  <a:pt x="251" y="377"/>
                </a:cubicBezTo>
                <a:cubicBezTo>
                  <a:pt x="349" y="377"/>
                  <a:pt x="448" y="359"/>
                  <a:pt x="502" y="321"/>
                </a:cubicBezTo>
                <a:close/>
                <a:moveTo>
                  <a:pt x="502" y="447"/>
                </a:moveTo>
                <a:cubicBezTo>
                  <a:pt x="502" y="502"/>
                  <a:pt x="502" y="502"/>
                  <a:pt x="502" y="502"/>
                </a:cubicBezTo>
                <a:cubicBezTo>
                  <a:pt x="502" y="548"/>
                  <a:pt x="390" y="586"/>
                  <a:pt x="251" y="586"/>
                </a:cubicBezTo>
                <a:cubicBezTo>
                  <a:pt x="112" y="586"/>
                  <a:pt x="0" y="548"/>
                  <a:pt x="0" y="502"/>
                </a:cubicBezTo>
                <a:cubicBezTo>
                  <a:pt x="0" y="447"/>
                  <a:pt x="0" y="447"/>
                  <a:pt x="0" y="447"/>
                </a:cubicBezTo>
                <a:cubicBezTo>
                  <a:pt x="54" y="485"/>
                  <a:pt x="153" y="502"/>
                  <a:pt x="251" y="502"/>
                </a:cubicBezTo>
                <a:cubicBezTo>
                  <a:pt x="349" y="502"/>
                  <a:pt x="448" y="485"/>
                  <a:pt x="502" y="447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 vert="horz" wrap="square" lIns="100838" tIns="50419" rIns="100838" bIns="50419" numCol="1" anchor="t" anchorCtr="0" compatLnSpc="1">
            <a:prstTxWarp prst="textNoShape">
              <a:avLst/>
            </a:prstTxWarp>
          </a:bodyPr>
          <a:lstStyle/>
          <a:p>
            <a:endParaRPr lang="de-DE" sz="1985" dirty="0"/>
          </a:p>
        </p:txBody>
      </p:sp>
      <p:sp>
        <p:nvSpPr>
          <p:cNvPr id="30" name="Freeform 1207">
            <a:extLst>
              <a:ext uri="{FF2B5EF4-FFF2-40B4-BE49-F238E27FC236}">
                <a16:creationId xmlns:a16="http://schemas.microsoft.com/office/drawing/2014/main" id="{D2909F24-8F33-4B45-9DE3-2C7F534D4E16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274603" y="5040685"/>
            <a:ext cx="571477" cy="581657"/>
          </a:xfrm>
          <a:custGeom>
            <a:avLst/>
            <a:gdLst>
              <a:gd name="T0" fmla="*/ 502 w 502"/>
              <a:gd name="T1" fmla="*/ 84 h 586"/>
              <a:gd name="T2" fmla="*/ 502 w 502"/>
              <a:gd name="T3" fmla="*/ 126 h 586"/>
              <a:gd name="T4" fmla="*/ 251 w 502"/>
              <a:gd name="T5" fmla="*/ 209 h 586"/>
              <a:gd name="T6" fmla="*/ 0 w 502"/>
              <a:gd name="T7" fmla="*/ 126 h 586"/>
              <a:gd name="T8" fmla="*/ 0 w 502"/>
              <a:gd name="T9" fmla="*/ 84 h 586"/>
              <a:gd name="T10" fmla="*/ 251 w 502"/>
              <a:gd name="T11" fmla="*/ 0 h 586"/>
              <a:gd name="T12" fmla="*/ 502 w 502"/>
              <a:gd name="T13" fmla="*/ 84 h 586"/>
              <a:gd name="T14" fmla="*/ 502 w 502"/>
              <a:gd name="T15" fmla="*/ 196 h 586"/>
              <a:gd name="T16" fmla="*/ 502 w 502"/>
              <a:gd name="T17" fmla="*/ 251 h 586"/>
              <a:gd name="T18" fmla="*/ 251 w 502"/>
              <a:gd name="T19" fmla="*/ 335 h 586"/>
              <a:gd name="T20" fmla="*/ 0 w 502"/>
              <a:gd name="T21" fmla="*/ 251 h 586"/>
              <a:gd name="T22" fmla="*/ 0 w 502"/>
              <a:gd name="T23" fmla="*/ 196 h 586"/>
              <a:gd name="T24" fmla="*/ 251 w 502"/>
              <a:gd name="T25" fmla="*/ 251 h 586"/>
              <a:gd name="T26" fmla="*/ 502 w 502"/>
              <a:gd name="T27" fmla="*/ 196 h 586"/>
              <a:gd name="T28" fmla="*/ 502 w 502"/>
              <a:gd name="T29" fmla="*/ 321 h 586"/>
              <a:gd name="T30" fmla="*/ 502 w 502"/>
              <a:gd name="T31" fmla="*/ 377 h 586"/>
              <a:gd name="T32" fmla="*/ 251 w 502"/>
              <a:gd name="T33" fmla="*/ 460 h 586"/>
              <a:gd name="T34" fmla="*/ 0 w 502"/>
              <a:gd name="T35" fmla="*/ 377 h 586"/>
              <a:gd name="T36" fmla="*/ 0 w 502"/>
              <a:gd name="T37" fmla="*/ 321 h 586"/>
              <a:gd name="T38" fmla="*/ 251 w 502"/>
              <a:gd name="T39" fmla="*/ 377 h 586"/>
              <a:gd name="T40" fmla="*/ 502 w 502"/>
              <a:gd name="T41" fmla="*/ 321 h 586"/>
              <a:gd name="T42" fmla="*/ 502 w 502"/>
              <a:gd name="T43" fmla="*/ 447 h 586"/>
              <a:gd name="T44" fmla="*/ 502 w 502"/>
              <a:gd name="T45" fmla="*/ 502 h 586"/>
              <a:gd name="T46" fmla="*/ 251 w 502"/>
              <a:gd name="T47" fmla="*/ 586 h 586"/>
              <a:gd name="T48" fmla="*/ 0 w 502"/>
              <a:gd name="T49" fmla="*/ 502 h 586"/>
              <a:gd name="T50" fmla="*/ 0 w 502"/>
              <a:gd name="T51" fmla="*/ 447 h 586"/>
              <a:gd name="T52" fmla="*/ 251 w 502"/>
              <a:gd name="T53" fmla="*/ 502 h 586"/>
              <a:gd name="T54" fmla="*/ 502 w 502"/>
              <a:gd name="T55" fmla="*/ 447 h 5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02" h="586">
                <a:moveTo>
                  <a:pt x="502" y="84"/>
                </a:moveTo>
                <a:cubicBezTo>
                  <a:pt x="502" y="126"/>
                  <a:pt x="502" y="126"/>
                  <a:pt x="502" y="126"/>
                </a:cubicBezTo>
                <a:cubicBezTo>
                  <a:pt x="502" y="172"/>
                  <a:pt x="390" y="209"/>
                  <a:pt x="251" y="209"/>
                </a:cubicBezTo>
                <a:cubicBezTo>
                  <a:pt x="112" y="209"/>
                  <a:pt x="0" y="172"/>
                  <a:pt x="0" y="126"/>
                </a:cubicBezTo>
                <a:cubicBezTo>
                  <a:pt x="0" y="84"/>
                  <a:pt x="0" y="84"/>
                  <a:pt x="0" y="84"/>
                </a:cubicBezTo>
                <a:cubicBezTo>
                  <a:pt x="0" y="38"/>
                  <a:pt x="112" y="0"/>
                  <a:pt x="251" y="0"/>
                </a:cubicBezTo>
                <a:cubicBezTo>
                  <a:pt x="390" y="0"/>
                  <a:pt x="502" y="38"/>
                  <a:pt x="502" y="84"/>
                </a:cubicBezTo>
                <a:close/>
                <a:moveTo>
                  <a:pt x="502" y="196"/>
                </a:moveTo>
                <a:cubicBezTo>
                  <a:pt x="502" y="251"/>
                  <a:pt x="502" y="251"/>
                  <a:pt x="502" y="251"/>
                </a:cubicBezTo>
                <a:cubicBezTo>
                  <a:pt x="502" y="297"/>
                  <a:pt x="390" y="335"/>
                  <a:pt x="251" y="335"/>
                </a:cubicBezTo>
                <a:cubicBezTo>
                  <a:pt x="112" y="335"/>
                  <a:pt x="0" y="297"/>
                  <a:pt x="0" y="251"/>
                </a:cubicBezTo>
                <a:cubicBezTo>
                  <a:pt x="0" y="196"/>
                  <a:pt x="0" y="196"/>
                  <a:pt x="0" y="196"/>
                </a:cubicBezTo>
                <a:cubicBezTo>
                  <a:pt x="54" y="234"/>
                  <a:pt x="153" y="251"/>
                  <a:pt x="251" y="251"/>
                </a:cubicBezTo>
                <a:cubicBezTo>
                  <a:pt x="349" y="251"/>
                  <a:pt x="448" y="234"/>
                  <a:pt x="502" y="196"/>
                </a:cubicBezTo>
                <a:close/>
                <a:moveTo>
                  <a:pt x="502" y="321"/>
                </a:moveTo>
                <a:cubicBezTo>
                  <a:pt x="502" y="377"/>
                  <a:pt x="502" y="377"/>
                  <a:pt x="502" y="377"/>
                </a:cubicBezTo>
                <a:cubicBezTo>
                  <a:pt x="502" y="423"/>
                  <a:pt x="390" y="460"/>
                  <a:pt x="251" y="460"/>
                </a:cubicBezTo>
                <a:cubicBezTo>
                  <a:pt x="112" y="460"/>
                  <a:pt x="0" y="423"/>
                  <a:pt x="0" y="377"/>
                </a:cubicBezTo>
                <a:cubicBezTo>
                  <a:pt x="0" y="321"/>
                  <a:pt x="0" y="321"/>
                  <a:pt x="0" y="321"/>
                </a:cubicBezTo>
                <a:cubicBezTo>
                  <a:pt x="54" y="359"/>
                  <a:pt x="153" y="377"/>
                  <a:pt x="251" y="377"/>
                </a:cubicBezTo>
                <a:cubicBezTo>
                  <a:pt x="349" y="377"/>
                  <a:pt x="448" y="359"/>
                  <a:pt x="502" y="321"/>
                </a:cubicBezTo>
                <a:close/>
                <a:moveTo>
                  <a:pt x="502" y="447"/>
                </a:moveTo>
                <a:cubicBezTo>
                  <a:pt x="502" y="502"/>
                  <a:pt x="502" y="502"/>
                  <a:pt x="502" y="502"/>
                </a:cubicBezTo>
                <a:cubicBezTo>
                  <a:pt x="502" y="548"/>
                  <a:pt x="390" y="586"/>
                  <a:pt x="251" y="586"/>
                </a:cubicBezTo>
                <a:cubicBezTo>
                  <a:pt x="112" y="586"/>
                  <a:pt x="0" y="548"/>
                  <a:pt x="0" y="502"/>
                </a:cubicBezTo>
                <a:cubicBezTo>
                  <a:pt x="0" y="447"/>
                  <a:pt x="0" y="447"/>
                  <a:pt x="0" y="447"/>
                </a:cubicBezTo>
                <a:cubicBezTo>
                  <a:pt x="54" y="485"/>
                  <a:pt x="153" y="502"/>
                  <a:pt x="251" y="502"/>
                </a:cubicBezTo>
                <a:cubicBezTo>
                  <a:pt x="349" y="502"/>
                  <a:pt x="448" y="485"/>
                  <a:pt x="502" y="447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 vert="horz" wrap="square" lIns="100838" tIns="50419" rIns="100838" bIns="50419" numCol="1" anchor="t" anchorCtr="0" compatLnSpc="1">
            <a:prstTxWarp prst="textNoShape">
              <a:avLst/>
            </a:prstTxWarp>
          </a:bodyPr>
          <a:lstStyle/>
          <a:p>
            <a:endParaRPr lang="de-DE" sz="1985" dirty="0"/>
          </a:p>
        </p:txBody>
      </p:sp>
      <p:sp>
        <p:nvSpPr>
          <p:cNvPr id="31" name="Freeform 1207">
            <a:extLst>
              <a:ext uri="{FF2B5EF4-FFF2-40B4-BE49-F238E27FC236}">
                <a16:creationId xmlns:a16="http://schemas.microsoft.com/office/drawing/2014/main" id="{D2909F24-8F33-4B45-9DE3-2C7F534D4E16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243545" y="4731031"/>
            <a:ext cx="571477" cy="581657"/>
          </a:xfrm>
          <a:custGeom>
            <a:avLst/>
            <a:gdLst>
              <a:gd name="T0" fmla="*/ 502 w 502"/>
              <a:gd name="T1" fmla="*/ 84 h 586"/>
              <a:gd name="T2" fmla="*/ 502 w 502"/>
              <a:gd name="T3" fmla="*/ 126 h 586"/>
              <a:gd name="T4" fmla="*/ 251 w 502"/>
              <a:gd name="T5" fmla="*/ 209 h 586"/>
              <a:gd name="T6" fmla="*/ 0 w 502"/>
              <a:gd name="T7" fmla="*/ 126 h 586"/>
              <a:gd name="T8" fmla="*/ 0 w 502"/>
              <a:gd name="T9" fmla="*/ 84 h 586"/>
              <a:gd name="T10" fmla="*/ 251 w 502"/>
              <a:gd name="T11" fmla="*/ 0 h 586"/>
              <a:gd name="T12" fmla="*/ 502 w 502"/>
              <a:gd name="T13" fmla="*/ 84 h 586"/>
              <a:gd name="T14" fmla="*/ 502 w 502"/>
              <a:gd name="T15" fmla="*/ 196 h 586"/>
              <a:gd name="T16" fmla="*/ 502 w 502"/>
              <a:gd name="T17" fmla="*/ 251 h 586"/>
              <a:gd name="T18" fmla="*/ 251 w 502"/>
              <a:gd name="T19" fmla="*/ 335 h 586"/>
              <a:gd name="T20" fmla="*/ 0 w 502"/>
              <a:gd name="T21" fmla="*/ 251 h 586"/>
              <a:gd name="T22" fmla="*/ 0 w 502"/>
              <a:gd name="T23" fmla="*/ 196 h 586"/>
              <a:gd name="T24" fmla="*/ 251 w 502"/>
              <a:gd name="T25" fmla="*/ 251 h 586"/>
              <a:gd name="T26" fmla="*/ 502 w 502"/>
              <a:gd name="T27" fmla="*/ 196 h 586"/>
              <a:gd name="T28" fmla="*/ 502 w 502"/>
              <a:gd name="T29" fmla="*/ 321 h 586"/>
              <a:gd name="T30" fmla="*/ 502 w 502"/>
              <a:gd name="T31" fmla="*/ 377 h 586"/>
              <a:gd name="T32" fmla="*/ 251 w 502"/>
              <a:gd name="T33" fmla="*/ 460 h 586"/>
              <a:gd name="T34" fmla="*/ 0 w 502"/>
              <a:gd name="T35" fmla="*/ 377 h 586"/>
              <a:gd name="T36" fmla="*/ 0 w 502"/>
              <a:gd name="T37" fmla="*/ 321 h 586"/>
              <a:gd name="T38" fmla="*/ 251 w 502"/>
              <a:gd name="T39" fmla="*/ 377 h 586"/>
              <a:gd name="T40" fmla="*/ 502 w 502"/>
              <a:gd name="T41" fmla="*/ 321 h 586"/>
              <a:gd name="T42" fmla="*/ 502 w 502"/>
              <a:gd name="T43" fmla="*/ 447 h 586"/>
              <a:gd name="T44" fmla="*/ 502 w 502"/>
              <a:gd name="T45" fmla="*/ 502 h 586"/>
              <a:gd name="T46" fmla="*/ 251 w 502"/>
              <a:gd name="T47" fmla="*/ 586 h 586"/>
              <a:gd name="T48" fmla="*/ 0 w 502"/>
              <a:gd name="T49" fmla="*/ 502 h 586"/>
              <a:gd name="T50" fmla="*/ 0 w 502"/>
              <a:gd name="T51" fmla="*/ 447 h 586"/>
              <a:gd name="T52" fmla="*/ 251 w 502"/>
              <a:gd name="T53" fmla="*/ 502 h 586"/>
              <a:gd name="T54" fmla="*/ 502 w 502"/>
              <a:gd name="T55" fmla="*/ 447 h 5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02" h="586">
                <a:moveTo>
                  <a:pt x="502" y="84"/>
                </a:moveTo>
                <a:cubicBezTo>
                  <a:pt x="502" y="126"/>
                  <a:pt x="502" y="126"/>
                  <a:pt x="502" y="126"/>
                </a:cubicBezTo>
                <a:cubicBezTo>
                  <a:pt x="502" y="172"/>
                  <a:pt x="390" y="209"/>
                  <a:pt x="251" y="209"/>
                </a:cubicBezTo>
                <a:cubicBezTo>
                  <a:pt x="112" y="209"/>
                  <a:pt x="0" y="172"/>
                  <a:pt x="0" y="126"/>
                </a:cubicBezTo>
                <a:cubicBezTo>
                  <a:pt x="0" y="84"/>
                  <a:pt x="0" y="84"/>
                  <a:pt x="0" y="84"/>
                </a:cubicBezTo>
                <a:cubicBezTo>
                  <a:pt x="0" y="38"/>
                  <a:pt x="112" y="0"/>
                  <a:pt x="251" y="0"/>
                </a:cubicBezTo>
                <a:cubicBezTo>
                  <a:pt x="390" y="0"/>
                  <a:pt x="502" y="38"/>
                  <a:pt x="502" y="84"/>
                </a:cubicBezTo>
                <a:close/>
                <a:moveTo>
                  <a:pt x="502" y="196"/>
                </a:moveTo>
                <a:cubicBezTo>
                  <a:pt x="502" y="251"/>
                  <a:pt x="502" y="251"/>
                  <a:pt x="502" y="251"/>
                </a:cubicBezTo>
                <a:cubicBezTo>
                  <a:pt x="502" y="297"/>
                  <a:pt x="390" y="335"/>
                  <a:pt x="251" y="335"/>
                </a:cubicBezTo>
                <a:cubicBezTo>
                  <a:pt x="112" y="335"/>
                  <a:pt x="0" y="297"/>
                  <a:pt x="0" y="251"/>
                </a:cubicBezTo>
                <a:cubicBezTo>
                  <a:pt x="0" y="196"/>
                  <a:pt x="0" y="196"/>
                  <a:pt x="0" y="196"/>
                </a:cubicBezTo>
                <a:cubicBezTo>
                  <a:pt x="54" y="234"/>
                  <a:pt x="153" y="251"/>
                  <a:pt x="251" y="251"/>
                </a:cubicBezTo>
                <a:cubicBezTo>
                  <a:pt x="349" y="251"/>
                  <a:pt x="448" y="234"/>
                  <a:pt x="502" y="196"/>
                </a:cubicBezTo>
                <a:close/>
                <a:moveTo>
                  <a:pt x="502" y="321"/>
                </a:moveTo>
                <a:cubicBezTo>
                  <a:pt x="502" y="377"/>
                  <a:pt x="502" y="377"/>
                  <a:pt x="502" y="377"/>
                </a:cubicBezTo>
                <a:cubicBezTo>
                  <a:pt x="502" y="423"/>
                  <a:pt x="390" y="460"/>
                  <a:pt x="251" y="460"/>
                </a:cubicBezTo>
                <a:cubicBezTo>
                  <a:pt x="112" y="460"/>
                  <a:pt x="0" y="423"/>
                  <a:pt x="0" y="377"/>
                </a:cubicBezTo>
                <a:cubicBezTo>
                  <a:pt x="0" y="321"/>
                  <a:pt x="0" y="321"/>
                  <a:pt x="0" y="321"/>
                </a:cubicBezTo>
                <a:cubicBezTo>
                  <a:pt x="54" y="359"/>
                  <a:pt x="153" y="377"/>
                  <a:pt x="251" y="377"/>
                </a:cubicBezTo>
                <a:cubicBezTo>
                  <a:pt x="349" y="377"/>
                  <a:pt x="448" y="359"/>
                  <a:pt x="502" y="321"/>
                </a:cubicBezTo>
                <a:close/>
                <a:moveTo>
                  <a:pt x="502" y="447"/>
                </a:moveTo>
                <a:cubicBezTo>
                  <a:pt x="502" y="502"/>
                  <a:pt x="502" y="502"/>
                  <a:pt x="502" y="502"/>
                </a:cubicBezTo>
                <a:cubicBezTo>
                  <a:pt x="502" y="548"/>
                  <a:pt x="390" y="586"/>
                  <a:pt x="251" y="586"/>
                </a:cubicBezTo>
                <a:cubicBezTo>
                  <a:pt x="112" y="586"/>
                  <a:pt x="0" y="548"/>
                  <a:pt x="0" y="502"/>
                </a:cubicBezTo>
                <a:cubicBezTo>
                  <a:pt x="0" y="447"/>
                  <a:pt x="0" y="447"/>
                  <a:pt x="0" y="447"/>
                </a:cubicBezTo>
                <a:cubicBezTo>
                  <a:pt x="54" y="485"/>
                  <a:pt x="153" y="502"/>
                  <a:pt x="251" y="502"/>
                </a:cubicBezTo>
                <a:cubicBezTo>
                  <a:pt x="349" y="502"/>
                  <a:pt x="448" y="485"/>
                  <a:pt x="502" y="447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 vert="horz" wrap="square" lIns="100838" tIns="50419" rIns="100838" bIns="50419" numCol="1" anchor="t" anchorCtr="0" compatLnSpc="1">
            <a:prstTxWarp prst="textNoShape">
              <a:avLst/>
            </a:prstTxWarp>
          </a:bodyPr>
          <a:lstStyle/>
          <a:p>
            <a:endParaRPr lang="de-DE" sz="1985" dirty="0"/>
          </a:p>
        </p:txBody>
      </p:sp>
      <p:graphicFrame>
        <p:nvGraphicFramePr>
          <p:cNvPr id="44" name="Диаграмма 4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0146322"/>
              </p:ext>
            </p:extLst>
          </p:nvPr>
        </p:nvGraphicFramePr>
        <p:xfrm>
          <a:off x="962288" y="2165455"/>
          <a:ext cx="3993673" cy="18676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5" name="Диаграмма 4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1028775"/>
              </p:ext>
            </p:extLst>
          </p:nvPr>
        </p:nvGraphicFramePr>
        <p:xfrm>
          <a:off x="5982881" y="1867627"/>
          <a:ext cx="3101588" cy="21227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6" name="Диаграмма 4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8993934"/>
              </p:ext>
            </p:extLst>
          </p:nvPr>
        </p:nvGraphicFramePr>
        <p:xfrm>
          <a:off x="9675919" y="1819942"/>
          <a:ext cx="2457450" cy="20669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7" name="Freeform 1173">
            <a:extLst>
              <a:ext uri="{FF2B5EF4-FFF2-40B4-BE49-F238E27FC236}">
                <a16:creationId xmlns:a16="http://schemas.microsoft.com/office/drawing/2014/main" id="{A45017B0-2272-4ADB-B99D-58E1077D491B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9917083" y="2496544"/>
            <a:ext cx="762121" cy="715932"/>
          </a:xfrm>
          <a:custGeom>
            <a:avLst/>
            <a:gdLst>
              <a:gd name="T0" fmla="*/ 627 w 627"/>
              <a:gd name="T1" fmla="*/ 126 h 586"/>
              <a:gd name="T2" fmla="*/ 627 w 627"/>
              <a:gd name="T3" fmla="*/ 167 h 586"/>
              <a:gd name="T4" fmla="*/ 585 w 627"/>
              <a:gd name="T5" fmla="*/ 167 h 586"/>
              <a:gd name="T6" fmla="*/ 562 w 627"/>
              <a:gd name="T7" fmla="*/ 188 h 586"/>
              <a:gd name="T8" fmla="*/ 64 w 627"/>
              <a:gd name="T9" fmla="*/ 188 h 586"/>
              <a:gd name="T10" fmla="*/ 41 w 627"/>
              <a:gd name="T11" fmla="*/ 167 h 586"/>
              <a:gd name="T12" fmla="*/ 0 w 627"/>
              <a:gd name="T13" fmla="*/ 167 h 586"/>
              <a:gd name="T14" fmla="*/ 0 w 627"/>
              <a:gd name="T15" fmla="*/ 126 h 586"/>
              <a:gd name="T16" fmla="*/ 313 w 627"/>
              <a:gd name="T17" fmla="*/ 0 h 586"/>
              <a:gd name="T18" fmla="*/ 627 w 627"/>
              <a:gd name="T19" fmla="*/ 126 h 586"/>
              <a:gd name="T20" fmla="*/ 627 w 627"/>
              <a:gd name="T21" fmla="*/ 544 h 586"/>
              <a:gd name="T22" fmla="*/ 627 w 627"/>
              <a:gd name="T23" fmla="*/ 586 h 586"/>
              <a:gd name="T24" fmla="*/ 0 w 627"/>
              <a:gd name="T25" fmla="*/ 586 h 586"/>
              <a:gd name="T26" fmla="*/ 0 w 627"/>
              <a:gd name="T27" fmla="*/ 544 h 586"/>
              <a:gd name="T28" fmla="*/ 22 w 627"/>
              <a:gd name="T29" fmla="*/ 523 h 586"/>
              <a:gd name="T30" fmla="*/ 604 w 627"/>
              <a:gd name="T31" fmla="*/ 523 h 586"/>
              <a:gd name="T32" fmla="*/ 627 w 627"/>
              <a:gd name="T33" fmla="*/ 544 h 586"/>
              <a:gd name="T34" fmla="*/ 167 w 627"/>
              <a:gd name="T35" fmla="*/ 209 h 586"/>
              <a:gd name="T36" fmla="*/ 167 w 627"/>
              <a:gd name="T37" fmla="*/ 460 h 586"/>
              <a:gd name="T38" fmla="*/ 209 w 627"/>
              <a:gd name="T39" fmla="*/ 460 h 586"/>
              <a:gd name="T40" fmla="*/ 209 w 627"/>
              <a:gd name="T41" fmla="*/ 209 h 586"/>
              <a:gd name="T42" fmla="*/ 292 w 627"/>
              <a:gd name="T43" fmla="*/ 209 h 586"/>
              <a:gd name="T44" fmla="*/ 292 w 627"/>
              <a:gd name="T45" fmla="*/ 460 h 586"/>
              <a:gd name="T46" fmla="*/ 334 w 627"/>
              <a:gd name="T47" fmla="*/ 460 h 586"/>
              <a:gd name="T48" fmla="*/ 334 w 627"/>
              <a:gd name="T49" fmla="*/ 209 h 586"/>
              <a:gd name="T50" fmla="*/ 418 w 627"/>
              <a:gd name="T51" fmla="*/ 209 h 586"/>
              <a:gd name="T52" fmla="*/ 418 w 627"/>
              <a:gd name="T53" fmla="*/ 460 h 586"/>
              <a:gd name="T54" fmla="*/ 460 w 627"/>
              <a:gd name="T55" fmla="*/ 460 h 586"/>
              <a:gd name="T56" fmla="*/ 460 w 627"/>
              <a:gd name="T57" fmla="*/ 209 h 586"/>
              <a:gd name="T58" fmla="*/ 543 w 627"/>
              <a:gd name="T59" fmla="*/ 209 h 586"/>
              <a:gd name="T60" fmla="*/ 543 w 627"/>
              <a:gd name="T61" fmla="*/ 460 h 586"/>
              <a:gd name="T62" fmla="*/ 562 w 627"/>
              <a:gd name="T63" fmla="*/ 460 h 586"/>
              <a:gd name="T64" fmla="*/ 585 w 627"/>
              <a:gd name="T65" fmla="*/ 481 h 586"/>
              <a:gd name="T66" fmla="*/ 585 w 627"/>
              <a:gd name="T67" fmla="*/ 502 h 586"/>
              <a:gd name="T68" fmla="*/ 41 w 627"/>
              <a:gd name="T69" fmla="*/ 502 h 586"/>
              <a:gd name="T70" fmla="*/ 41 w 627"/>
              <a:gd name="T71" fmla="*/ 481 h 586"/>
              <a:gd name="T72" fmla="*/ 64 w 627"/>
              <a:gd name="T73" fmla="*/ 460 h 586"/>
              <a:gd name="T74" fmla="*/ 83 w 627"/>
              <a:gd name="T75" fmla="*/ 460 h 586"/>
              <a:gd name="T76" fmla="*/ 83 w 627"/>
              <a:gd name="T77" fmla="*/ 209 h 586"/>
              <a:gd name="T78" fmla="*/ 167 w 627"/>
              <a:gd name="T79" fmla="*/ 209 h 5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627" h="586">
                <a:moveTo>
                  <a:pt x="627" y="126"/>
                </a:moveTo>
                <a:cubicBezTo>
                  <a:pt x="627" y="167"/>
                  <a:pt x="627" y="167"/>
                  <a:pt x="627" y="167"/>
                </a:cubicBezTo>
                <a:cubicBezTo>
                  <a:pt x="585" y="167"/>
                  <a:pt x="585" y="167"/>
                  <a:pt x="585" y="167"/>
                </a:cubicBezTo>
                <a:cubicBezTo>
                  <a:pt x="585" y="179"/>
                  <a:pt x="575" y="188"/>
                  <a:pt x="562" y="188"/>
                </a:cubicBezTo>
                <a:cubicBezTo>
                  <a:pt x="64" y="188"/>
                  <a:pt x="64" y="188"/>
                  <a:pt x="64" y="188"/>
                </a:cubicBezTo>
                <a:cubicBezTo>
                  <a:pt x="51" y="188"/>
                  <a:pt x="41" y="179"/>
                  <a:pt x="41" y="167"/>
                </a:cubicBezTo>
                <a:cubicBezTo>
                  <a:pt x="0" y="167"/>
                  <a:pt x="0" y="167"/>
                  <a:pt x="0" y="167"/>
                </a:cubicBezTo>
                <a:cubicBezTo>
                  <a:pt x="0" y="126"/>
                  <a:pt x="0" y="126"/>
                  <a:pt x="0" y="126"/>
                </a:cubicBezTo>
                <a:cubicBezTo>
                  <a:pt x="313" y="0"/>
                  <a:pt x="313" y="0"/>
                  <a:pt x="313" y="0"/>
                </a:cubicBezTo>
                <a:lnTo>
                  <a:pt x="627" y="126"/>
                </a:lnTo>
                <a:close/>
                <a:moveTo>
                  <a:pt x="627" y="544"/>
                </a:moveTo>
                <a:cubicBezTo>
                  <a:pt x="627" y="586"/>
                  <a:pt x="627" y="586"/>
                  <a:pt x="627" y="586"/>
                </a:cubicBezTo>
                <a:cubicBezTo>
                  <a:pt x="0" y="586"/>
                  <a:pt x="0" y="586"/>
                  <a:pt x="0" y="586"/>
                </a:cubicBezTo>
                <a:cubicBezTo>
                  <a:pt x="0" y="544"/>
                  <a:pt x="0" y="544"/>
                  <a:pt x="0" y="544"/>
                </a:cubicBezTo>
                <a:cubicBezTo>
                  <a:pt x="0" y="532"/>
                  <a:pt x="10" y="523"/>
                  <a:pt x="22" y="523"/>
                </a:cubicBezTo>
                <a:cubicBezTo>
                  <a:pt x="604" y="523"/>
                  <a:pt x="604" y="523"/>
                  <a:pt x="604" y="523"/>
                </a:cubicBezTo>
                <a:cubicBezTo>
                  <a:pt x="617" y="523"/>
                  <a:pt x="627" y="532"/>
                  <a:pt x="627" y="544"/>
                </a:cubicBezTo>
                <a:close/>
                <a:moveTo>
                  <a:pt x="167" y="209"/>
                </a:moveTo>
                <a:cubicBezTo>
                  <a:pt x="167" y="460"/>
                  <a:pt x="167" y="460"/>
                  <a:pt x="167" y="460"/>
                </a:cubicBezTo>
                <a:cubicBezTo>
                  <a:pt x="209" y="460"/>
                  <a:pt x="209" y="460"/>
                  <a:pt x="209" y="460"/>
                </a:cubicBezTo>
                <a:cubicBezTo>
                  <a:pt x="209" y="209"/>
                  <a:pt x="209" y="209"/>
                  <a:pt x="209" y="209"/>
                </a:cubicBezTo>
                <a:cubicBezTo>
                  <a:pt x="292" y="209"/>
                  <a:pt x="292" y="209"/>
                  <a:pt x="292" y="209"/>
                </a:cubicBezTo>
                <a:cubicBezTo>
                  <a:pt x="292" y="460"/>
                  <a:pt x="292" y="460"/>
                  <a:pt x="292" y="460"/>
                </a:cubicBezTo>
                <a:cubicBezTo>
                  <a:pt x="334" y="460"/>
                  <a:pt x="334" y="460"/>
                  <a:pt x="334" y="460"/>
                </a:cubicBezTo>
                <a:cubicBezTo>
                  <a:pt x="334" y="209"/>
                  <a:pt x="334" y="209"/>
                  <a:pt x="334" y="209"/>
                </a:cubicBezTo>
                <a:cubicBezTo>
                  <a:pt x="418" y="209"/>
                  <a:pt x="418" y="209"/>
                  <a:pt x="418" y="209"/>
                </a:cubicBezTo>
                <a:cubicBezTo>
                  <a:pt x="418" y="460"/>
                  <a:pt x="418" y="460"/>
                  <a:pt x="418" y="460"/>
                </a:cubicBezTo>
                <a:cubicBezTo>
                  <a:pt x="460" y="460"/>
                  <a:pt x="460" y="460"/>
                  <a:pt x="460" y="460"/>
                </a:cubicBezTo>
                <a:cubicBezTo>
                  <a:pt x="460" y="209"/>
                  <a:pt x="460" y="209"/>
                  <a:pt x="460" y="209"/>
                </a:cubicBezTo>
                <a:cubicBezTo>
                  <a:pt x="543" y="209"/>
                  <a:pt x="543" y="209"/>
                  <a:pt x="543" y="209"/>
                </a:cubicBezTo>
                <a:cubicBezTo>
                  <a:pt x="543" y="460"/>
                  <a:pt x="543" y="460"/>
                  <a:pt x="543" y="460"/>
                </a:cubicBezTo>
                <a:cubicBezTo>
                  <a:pt x="562" y="460"/>
                  <a:pt x="562" y="460"/>
                  <a:pt x="562" y="460"/>
                </a:cubicBezTo>
                <a:cubicBezTo>
                  <a:pt x="575" y="460"/>
                  <a:pt x="585" y="470"/>
                  <a:pt x="585" y="481"/>
                </a:cubicBezTo>
                <a:cubicBezTo>
                  <a:pt x="585" y="502"/>
                  <a:pt x="585" y="502"/>
                  <a:pt x="585" y="502"/>
                </a:cubicBezTo>
                <a:cubicBezTo>
                  <a:pt x="41" y="502"/>
                  <a:pt x="41" y="502"/>
                  <a:pt x="41" y="502"/>
                </a:cubicBezTo>
                <a:cubicBezTo>
                  <a:pt x="41" y="481"/>
                  <a:pt x="41" y="481"/>
                  <a:pt x="41" y="481"/>
                </a:cubicBezTo>
                <a:cubicBezTo>
                  <a:pt x="41" y="470"/>
                  <a:pt x="51" y="460"/>
                  <a:pt x="64" y="460"/>
                </a:cubicBezTo>
                <a:cubicBezTo>
                  <a:pt x="83" y="460"/>
                  <a:pt x="83" y="460"/>
                  <a:pt x="83" y="460"/>
                </a:cubicBezTo>
                <a:cubicBezTo>
                  <a:pt x="83" y="209"/>
                  <a:pt x="83" y="209"/>
                  <a:pt x="83" y="209"/>
                </a:cubicBezTo>
                <a:lnTo>
                  <a:pt x="167" y="209"/>
                </a:lnTo>
                <a:close/>
              </a:path>
            </a:pathLst>
          </a:custGeom>
          <a:solidFill>
            <a:srgbClr val="00999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 vert="horz" wrap="square" lIns="100838" tIns="50419" rIns="100838" bIns="50419" numCol="1" anchor="t" anchorCtr="0" compatLnSpc="1">
            <a:prstTxWarp prst="textNoShape">
              <a:avLst/>
            </a:prstTxWarp>
          </a:bodyPr>
          <a:lstStyle/>
          <a:p>
            <a:endParaRPr lang="de-DE" sz="1985" dirty="0"/>
          </a:p>
        </p:txBody>
      </p:sp>
      <p:sp>
        <p:nvSpPr>
          <p:cNvPr id="48" name="Freeform 1410">
            <a:extLst>
              <a:ext uri="{FF2B5EF4-FFF2-40B4-BE49-F238E27FC236}">
                <a16:creationId xmlns:a16="http://schemas.microsoft.com/office/drawing/2014/main" id="{C0BEF1BD-9FEE-4374-82D4-0DA6AB661C60}"/>
              </a:ext>
            </a:extLst>
          </p:cNvPr>
          <p:cNvSpPr>
            <a:spLocks noChangeAspect="1" noEditPoints="1"/>
          </p:cNvSpPr>
          <p:nvPr/>
        </p:nvSpPr>
        <p:spPr bwMode="auto">
          <a:xfrm flipH="1">
            <a:off x="9637608" y="4631525"/>
            <a:ext cx="686793" cy="650671"/>
          </a:xfrm>
          <a:custGeom>
            <a:avLst/>
            <a:gdLst>
              <a:gd name="T0" fmla="*/ 0 w 625"/>
              <a:gd name="T1" fmla="*/ 0 h 586"/>
              <a:gd name="T2" fmla="*/ 480 w 625"/>
              <a:gd name="T3" fmla="*/ 479 h 586"/>
              <a:gd name="T4" fmla="*/ 586 w 625"/>
              <a:gd name="T5" fmla="*/ 586 h 586"/>
              <a:gd name="T6" fmla="*/ 552 w 625"/>
              <a:gd name="T7" fmla="*/ 586 h 586"/>
              <a:gd name="T8" fmla="*/ 460 w 625"/>
              <a:gd name="T9" fmla="*/ 492 h 586"/>
              <a:gd name="T10" fmla="*/ 180 w 625"/>
              <a:gd name="T11" fmla="*/ 444 h 586"/>
              <a:gd name="T12" fmla="*/ 0 w 625"/>
              <a:gd name="T13" fmla="*/ 0 h 586"/>
              <a:gd name="T14" fmla="*/ 104 w 625"/>
              <a:gd name="T15" fmla="*/ 60 h 586"/>
              <a:gd name="T16" fmla="*/ 98 w 625"/>
              <a:gd name="T17" fmla="*/ 72 h 586"/>
              <a:gd name="T18" fmla="*/ 216 w 625"/>
              <a:gd name="T19" fmla="*/ 229 h 586"/>
              <a:gd name="T20" fmla="*/ 404 w 625"/>
              <a:gd name="T21" fmla="*/ 448 h 586"/>
              <a:gd name="T22" fmla="*/ 412 w 625"/>
              <a:gd name="T23" fmla="*/ 437 h 586"/>
              <a:gd name="T24" fmla="*/ 293 w 625"/>
              <a:gd name="T25" fmla="*/ 267 h 586"/>
              <a:gd name="T26" fmla="*/ 104 w 625"/>
              <a:gd name="T27" fmla="*/ 60 h 5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25" h="586">
                <a:moveTo>
                  <a:pt x="0" y="0"/>
                </a:moveTo>
                <a:cubicBezTo>
                  <a:pt x="625" y="0"/>
                  <a:pt x="480" y="415"/>
                  <a:pt x="480" y="479"/>
                </a:cubicBezTo>
                <a:cubicBezTo>
                  <a:pt x="586" y="586"/>
                  <a:pt x="586" y="586"/>
                  <a:pt x="586" y="586"/>
                </a:cubicBezTo>
                <a:cubicBezTo>
                  <a:pt x="552" y="586"/>
                  <a:pt x="552" y="586"/>
                  <a:pt x="552" y="586"/>
                </a:cubicBezTo>
                <a:cubicBezTo>
                  <a:pt x="460" y="492"/>
                  <a:pt x="460" y="492"/>
                  <a:pt x="460" y="492"/>
                </a:cubicBezTo>
                <a:cubicBezTo>
                  <a:pt x="409" y="498"/>
                  <a:pt x="297" y="538"/>
                  <a:pt x="180" y="444"/>
                </a:cubicBezTo>
                <a:cubicBezTo>
                  <a:pt x="62" y="351"/>
                  <a:pt x="68" y="239"/>
                  <a:pt x="0" y="0"/>
                </a:cubicBezTo>
                <a:close/>
                <a:moveTo>
                  <a:pt x="104" y="60"/>
                </a:moveTo>
                <a:cubicBezTo>
                  <a:pt x="39" y="29"/>
                  <a:pt x="98" y="72"/>
                  <a:pt x="98" y="72"/>
                </a:cubicBezTo>
                <a:cubicBezTo>
                  <a:pt x="157" y="113"/>
                  <a:pt x="184" y="168"/>
                  <a:pt x="216" y="229"/>
                </a:cubicBezTo>
                <a:cubicBezTo>
                  <a:pt x="257" y="307"/>
                  <a:pt x="319" y="411"/>
                  <a:pt x="404" y="448"/>
                </a:cubicBezTo>
                <a:cubicBezTo>
                  <a:pt x="489" y="485"/>
                  <a:pt x="449" y="464"/>
                  <a:pt x="412" y="437"/>
                </a:cubicBezTo>
                <a:cubicBezTo>
                  <a:pt x="375" y="409"/>
                  <a:pt x="323" y="323"/>
                  <a:pt x="293" y="267"/>
                </a:cubicBezTo>
                <a:cubicBezTo>
                  <a:pt x="252" y="188"/>
                  <a:pt x="213" y="112"/>
                  <a:pt x="104" y="60"/>
                </a:cubicBezTo>
                <a:close/>
              </a:path>
            </a:pathLst>
          </a:custGeom>
          <a:solidFill>
            <a:srgbClr val="00999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 vert="horz" wrap="square" lIns="100838" tIns="50419" rIns="100838" bIns="50419" numCol="1" anchor="t" anchorCtr="0" compatLnSpc="1">
            <a:prstTxWarp prst="textNoShape">
              <a:avLst/>
            </a:prstTxWarp>
          </a:bodyPr>
          <a:lstStyle/>
          <a:p>
            <a:endParaRPr lang="de-DE" sz="1985" dirty="0"/>
          </a:p>
        </p:txBody>
      </p:sp>
      <p:sp>
        <p:nvSpPr>
          <p:cNvPr id="49" name="Freeform 819">
            <a:extLst>
              <a:ext uri="{FF2B5EF4-FFF2-40B4-BE49-F238E27FC236}">
                <a16:creationId xmlns:a16="http://schemas.microsoft.com/office/drawing/2014/main" id="{232F7445-DCBF-4C87-B43F-3D9765F44D37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857242" y="4788934"/>
            <a:ext cx="937054" cy="736262"/>
          </a:xfrm>
          <a:custGeom>
            <a:avLst/>
            <a:gdLst>
              <a:gd name="T0" fmla="*/ 506 w 530"/>
              <a:gd name="T1" fmla="*/ 246 h 422"/>
              <a:gd name="T2" fmla="*/ 499 w 530"/>
              <a:gd name="T3" fmla="*/ 249 h 422"/>
              <a:gd name="T4" fmla="*/ 498 w 530"/>
              <a:gd name="T5" fmla="*/ 249 h 422"/>
              <a:gd name="T6" fmla="*/ 491 w 530"/>
              <a:gd name="T7" fmla="*/ 247 h 422"/>
              <a:gd name="T8" fmla="*/ 265 w 530"/>
              <a:gd name="T9" fmla="*/ 59 h 422"/>
              <a:gd name="T10" fmla="*/ 39 w 530"/>
              <a:gd name="T11" fmla="*/ 247 h 422"/>
              <a:gd name="T12" fmla="*/ 31 w 530"/>
              <a:gd name="T13" fmla="*/ 249 h 422"/>
              <a:gd name="T14" fmla="*/ 24 w 530"/>
              <a:gd name="T15" fmla="*/ 246 h 422"/>
              <a:gd name="T16" fmla="*/ 4 w 530"/>
              <a:gd name="T17" fmla="*/ 222 h 422"/>
              <a:gd name="T18" fmla="*/ 5 w 530"/>
              <a:gd name="T19" fmla="*/ 207 h 422"/>
              <a:gd name="T20" fmla="*/ 240 w 530"/>
              <a:gd name="T21" fmla="*/ 11 h 422"/>
              <a:gd name="T22" fmla="*/ 290 w 530"/>
              <a:gd name="T23" fmla="*/ 11 h 422"/>
              <a:gd name="T24" fmla="*/ 369 w 530"/>
              <a:gd name="T25" fmla="*/ 78 h 422"/>
              <a:gd name="T26" fmla="*/ 369 w 530"/>
              <a:gd name="T27" fmla="*/ 14 h 422"/>
              <a:gd name="T28" fmla="*/ 380 w 530"/>
              <a:gd name="T29" fmla="*/ 4 h 422"/>
              <a:gd name="T30" fmla="*/ 443 w 530"/>
              <a:gd name="T31" fmla="*/ 4 h 422"/>
              <a:gd name="T32" fmla="*/ 453 w 530"/>
              <a:gd name="T33" fmla="*/ 14 h 422"/>
              <a:gd name="T34" fmla="*/ 453 w 530"/>
              <a:gd name="T35" fmla="*/ 147 h 422"/>
              <a:gd name="T36" fmla="*/ 525 w 530"/>
              <a:gd name="T37" fmla="*/ 207 h 422"/>
              <a:gd name="T38" fmla="*/ 526 w 530"/>
              <a:gd name="T39" fmla="*/ 222 h 422"/>
              <a:gd name="T40" fmla="*/ 506 w 530"/>
              <a:gd name="T41" fmla="*/ 246 h 422"/>
              <a:gd name="T42" fmla="*/ 453 w 530"/>
              <a:gd name="T43" fmla="*/ 401 h 422"/>
              <a:gd name="T44" fmla="*/ 432 w 530"/>
              <a:gd name="T45" fmla="*/ 422 h 422"/>
              <a:gd name="T46" fmla="*/ 307 w 530"/>
              <a:gd name="T47" fmla="*/ 422 h 422"/>
              <a:gd name="T48" fmla="*/ 307 w 530"/>
              <a:gd name="T49" fmla="*/ 296 h 422"/>
              <a:gd name="T50" fmla="*/ 223 w 530"/>
              <a:gd name="T51" fmla="*/ 296 h 422"/>
              <a:gd name="T52" fmla="*/ 223 w 530"/>
              <a:gd name="T53" fmla="*/ 422 h 422"/>
              <a:gd name="T54" fmla="*/ 98 w 530"/>
              <a:gd name="T55" fmla="*/ 422 h 422"/>
              <a:gd name="T56" fmla="*/ 77 w 530"/>
              <a:gd name="T57" fmla="*/ 401 h 422"/>
              <a:gd name="T58" fmla="*/ 77 w 530"/>
              <a:gd name="T59" fmla="*/ 244 h 422"/>
              <a:gd name="T60" fmla="*/ 77 w 530"/>
              <a:gd name="T61" fmla="*/ 242 h 422"/>
              <a:gd name="T62" fmla="*/ 265 w 530"/>
              <a:gd name="T63" fmla="*/ 87 h 422"/>
              <a:gd name="T64" fmla="*/ 453 w 530"/>
              <a:gd name="T65" fmla="*/ 242 h 422"/>
              <a:gd name="T66" fmla="*/ 453 w 530"/>
              <a:gd name="T67" fmla="*/ 244 h 422"/>
              <a:gd name="T68" fmla="*/ 453 w 530"/>
              <a:gd name="T69" fmla="*/ 401 h 4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530" h="422">
                <a:moveTo>
                  <a:pt x="506" y="246"/>
                </a:moveTo>
                <a:cubicBezTo>
                  <a:pt x="504" y="248"/>
                  <a:pt x="501" y="249"/>
                  <a:pt x="499" y="249"/>
                </a:cubicBezTo>
                <a:cubicBezTo>
                  <a:pt x="499" y="249"/>
                  <a:pt x="498" y="249"/>
                  <a:pt x="498" y="249"/>
                </a:cubicBezTo>
                <a:cubicBezTo>
                  <a:pt x="495" y="249"/>
                  <a:pt x="493" y="249"/>
                  <a:pt x="491" y="247"/>
                </a:cubicBezTo>
                <a:cubicBezTo>
                  <a:pt x="265" y="59"/>
                  <a:pt x="265" y="59"/>
                  <a:pt x="265" y="59"/>
                </a:cubicBezTo>
                <a:cubicBezTo>
                  <a:pt x="39" y="247"/>
                  <a:pt x="39" y="247"/>
                  <a:pt x="39" y="247"/>
                </a:cubicBezTo>
                <a:cubicBezTo>
                  <a:pt x="36" y="249"/>
                  <a:pt x="34" y="250"/>
                  <a:pt x="31" y="249"/>
                </a:cubicBezTo>
                <a:cubicBezTo>
                  <a:pt x="28" y="249"/>
                  <a:pt x="26" y="248"/>
                  <a:pt x="24" y="246"/>
                </a:cubicBezTo>
                <a:cubicBezTo>
                  <a:pt x="4" y="222"/>
                  <a:pt x="4" y="222"/>
                  <a:pt x="4" y="222"/>
                </a:cubicBezTo>
                <a:cubicBezTo>
                  <a:pt x="0" y="217"/>
                  <a:pt x="1" y="211"/>
                  <a:pt x="5" y="207"/>
                </a:cubicBezTo>
                <a:cubicBezTo>
                  <a:pt x="240" y="11"/>
                  <a:pt x="240" y="11"/>
                  <a:pt x="240" y="11"/>
                </a:cubicBezTo>
                <a:cubicBezTo>
                  <a:pt x="254" y="0"/>
                  <a:pt x="276" y="0"/>
                  <a:pt x="290" y="11"/>
                </a:cubicBezTo>
                <a:cubicBezTo>
                  <a:pt x="369" y="78"/>
                  <a:pt x="369" y="78"/>
                  <a:pt x="369" y="78"/>
                </a:cubicBezTo>
                <a:cubicBezTo>
                  <a:pt x="369" y="14"/>
                  <a:pt x="369" y="14"/>
                  <a:pt x="369" y="14"/>
                </a:cubicBezTo>
                <a:cubicBezTo>
                  <a:pt x="369" y="8"/>
                  <a:pt x="374" y="4"/>
                  <a:pt x="380" y="4"/>
                </a:cubicBezTo>
                <a:cubicBezTo>
                  <a:pt x="443" y="4"/>
                  <a:pt x="443" y="4"/>
                  <a:pt x="443" y="4"/>
                </a:cubicBezTo>
                <a:cubicBezTo>
                  <a:pt x="449" y="4"/>
                  <a:pt x="453" y="8"/>
                  <a:pt x="453" y="14"/>
                </a:cubicBezTo>
                <a:cubicBezTo>
                  <a:pt x="453" y="147"/>
                  <a:pt x="453" y="147"/>
                  <a:pt x="453" y="147"/>
                </a:cubicBezTo>
                <a:cubicBezTo>
                  <a:pt x="525" y="207"/>
                  <a:pt x="525" y="207"/>
                  <a:pt x="525" y="207"/>
                </a:cubicBezTo>
                <a:cubicBezTo>
                  <a:pt x="529" y="211"/>
                  <a:pt x="530" y="217"/>
                  <a:pt x="526" y="222"/>
                </a:cubicBezTo>
                <a:lnTo>
                  <a:pt x="506" y="246"/>
                </a:lnTo>
                <a:close/>
                <a:moveTo>
                  <a:pt x="453" y="401"/>
                </a:moveTo>
                <a:cubicBezTo>
                  <a:pt x="453" y="412"/>
                  <a:pt x="444" y="422"/>
                  <a:pt x="432" y="422"/>
                </a:cubicBezTo>
                <a:cubicBezTo>
                  <a:pt x="307" y="422"/>
                  <a:pt x="307" y="422"/>
                  <a:pt x="307" y="422"/>
                </a:cubicBezTo>
                <a:cubicBezTo>
                  <a:pt x="307" y="296"/>
                  <a:pt x="307" y="296"/>
                  <a:pt x="307" y="296"/>
                </a:cubicBezTo>
                <a:cubicBezTo>
                  <a:pt x="223" y="296"/>
                  <a:pt x="223" y="296"/>
                  <a:pt x="223" y="296"/>
                </a:cubicBezTo>
                <a:cubicBezTo>
                  <a:pt x="223" y="422"/>
                  <a:pt x="223" y="422"/>
                  <a:pt x="223" y="422"/>
                </a:cubicBezTo>
                <a:cubicBezTo>
                  <a:pt x="98" y="422"/>
                  <a:pt x="98" y="422"/>
                  <a:pt x="98" y="422"/>
                </a:cubicBezTo>
                <a:cubicBezTo>
                  <a:pt x="86" y="422"/>
                  <a:pt x="77" y="412"/>
                  <a:pt x="77" y="401"/>
                </a:cubicBezTo>
                <a:cubicBezTo>
                  <a:pt x="77" y="244"/>
                  <a:pt x="77" y="244"/>
                  <a:pt x="77" y="244"/>
                </a:cubicBezTo>
                <a:cubicBezTo>
                  <a:pt x="77" y="244"/>
                  <a:pt x="77" y="243"/>
                  <a:pt x="77" y="242"/>
                </a:cubicBezTo>
                <a:cubicBezTo>
                  <a:pt x="265" y="87"/>
                  <a:pt x="265" y="87"/>
                  <a:pt x="265" y="87"/>
                </a:cubicBezTo>
                <a:cubicBezTo>
                  <a:pt x="453" y="242"/>
                  <a:pt x="453" y="242"/>
                  <a:pt x="453" y="242"/>
                </a:cubicBezTo>
                <a:cubicBezTo>
                  <a:pt x="453" y="243"/>
                  <a:pt x="453" y="244"/>
                  <a:pt x="453" y="244"/>
                </a:cubicBezTo>
                <a:lnTo>
                  <a:pt x="453" y="401"/>
                </a:lnTo>
                <a:close/>
              </a:path>
            </a:pathLst>
          </a:custGeom>
          <a:solidFill>
            <a:srgbClr val="DEB82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 vert="horz" wrap="square" lIns="100838" tIns="50419" rIns="100838" bIns="50419" numCol="1" anchor="t" anchorCtr="0" compatLnSpc="1">
            <a:prstTxWarp prst="textNoShape">
              <a:avLst/>
            </a:prstTxWarp>
          </a:bodyPr>
          <a:lstStyle/>
          <a:p>
            <a:endParaRPr lang="de-DE" sz="1985" dirty="0"/>
          </a:p>
        </p:txBody>
      </p:sp>
    </p:spTree>
    <p:extLst>
      <p:ext uri="{BB962C8B-B14F-4D97-AF65-F5344CB8AC3E}">
        <p14:creationId xmlns:p14="http://schemas.microsoft.com/office/powerpoint/2010/main" val="34365555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-134065" y="5334917"/>
            <a:ext cx="13444538" cy="21737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1069" y="200025"/>
            <a:ext cx="11734800" cy="514985"/>
          </a:xfrm>
        </p:spPr>
        <p:txBody>
          <a:bodyPr anchor="ctr"/>
          <a:lstStyle/>
          <a:p>
            <a:r>
              <a:rPr lang="ru-RU" sz="3600" dirty="0"/>
              <a:t>ЦЕЛЕВЫЕ ИНДИКАТОРЫ: ЧЕЛОВЕЧЕСКИЙ КАПИТАЛ</a:t>
            </a:r>
            <a:endParaRPr lang="de-DE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" y="3998769"/>
            <a:ext cx="38824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Calibri" panose="020F0502020204030204" pitchFamily="34" charset="0"/>
              </a:rPr>
              <a:t>Охват дополнительным образованием детей </a:t>
            </a:r>
          </a:p>
          <a:p>
            <a:r>
              <a:rPr lang="ru-RU" sz="2400" dirty="0">
                <a:latin typeface="Calibri" panose="020F0502020204030204" pitchFamily="34" charset="0"/>
              </a:rPr>
              <a:t>в возрасте от 5 до 18 лет, %</a:t>
            </a:r>
          </a:p>
        </p:txBody>
      </p:sp>
      <p:cxnSp>
        <p:nvCxnSpPr>
          <p:cNvPr id="7" name="Прямая со стрелкой 6"/>
          <p:cNvCxnSpPr/>
          <p:nvPr/>
        </p:nvCxnSpPr>
        <p:spPr>
          <a:xfrm flipV="1">
            <a:off x="1588474" y="1670566"/>
            <a:ext cx="1447800" cy="828577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1377463" y="1216517"/>
            <a:ext cx="152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+11,0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%</a:t>
            </a:r>
            <a:endParaRPr lang="de-DE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036274" y="5457825"/>
            <a:ext cx="365406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Calibri" panose="020F0502020204030204" pitchFamily="34" charset="0"/>
              </a:rPr>
              <a:t>Обеспеченность дошкольными образовательными учреждениями для детей в возрасте до 7 лет, %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9771209" y="5781496"/>
            <a:ext cx="335185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Calibri" panose="020F0502020204030204" pitchFamily="34" charset="0"/>
              </a:rPr>
              <a:t>Численность врачей на 10 000 человек населения, чел.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676156" y="3679915"/>
            <a:ext cx="431748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Calibri" panose="020F0502020204030204" pitchFamily="34" charset="0"/>
              </a:rPr>
              <a:t>Доля населения, систематически занимающегося физической культурой и спортом, %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7757381" y="3704429"/>
            <a:ext cx="581030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Calibri" panose="020F0502020204030204" pitchFamily="34" charset="0"/>
              </a:rPr>
              <a:t>Доля численности приведенного контингента студентов в вузах и филиалах вузов Тольятти по отраслям наук математика и естественные науки, инженерное дело и технологии в численности приведенного контингента студентов Тольятти, %</a:t>
            </a:r>
          </a:p>
        </p:txBody>
      </p:sp>
      <p:graphicFrame>
        <p:nvGraphicFramePr>
          <p:cNvPr id="20" name="Диаграмма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1158685"/>
              </p:ext>
            </p:extLst>
          </p:nvPr>
        </p:nvGraphicFramePr>
        <p:xfrm>
          <a:off x="1235086" y="1790180"/>
          <a:ext cx="2457450" cy="20669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1" name="Диаграмма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2332052"/>
              </p:ext>
            </p:extLst>
          </p:nvPr>
        </p:nvGraphicFramePr>
        <p:xfrm>
          <a:off x="5471942" y="1750823"/>
          <a:ext cx="2870381" cy="20669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2" name="Диаграмма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6844755"/>
              </p:ext>
            </p:extLst>
          </p:nvPr>
        </p:nvGraphicFramePr>
        <p:xfrm>
          <a:off x="9979819" y="1527539"/>
          <a:ext cx="2457450" cy="22026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28" name="Прямая со стрелкой 27"/>
          <p:cNvCxnSpPr/>
          <p:nvPr/>
        </p:nvCxnSpPr>
        <p:spPr>
          <a:xfrm flipV="1">
            <a:off x="5871454" y="1495425"/>
            <a:ext cx="1622995" cy="706676"/>
          </a:xfrm>
          <a:prstGeom prst="straightConnector1">
            <a:avLst/>
          </a:prstGeom>
          <a:ln w="76200">
            <a:solidFill>
              <a:srgbClr val="DEB825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>
          <a:xfrm>
            <a:off x="4654476" y="1464816"/>
            <a:ext cx="18664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DEB825"/>
                </a:solidFill>
                <a:latin typeface="Calibri" panose="020F0502020204030204" pitchFamily="34" charset="0"/>
              </a:rPr>
              <a:t>+55,4%</a:t>
            </a:r>
            <a:endParaRPr lang="de-DE" sz="3200" b="1" dirty="0">
              <a:solidFill>
                <a:srgbClr val="DEB825"/>
              </a:solidFill>
            </a:endParaRPr>
          </a:p>
        </p:txBody>
      </p:sp>
      <p:cxnSp>
        <p:nvCxnSpPr>
          <p:cNvPr id="33" name="Прямая со стрелкой 32"/>
          <p:cNvCxnSpPr/>
          <p:nvPr/>
        </p:nvCxnSpPr>
        <p:spPr>
          <a:xfrm flipV="1">
            <a:off x="10397046" y="1093549"/>
            <a:ext cx="1622995" cy="706676"/>
          </a:xfrm>
          <a:prstGeom prst="straightConnector1">
            <a:avLst/>
          </a:prstGeom>
          <a:ln w="76200">
            <a:solidFill>
              <a:srgbClr val="009999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34" name="Прямоугольник 33"/>
          <p:cNvSpPr/>
          <p:nvPr/>
        </p:nvSpPr>
        <p:spPr>
          <a:xfrm>
            <a:off x="9226666" y="1058854"/>
            <a:ext cx="152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9999"/>
                </a:solidFill>
                <a:latin typeface="Calibri" panose="020F0502020204030204" pitchFamily="34" charset="0"/>
              </a:rPr>
              <a:t>+21</a:t>
            </a:r>
            <a:r>
              <a:rPr lang="en-US" sz="3200" b="1" dirty="0">
                <a:solidFill>
                  <a:srgbClr val="009999"/>
                </a:solidFill>
                <a:latin typeface="Calibri" panose="020F0502020204030204" pitchFamily="34" charset="0"/>
              </a:rPr>
              <a:t>,</a:t>
            </a:r>
            <a:r>
              <a:rPr lang="ru-RU" sz="3200" b="1" dirty="0">
                <a:solidFill>
                  <a:srgbClr val="009999"/>
                </a:solidFill>
                <a:latin typeface="Calibri" panose="020F0502020204030204" pitchFamily="34" charset="0"/>
              </a:rPr>
              <a:t>7</a:t>
            </a:r>
            <a:r>
              <a:rPr lang="en-US" sz="3200" b="1" dirty="0">
                <a:solidFill>
                  <a:srgbClr val="009999"/>
                </a:solidFill>
                <a:latin typeface="Calibri" panose="020F0502020204030204" pitchFamily="34" charset="0"/>
              </a:rPr>
              <a:t>%</a:t>
            </a:r>
            <a:endParaRPr lang="de-DE" sz="3200" b="1" dirty="0">
              <a:solidFill>
                <a:srgbClr val="009999"/>
              </a:solidFill>
            </a:endParaRPr>
          </a:p>
        </p:txBody>
      </p:sp>
      <p:sp>
        <p:nvSpPr>
          <p:cNvPr id="35" name="Freeform 1244">
            <a:extLst>
              <a:ext uri="{FF2B5EF4-FFF2-40B4-BE49-F238E27FC236}">
                <a16:creationId xmlns:a16="http://schemas.microsoft.com/office/drawing/2014/main" id="{56E5B388-0BAC-46BB-A919-82E46D71DEE0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379990" y="2302025"/>
            <a:ext cx="1040152" cy="1024549"/>
          </a:xfrm>
          <a:custGeom>
            <a:avLst/>
            <a:gdLst>
              <a:gd name="T0" fmla="*/ 456 w 588"/>
              <a:gd name="T1" fmla="*/ 381 h 635"/>
              <a:gd name="T2" fmla="*/ 302 w 588"/>
              <a:gd name="T3" fmla="*/ 523 h 635"/>
              <a:gd name="T4" fmla="*/ 302 w 588"/>
              <a:gd name="T5" fmla="*/ 416 h 635"/>
              <a:gd name="T6" fmla="*/ 286 w 588"/>
              <a:gd name="T7" fmla="*/ 412 h 635"/>
              <a:gd name="T8" fmla="*/ 286 w 588"/>
              <a:gd name="T9" fmla="*/ 523 h 635"/>
              <a:gd name="T10" fmla="*/ 132 w 588"/>
              <a:gd name="T11" fmla="*/ 381 h 635"/>
              <a:gd name="T12" fmla="*/ 11 w 588"/>
              <a:gd name="T13" fmla="*/ 299 h 635"/>
              <a:gd name="T14" fmla="*/ 29 w 588"/>
              <a:gd name="T15" fmla="*/ 278 h 635"/>
              <a:gd name="T16" fmla="*/ 36 w 588"/>
              <a:gd name="T17" fmla="*/ 283 h 635"/>
              <a:gd name="T18" fmla="*/ 36 w 588"/>
              <a:gd name="T19" fmla="*/ 57 h 635"/>
              <a:gd name="T20" fmla="*/ 89 w 588"/>
              <a:gd name="T21" fmla="*/ 0 h 635"/>
              <a:gd name="T22" fmla="*/ 499 w 588"/>
              <a:gd name="T23" fmla="*/ 0 h 635"/>
              <a:gd name="T24" fmla="*/ 552 w 588"/>
              <a:gd name="T25" fmla="*/ 57 h 635"/>
              <a:gd name="T26" fmla="*/ 552 w 588"/>
              <a:gd name="T27" fmla="*/ 283 h 635"/>
              <a:gd name="T28" fmla="*/ 559 w 588"/>
              <a:gd name="T29" fmla="*/ 278 h 635"/>
              <a:gd name="T30" fmla="*/ 577 w 588"/>
              <a:gd name="T31" fmla="*/ 299 h 635"/>
              <a:gd name="T32" fmla="*/ 456 w 588"/>
              <a:gd name="T33" fmla="*/ 381 h 635"/>
              <a:gd name="T34" fmla="*/ 524 w 588"/>
              <a:gd name="T35" fmla="*/ 82 h 635"/>
              <a:gd name="T36" fmla="*/ 477 w 588"/>
              <a:gd name="T37" fmla="*/ 30 h 635"/>
              <a:gd name="T38" fmla="*/ 114 w 588"/>
              <a:gd name="T39" fmla="*/ 30 h 635"/>
              <a:gd name="T40" fmla="*/ 67 w 588"/>
              <a:gd name="T41" fmla="*/ 82 h 635"/>
              <a:gd name="T42" fmla="*/ 67 w 588"/>
              <a:gd name="T43" fmla="*/ 302 h 635"/>
              <a:gd name="T44" fmla="*/ 247 w 588"/>
              <a:gd name="T45" fmla="*/ 334 h 635"/>
              <a:gd name="T46" fmla="*/ 278 w 588"/>
              <a:gd name="T47" fmla="*/ 343 h 635"/>
              <a:gd name="T48" fmla="*/ 282 w 588"/>
              <a:gd name="T49" fmla="*/ 346 h 635"/>
              <a:gd name="T50" fmla="*/ 302 w 588"/>
              <a:gd name="T51" fmla="*/ 363 h 635"/>
              <a:gd name="T52" fmla="*/ 340 w 588"/>
              <a:gd name="T53" fmla="*/ 334 h 635"/>
              <a:gd name="T54" fmla="*/ 524 w 588"/>
              <a:gd name="T55" fmla="*/ 300 h 635"/>
              <a:gd name="T56" fmla="*/ 524 w 588"/>
              <a:gd name="T57" fmla="*/ 82 h 635"/>
              <a:gd name="T58" fmla="*/ 216 w 588"/>
              <a:gd name="T59" fmla="*/ 307 h 635"/>
              <a:gd name="T60" fmla="*/ 145 w 588"/>
              <a:gd name="T61" fmla="*/ 241 h 635"/>
              <a:gd name="T62" fmla="*/ 216 w 588"/>
              <a:gd name="T63" fmla="*/ 175 h 635"/>
              <a:gd name="T64" fmla="*/ 286 w 588"/>
              <a:gd name="T65" fmla="*/ 241 h 635"/>
              <a:gd name="T66" fmla="*/ 216 w 588"/>
              <a:gd name="T67" fmla="*/ 307 h 635"/>
              <a:gd name="T68" fmla="*/ 380 w 588"/>
              <a:gd name="T69" fmla="*/ 307 h 635"/>
              <a:gd name="T70" fmla="*/ 309 w 588"/>
              <a:gd name="T71" fmla="*/ 241 h 635"/>
              <a:gd name="T72" fmla="*/ 380 w 588"/>
              <a:gd name="T73" fmla="*/ 175 h 635"/>
              <a:gd name="T74" fmla="*/ 450 w 588"/>
              <a:gd name="T75" fmla="*/ 241 h 635"/>
              <a:gd name="T76" fmla="*/ 380 w 588"/>
              <a:gd name="T77" fmla="*/ 307 h 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588" h="635">
                <a:moveTo>
                  <a:pt x="456" y="381"/>
                </a:moveTo>
                <a:cubicBezTo>
                  <a:pt x="520" y="600"/>
                  <a:pt x="298" y="635"/>
                  <a:pt x="302" y="523"/>
                </a:cubicBezTo>
                <a:cubicBezTo>
                  <a:pt x="302" y="525"/>
                  <a:pt x="302" y="462"/>
                  <a:pt x="302" y="416"/>
                </a:cubicBezTo>
                <a:cubicBezTo>
                  <a:pt x="297" y="415"/>
                  <a:pt x="292" y="414"/>
                  <a:pt x="286" y="412"/>
                </a:cubicBezTo>
                <a:cubicBezTo>
                  <a:pt x="286" y="459"/>
                  <a:pt x="286" y="525"/>
                  <a:pt x="286" y="523"/>
                </a:cubicBezTo>
                <a:cubicBezTo>
                  <a:pt x="289" y="635"/>
                  <a:pt x="68" y="600"/>
                  <a:pt x="132" y="381"/>
                </a:cubicBezTo>
                <a:cubicBezTo>
                  <a:pt x="71" y="356"/>
                  <a:pt x="31" y="324"/>
                  <a:pt x="11" y="299"/>
                </a:cubicBezTo>
                <a:cubicBezTo>
                  <a:pt x="0" y="283"/>
                  <a:pt x="11" y="266"/>
                  <a:pt x="29" y="278"/>
                </a:cubicBezTo>
                <a:cubicBezTo>
                  <a:pt x="31" y="280"/>
                  <a:pt x="34" y="282"/>
                  <a:pt x="36" y="283"/>
                </a:cubicBezTo>
                <a:cubicBezTo>
                  <a:pt x="36" y="57"/>
                  <a:pt x="36" y="57"/>
                  <a:pt x="36" y="57"/>
                </a:cubicBezTo>
                <a:cubicBezTo>
                  <a:pt x="36" y="25"/>
                  <a:pt x="60" y="0"/>
                  <a:pt x="89" y="0"/>
                </a:cubicBezTo>
                <a:cubicBezTo>
                  <a:pt x="499" y="0"/>
                  <a:pt x="499" y="0"/>
                  <a:pt x="499" y="0"/>
                </a:cubicBezTo>
                <a:cubicBezTo>
                  <a:pt x="528" y="0"/>
                  <a:pt x="552" y="25"/>
                  <a:pt x="552" y="57"/>
                </a:cubicBezTo>
                <a:cubicBezTo>
                  <a:pt x="552" y="283"/>
                  <a:pt x="552" y="283"/>
                  <a:pt x="552" y="283"/>
                </a:cubicBezTo>
                <a:cubicBezTo>
                  <a:pt x="554" y="282"/>
                  <a:pt x="557" y="280"/>
                  <a:pt x="559" y="278"/>
                </a:cubicBezTo>
                <a:cubicBezTo>
                  <a:pt x="576" y="266"/>
                  <a:pt x="588" y="283"/>
                  <a:pt x="577" y="299"/>
                </a:cubicBezTo>
                <a:cubicBezTo>
                  <a:pt x="556" y="324"/>
                  <a:pt x="516" y="356"/>
                  <a:pt x="456" y="381"/>
                </a:cubicBezTo>
                <a:close/>
                <a:moveTo>
                  <a:pt x="524" y="82"/>
                </a:moveTo>
                <a:cubicBezTo>
                  <a:pt x="524" y="45"/>
                  <a:pt x="512" y="30"/>
                  <a:pt x="477" y="30"/>
                </a:cubicBezTo>
                <a:cubicBezTo>
                  <a:pt x="114" y="30"/>
                  <a:pt x="114" y="30"/>
                  <a:pt x="114" y="30"/>
                </a:cubicBezTo>
                <a:cubicBezTo>
                  <a:pt x="77" y="30"/>
                  <a:pt x="67" y="42"/>
                  <a:pt x="67" y="82"/>
                </a:cubicBezTo>
                <a:cubicBezTo>
                  <a:pt x="67" y="302"/>
                  <a:pt x="67" y="302"/>
                  <a:pt x="67" y="302"/>
                </a:cubicBezTo>
                <a:cubicBezTo>
                  <a:pt x="145" y="343"/>
                  <a:pt x="211" y="335"/>
                  <a:pt x="247" y="334"/>
                </a:cubicBezTo>
                <a:cubicBezTo>
                  <a:pt x="263" y="334"/>
                  <a:pt x="273" y="337"/>
                  <a:pt x="278" y="343"/>
                </a:cubicBezTo>
                <a:cubicBezTo>
                  <a:pt x="279" y="344"/>
                  <a:pt x="280" y="345"/>
                  <a:pt x="282" y="346"/>
                </a:cubicBezTo>
                <a:cubicBezTo>
                  <a:pt x="289" y="353"/>
                  <a:pt x="295" y="358"/>
                  <a:pt x="302" y="363"/>
                </a:cubicBezTo>
                <a:cubicBezTo>
                  <a:pt x="303" y="345"/>
                  <a:pt x="313" y="333"/>
                  <a:pt x="340" y="334"/>
                </a:cubicBezTo>
                <a:cubicBezTo>
                  <a:pt x="377" y="336"/>
                  <a:pt x="445" y="343"/>
                  <a:pt x="524" y="300"/>
                </a:cubicBezTo>
                <a:lnTo>
                  <a:pt x="524" y="82"/>
                </a:lnTo>
                <a:close/>
                <a:moveTo>
                  <a:pt x="216" y="307"/>
                </a:moveTo>
                <a:cubicBezTo>
                  <a:pt x="177" y="307"/>
                  <a:pt x="145" y="278"/>
                  <a:pt x="145" y="241"/>
                </a:cubicBezTo>
                <a:cubicBezTo>
                  <a:pt x="145" y="205"/>
                  <a:pt x="177" y="175"/>
                  <a:pt x="216" y="175"/>
                </a:cubicBezTo>
                <a:cubicBezTo>
                  <a:pt x="255" y="175"/>
                  <a:pt x="286" y="205"/>
                  <a:pt x="286" y="241"/>
                </a:cubicBezTo>
                <a:cubicBezTo>
                  <a:pt x="286" y="278"/>
                  <a:pt x="255" y="307"/>
                  <a:pt x="216" y="307"/>
                </a:cubicBezTo>
                <a:close/>
                <a:moveTo>
                  <a:pt x="380" y="307"/>
                </a:moveTo>
                <a:cubicBezTo>
                  <a:pt x="341" y="307"/>
                  <a:pt x="309" y="278"/>
                  <a:pt x="309" y="241"/>
                </a:cubicBezTo>
                <a:cubicBezTo>
                  <a:pt x="309" y="205"/>
                  <a:pt x="341" y="175"/>
                  <a:pt x="380" y="175"/>
                </a:cubicBezTo>
                <a:cubicBezTo>
                  <a:pt x="419" y="175"/>
                  <a:pt x="450" y="205"/>
                  <a:pt x="450" y="241"/>
                </a:cubicBezTo>
                <a:cubicBezTo>
                  <a:pt x="450" y="278"/>
                  <a:pt x="419" y="307"/>
                  <a:pt x="380" y="307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 vert="horz" wrap="square" lIns="100838" tIns="50419" rIns="100838" bIns="50419" numCol="1" anchor="t" anchorCtr="0" compatLnSpc="1">
            <a:prstTxWarp prst="textNoShape">
              <a:avLst/>
            </a:prstTxWarp>
          </a:bodyPr>
          <a:lstStyle/>
          <a:p>
            <a:endParaRPr lang="de-DE" sz="1985" dirty="0"/>
          </a:p>
        </p:txBody>
      </p:sp>
      <p:sp>
        <p:nvSpPr>
          <p:cNvPr id="36" name="Freeform 1273">
            <a:extLst>
              <a:ext uri="{FF2B5EF4-FFF2-40B4-BE49-F238E27FC236}">
                <a16:creationId xmlns:a16="http://schemas.microsoft.com/office/drawing/2014/main" id="{2D0FB2DA-C98B-41E2-9281-F5FD4F013F8F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176016" y="2507834"/>
            <a:ext cx="1488612" cy="818740"/>
          </a:xfrm>
          <a:custGeom>
            <a:avLst/>
            <a:gdLst>
              <a:gd name="T0" fmla="*/ 607 w 753"/>
              <a:gd name="T1" fmla="*/ 418 h 418"/>
              <a:gd name="T2" fmla="*/ 460 w 753"/>
              <a:gd name="T3" fmla="*/ 272 h 418"/>
              <a:gd name="T4" fmla="*/ 509 w 753"/>
              <a:gd name="T5" fmla="*/ 163 h 418"/>
              <a:gd name="T6" fmla="*/ 488 w 753"/>
              <a:gd name="T7" fmla="*/ 131 h 418"/>
              <a:gd name="T8" fmla="*/ 372 w 753"/>
              <a:gd name="T9" fmla="*/ 284 h 418"/>
              <a:gd name="T10" fmla="*/ 356 w 753"/>
              <a:gd name="T11" fmla="*/ 293 h 418"/>
              <a:gd name="T12" fmla="*/ 291 w 753"/>
              <a:gd name="T13" fmla="*/ 293 h 418"/>
              <a:gd name="T14" fmla="*/ 146 w 753"/>
              <a:gd name="T15" fmla="*/ 418 h 418"/>
              <a:gd name="T16" fmla="*/ 0 w 753"/>
              <a:gd name="T17" fmla="*/ 272 h 418"/>
              <a:gd name="T18" fmla="*/ 146 w 753"/>
              <a:gd name="T19" fmla="*/ 125 h 418"/>
              <a:gd name="T20" fmla="*/ 217 w 753"/>
              <a:gd name="T21" fmla="*/ 143 h 418"/>
              <a:gd name="T22" fmla="*/ 261 w 753"/>
              <a:gd name="T23" fmla="*/ 84 h 418"/>
              <a:gd name="T24" fmla="*/ 188 w 753"/>
              <a:gd name="T25" fmla="*/ 84 h 418"/>
              <a:gd name="T26" fmla="*/ 167 w 753"/>
              <a:gd name="T27" fmla="*/ 63 h 418"/>
              <a:gd name="T28" fmla="*/ 188 w 753"/>
              <a:gd name="T29" fmla="*/ 42 h 418"/>
              <a:gd name="T30" fmla="*/ 314 w 753"/>
              <a:gd name="T31" fmla="*/ 42 h 418"/>
              <a:gd name="T32" fmla="*/ 314 w 753"/>
              <a:gd name="T33" fmla="*/ 84 h 418"/>
              <a:gd name="T34" fmla="*/ 456 w 753"/>
              <a:gd name="T35" fmla="*/ 84 h 418"/>
              <a:gd name="T36" fmla="*/ 428 w 753"/>
              <a:gd name="T37" fmla="*/ 42 h 418"/>
              <a:gd name="T38" fmla="*/ 356 w 753"/>
              <a:gd name="T39" fmla="*/ 42 h 418"/>
              <a:gd name="T40" fmla="*/ 335 w 753"/>
              <a:gd name="T41" fmla="*/ 21 h 418"/>
              <a:gd name="T42" fmla="*/ 356 w 753"/>
              <a:gd name="T43" fmla="*/ 0 h 418"/>
              <a:gd name="T44" fmla="*/ 439 w 753"/>
              <a:gd name="T45" fmla="*/ 0 h 418"/>
              <a:gd name="T46" fmla="*/ 457 w 753"/>
              <a:gd name="T47" fmla="*/ 9 h 418"/>
              <a:gd name="T48" fmla="*/ 544 w 753"/>
              <a:gd name="T49" fmla="*/ 140 h 418"/>
              <a:gd name="T50" fmla="*/ 607 w 753"/>
              <a:gd name="T51" fmla="*/ 125 h 418"/>
              <a:gd name="T52" fmla="*/ 753 w 753"/>
              <a:gd name="T53" fmla="*/ 272 h 418"/>
              <a:gd name="T54" fmla="*/ 607 w 753"/>
              <a:gd name="T55" fmla="*/ 418 h 418"/>
              <a:gd name="T56" fmla="*/ 146 w 753"/>
              <a:gd name="T57" fmla="*/ 293 h 418"/>
              <a:gd name="T58" fmla="*/ 130 w 753"/>
              <a:gd name="T59" fmla="*/ 259 h 418"/>
              <a:gd name="T60" fmla="*/ 191 w 753"/>
              <a:gd name="T61" fmla="*/ 177 h 418"/>
              <a:gd name="T62" fmla="*/ 146 w 753"/>
              <a:gd name="T63" fmla="*/ 167 h 418"/>
              <a:gd name="T64" fmla="*/ 42 w 753"/>
              <a:gd name="T65" fmla="*/ 272 h 418"/>
              <a:gd name="T66" fmla="*/ 146 w 753"/>
              <a:gd name="T67" fmla="*/ 376 h 418"/>
              <a:gd name="T68" fmla="*/ 249 w 753"/>
              <a:gd name="T69" fmla="*/ 293 h 418"/>
              <a:gd name="T70" fmla="*/ 146 w 753"/>
              <a:gd name="T71" fmla="*/ 293 h 418"/>
              <a:gd name="T72" fmla="*/ 249 w 753"/>
              <a:gd name="T73" fmla="*/ 251 h 418"/>
              <a:gd name="T74" fmla="*/ 225 w 753"/>
              <a:gd name="T75" fmla="*/ 202 h 418"/>
              <a:gd name="T76" fmla="*/ 188 w 753"/>
              <a:gd name="T77" fmla="*/ 251 h 418"/>
              <a:gd name="T78" fmla="*/ 249 w 753"/>
              <a:gd name="T79" fmla="*/ 251 h 418"/>
              <a:gd name="T80" fmla="*/ 439 w 753"/>
              <a:gd name="T81" fmla="*/ 125 h 418"/>
              <a:gd name="T82" fmla="*/ 282 w 753"/>
              <a:gd name="T83" fmla="*/ 125 h 418"/>
              <a:gd name="T84" fmla="*/ 250 w 753"/>
              <a:gd name="T85" fmla="*/ 168 h 418"/>
              <a:gd name="T86" fmla="*/ 291 w 753"/>
              <a:gd name="T87" fmla="*/ 251 h 418"/>
              <a:gd name="T88" fmla="*/ 345 w 753"/>
              <a:gd name="T89" fmla="*/ 251 h 418"/>
              <a:gd name="T90" fmla="*/ 439 w 753"/>
              <a:gd name="T91" fmla="*/ 125 h 418"/>
              <a:gd name="T92" fmla="*/ 607 w 753"/>
              <a:gd name="T93" fmla="*/ 167 h 418"/>
              <a:gd name="T94" fmla="*/ 567 w 753"/>
              <a:gd name="T95" fmla="*/ 175 h 418"/>
              <a:gd name="T96" fmla="*/ 624 w 753"/>
              <a:gd name="T97" fmla="*/ 260 h 418"/>
              <a:gd name="T98" fmla="*/ 618 w 753"/>
              <a:gd name="T99" fmla="*/ 289 h 418"/>
              <a:gd name="T100" fmla="*/ 607 w 753"/>
              <a:gd name="T101" fmla="*/ 293 h 418"/>
              <a:gd name="T102" fmla="*/ 589 w 753"/>
              <a:gd name="T103" fmla="*/ 283 h 418"/>
              <a:gd name="T104" fmla="*/ 532 w 753"/>
              <a:gd name="T105" fmla="*/ 198 h 418"/>
              <a:gd name="T106" fmla="*/ 502 w 753"/>
              <a:gd name="T107" fmla="*/ 272 h 418"/>
              <a:gd name="T108" fmla="*/ 607 w 753"/>
              <a:gd name="T109" fmla="*/ 376 h 418"/>
              <a:gd name="T110" fmla="*/ 711 w 753"/>
              <a:gd name="T111" fmla="*/ 272 h 418"/>
              <a:gd name="T112" fmla="*/ 607 w 753"/>
              <a:gd name="T113" fmla="*/ 167 h 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753" h="418">
                <a:moveTo>
                  <a:pt x="607" y="418"/>
                </a:moveTo>
                <a:cubicBezTo>
                  <a:pt x="526" y="418"/>
                  <a:pt x="460" y="352"/>
                  <a:pt x="460" y="272"/>
                </a:cubicBezTo>
                <a:cubicBezTo>
                  <a:pt x="460" y="229"/>
                  <a:pt x="479" y="190"/>
                  <a:pt x="509" y="163"/>
                </a:cubicBezTo>
                <a:cubicBezTo>
                  <a:pt x="488" y="131"/>
                  <a:pt x="488" y="131"/>
                  <a:pt x="488" y="131"/>
                </a:cubicBezTo>
                <a:cubicBezTo>
                  <a:pt x="372" y="284"/>
                  <a:pt x="372" y="284"/>
                  <a:pt x="372" y="284"/>
                </a:cubicBezTo>
                <a:cubicBezTo>
                  <a:pt x="368" y="290"/>
                  <a:pt x="362" y="293"/>
                  <a:pt x="356" y="293"/>
                </a:cubicBezTo>
                <a:cubicBezTo>
                  <a:pt x="291" y="293"/>
                  <a:pt x="291" y="293"/>
                  <a:pt x="291" y="293"/>
                </a:cubicBezTo>
                <a:cubicBezTo>
                  <a:pt x="281" y="364"/>
                  <a:pt x="220" y="418"/>
                  <a:pt x="146" y="418"/>
                </a:cubicBezTo>
                <a:cubicBezTo>
                  <a:pt x="66" y="418"/>
                  <a:pt x="0" y="352"/>
                  <a:pt x="0" y="272"/>
                </a:cubicBezTo>
                <a:cubicBezTo>
                  <a:pt x="0" y="191"/>
                  <a:pt x="66" y="125"/>
                  <a:pt x="146" y="125"/>
                </a:cubicBezTo>
                <a:cubicBezTo>
                  <a:pt x="172" y="125"/>
                  <a:pt x="196" y="132"/>
                  <a:pt x="217" y="143"/>
                </a:cubicBezTo>
                <a:cubicBezTo>
                  <a:pt x="261" y="84"/>
                  <a:pt x="261" y="84"/>
                  <a:pt x="261" y="84"/>
                </a:cubicBezTo>
                <a:cubicBezTo>
                  <a:pt x="188" y="84"/>
                  <a:pt x="188" y="84"/>
                  <a:pt x="188" y="84"/>
                </a:cubicBezTo>
                <a:cubicBezTo>
                  <a:pt x="177" y="84"/>
                  <a:pt x="167" y="74"/>
                  <a:pt x="167" y="63"/>
                </a:cubicBezTo>
                <a:cubicBezTo>
                  <a:pt x="167" y="51"/>
                  <a:pt x="177" y="42"/>
                  <a:pt x="188" y="42"/>
                </a:cubicBezTo>
                <a:cubicBezTo>
                  <a:pt x="314" y="42"/>
                  <a:pt x="314" y="42"/>
                  <a:pt x="314" y="42"/>
                </a:cubicBezTo>
                <a:cubicBezTo>
                  <a:pt x="314" y="84"/>
                  <a:pt x="314" y="84"/>
                  <a:pt x="314" y="84"/>
                </a:cubicBezTo>
                <a:cubicBezTo>
                  <a:pt x="456" y="84"/>
                  <a:pt x="456" y="84"/>
                  <a:pt x="456" y="84"/>
                </a:cubicBezTo>
                <a:cubicBezTo>
                  <a:pt x="428" y="42"/>
                  <a:pt x="428" y="42"/>
                  <a:pt x="428" y="42"/>
                </a:cubicBezTo>
                <a:cubicBezTo>
                  <a:pt x="356" y="42"/>
                  <a:pt x="356" y="42"/>
                  <a:pt x="356" y="42"/>
                </a:cubicBezTo>
                <a:cubicBezTo>
                  <a:pt x="344" y="42"/>
                  <a:pt x="335" y="32"/>
                  <a:pt x="335" y="21"/>
                </a:cubicBezTo>
                <a:cubicBezTo>
                  <a:pt x="335" y="9"/>
                  <a:pt x="344" y="0"/>
                  <a:pt x="356" y="0"/>
                </a:cubicBezTo>
                <a:cubicBezTo>
                  <a:pt x="439" y="0"/>
                  <a:pt x="439" y="0"/>
                  <a:pt x="439" y="0"/>
                </a:cubicBezTo>
                <a:cubicBezTo>
                  <a:pt x="446" y="0"/>
                  <a:pt x="453" y="3"/>
                  <a:pt x="457" y="9"/>
                </a:cubicBezTo>
                <a:cubicBezTo>
                  <a:pt x="544" y="140"/>
                  <a:pt x="544" y="140"/>
                  <a:pt x="544" y="140"/>
                </a:cubicBezTo>
                <a:cubicBezTo>
                  <a:pt x="563" y="131"/>
                  <a:pt x="584" y="125"/>
                  <a:pt x="607" y="125"/>
                </a:cubicBezTo>
                <a:cubicBezTo>
                  <a:pt x="687" y="125"/>
                  <a:pt x="753" y="191"/>
                  <a:pt x="753" y="272"/>
                </a:cubicBezTo>
                <a:cubicBezTo>
                  <a:pt x="753" y="352"/>
                  <a:pt x="687" y="418"/>
                  <a:pt x="607" y="418"/>
                </a:cubicBezTo>
                <a:close/>
                <a:moveTo>
                  <a:pt x="146" y="293"/>
                </a:moveTo>
                <a:cubicBezTo>
                  <a:pt x="129" y="293"/>
                  <a:pt x="119" y="273"/>
                  <a:pt x="130" y="259"/>
                </a:cubicBezTo>
                <a:cubicBezTo>
                  <a:pt x="191" y="177"/>
                  <a:pt x="191" y="177"/>
                  <a:pt x="191" y="177"/>
                </a:cubicBezTo>
                <a:cubicBezTo>
                  <a:pt x="178" y="171"/>
                  <a:pt x="162" y="167"/>
                  <a:pt x="146" y="167"/>
                </a:cubicBezTo>
                <a:cubicBezTo>
                  <a:pt x="89" y="167"/>
                  <a:pt x="42" y="214"/>
                  <a:pt x="42" y="272"/>
                </a:cubicBezTo>
                <a:cubicBezTo>
                  <a:pt x="42" y="329"/>
                  <a:pt x="89" y="376"/>
                  <a:pt x="146" y="376"/>
                </a:cubicBezTo>
                <a:cubicBezTo>
                  <a:pt x="197" y="376"/>
                  <a:pt x="239" y="340"/>
                  <a:pt x="249" y="293"/>
                </a:cubicBezTo>
                <a:lnTo>
                  <a:pt x="146" y="293"/>
                </a:lnTo>
                <a:close/>
                <a:moveTo>
                  <a:pt x="249" y="251"/>
                </a:moveTo>
                <a:cubicBezTo>
                  <a:pt x="245" y="233"/>
                  <a:pt x="237" y="216"/>
                  <a:pt x="225" y="202"/>
                </a:cubicBezTo>
                <a:cubicBezTo>
                  <a:pt x="188" y="251"/>
                  <a:pt x="188" y="251"/>
                  <a:pt x="188" y="251"/>
                </a:cubicBezTo>
                <a:lnTo>
                  <a:pt x="249" y="251"/>
                </a:lnTo>
                <a:close/>
                <a:moveTo>
                  <a:pt x="439" y="125"/>
                </a:moveTo>
                <a:cubicBezTo>
                  <a:pt x="282" y="125"/>
                  <a:pt x="282" y="125"/>
                  <a:pt x="282" y="125"/>
                </a:cubicBezTo>
                <a:cubicBezTo>
                  <a:pt x="250" y="168"/>
                  <a:pt x="250" y="168"/>
                  <a:pt x="250" y="168"/>
                </a:cubicBezTo>
                <a:cubicBezTo>
                  <a:pt x="272" y="190"/>
                  <a:pt x="287" y="219"/>
                  <a:pt x="291" y="251"/>
                </a:cubicBezTo>
                <a:cubicBezTo>
                  <a:pt x="345" y="251"/>
                  <a:pt x="345" y="251"/>
                  <a:pt x="345" y="251"/>
                </a:cubicBezTo>
                <a:lnTo>
                  <a:pt x="439" y="125"/>
                </a:lnTo>
                <a:close/>
                <a:moveTo>
                  <a:pt x="607" y="167"/>
                </a:moveTo>
                <a:cubicBezTo>
                  <a:pt x="592" y="167"/>
                  <a:pt x="579" y="170"/>
                  <a:pt x="567" y="175"/>
                </a:cubicBezTo>
                <a:cubicBezTo>
                  <a:pt x="624" y="260"/>
                  <a:pt x="624" y="260"/>
                  <a:pt x="624" y="260"/>
                </a:cubicBezTo>
                <a:cubicBezTo>
                  <a:pt x="630" y="270"/>
                  <a:pt x="628" y="283"/>
                  <a:pt x="618" y="289"/>
                </a:cubicBezTo>
                <a:cubicBezTo>
                  <a:pt x="615" y="292"/>
                  <a:pt x="610" y="293"/>
                  <a:pt x="607" y="293"/>
                </a:cubicBezTo>
                <a:cubicBezTo>
                  <a:pt x="600" y="293"/>
                  <a:pt x="593" y="289"/>
                  <a:pt x="589" y="283"/>
                </a:cubicBezTo>
                <a:cubicBezTo>
                  <a:pt x="532" y="198"/>
                  <a:pt x="532" y="198"/>
                  <a:pt x="532" y="198"/>
                </a:cubicBezTo>
                <a:cubicBezTo>
                  <a:pt x="514" y="217"/>
                  <a:pt x="502" y="243"/>
                  <a:pt x="502" y="272"/>
                </a:cubicBezTo>
                <a:cubicBezTo>
                  <a:pt x="502" y="329"/>
                  <a:pt x="549" y="376"/>
                  <a:pt x="607" y="376"/>
                </a:cubicBezTo>
                <a:cubicBezTo>
                  <a:pt x="664" y="376"/>
                  <a:pt x="711" y="329"/>
                  <a:pt x="711" y="272"/>
                </a:cubicBezTo>
                <a:cubicBezTo>
                  <a:pt x="711" y="214"/>
                  <a:pt x="664" y="167"/>
                  <a:pt x="607" y="167"/>
                </a:cubicBezTo>
                <a:close/>
              </a:path>
            </a:pathLst>
          </a:custGeom>
          <a:solidFill>
            <a:srgbClr val="DEB82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 vert="horz" wrap="square" lIns="100838" tIns="50419" rIns="100838" bIns="50419" numCol="1" anchor="t" anchorCtr="0" compatLnSpc="1">
            <a:prstTxWarp prst="textNoShape">
              <a:avLst/>
            </a:prstTxWarp>
          </a:bodyPr>
          <a:lstStyle/>
          <a:p>
            <a:endParaRPr lang="de-DE" sz="1985" dirty="0"/>
          </a:p>
        </p:txBody>
      </p:sp>
      <p:sp>
        <p:nvSpPr>
          <p:cNvPr id="37" name="Freeform 1022">
            <a:extLst>
              <a:ext uri="{FF2B5EF4-FFF2-40B4-BE49-F238E27FC236}">
                <a16:creationId xmlns:a16="http://schemas.microsoft.com/office/drawing/2014/main" id="{BD6EB479-F920-41DC-8076-A07419555753}"/>
              </a:ext>
            </a:extLst>
          </p:cNvPr>
          <p:cNvSpPr>
            <a:spLocks noChangeAspect="1" noEditPoints="1"/>
          </p:cNvSpPr>
          <p:nvPr/>
        </p:nvSpPr>
        <p:spPr bwMode="auto">
          <a:xfrm flipH="1">
            <a:off x="7938033" y="5734586"/>
            <a:ext cx="1679836" cy="1323439"/>
          </a:xfrm>
          <a:custGeom>
            <a:avLst/>
            <a:gdLst>
              <a:gd name="T0" fmla="*/ 607 w 607"/>
              <a:gd name="T1" fmla="*/ 397 h 501"/>
              <a:gd name="T2" fmla="*/ 586 w 607"/>
              <a:gd name="T3" fmla="*/ 418 h 501"/>
              <a:gd name="T4" fmla="*/ 523 w 607"/>
              <a:gd name="T5" fmla="*/ 418 h 501"/>
              <a:gd name="T6" fmla="*/ 439 w 607"/>
              <a:gd name="T7" fmla="*/ 501 h 501"/>
              <a:gd name="T8" fmla="*/ 356 w 607"/>
              <a:gd name="T9" fmla="*/ 418 h 501"/>
              <a:gd name="T10" fmla="*/ 230 w 607"/>
              <a:gd name="T11" fmla="*/ 418 h 501"/>
              <a:gd name="T12" fmla="*/ 147 w 607"/>
              <a:gd name="T13" fmla="*/ 501 h 501"/>
              <a:gd name="T14" fmla="*/ 63 w 607"/>
              <a:gd name="T15" fmla="*/ 418 h 501"/>
              <a:gd name="T16" fmla="*/ 21 w 607"/>
              <a:gd name="T17" fmla="*/ 418 h 501"/>
              <a:gd name="T18" fmla="*/ 0 w 607"/>
              <a:gd name="T19" fmla="*/ 397 h 501"/>
              <a:gd name="T20" fmla="*/ 21 w 607"/>
              <a:gd name="T21" fmla="*/ 376 h 501"/>
              <a:gd name="T22" fmla="*/ 21 w 607"/>
              <a:gd name="T23" fmla="*/ 240 h 501"/>
              <a:gd name="T24" fmla="*/ 36 w 607"/>
              <a:gd name="T25" fmla="*/ 204 h 501"/>
              <a:gd name="T26" fmla="*/ 101 w 607"/>
              <a:gd name="T27" fmla="*/ 140 h 501"/>
              <a:gd name="T28" fmla="*/ 136 w 607"/>
              <a:gd name="T29" fmla="*/ 125 h 501"/>
              <a:gd name="T30" fmla="*/ 189 w 607"/>
              <a:gd name="T31" fmla="*/ 125 h 501"/>
              <a:gd name="T32" fmla="*/ 189 w 607"/>
              <a:gd name="T33" fmla="*/ 20 h 501"/>
              <a:gd name="T34" fmla="*/ 209 w 607"/>
              <a:gd name="T35" fmla="*/ 0 h 501"/>
              <a:gd name="T36" fmla="*/ 586 w 607"/>
              <a:gd name="T37" fmla="*/ 0 h 501"/>
              <a:gd name="T38" fmla="*/ 607 w 607"/>
              <a:gd name="T39" fmla="*/ 20 h 501"/>
              <a:gd name="T40" fmla="*/ 607 w 607"/>
              <a:gd name="T41" fmla="*/ 397 h 501"/>
              <a:gd name="T42" fmla="*/ 189 w 607"/>
              <a:gd name="T43" fmla="*/ 250 h 501"/>
              <a:gd name="T44" fmla="*/ 189 w 607"/>
              <a:gd name="T45" fmla="*/ 167 h 501"/>
              <a:gd name="T46" fmla="*/ 137 w 607"/>
              <a:gd name="T47" fmla="*/ 167 h 501"/>
              <a:gd name="T48" fmla="*/ 130 w 607"/>
              <a:gd name="T49" fmla="*/ 170 h 501"/>
              <a:gd name="T50" fmla="*/ 66 w 607"/>
              <a:gd name="T51" fmla="*/ 233 h 501"/>
              <a:gd name="T52" fmla="*/ 63 w 607"/>
              <a:gd name="T53" fmla="*/ 241 h 501"/>
              <a:gd name="T54" fmla="*/ 63 w 607"/>
              <a:gd name="T55" fmla="*/ 250 h 501"/>
              <a:gd name="T56" fmla="*/ 189 w 607"/>
              <a:gd name="T57" fmla="*/ 250 h 501"/>
              <a:gd name="T58" fmla="*/ 147 w 607"/>
              <a:gd name="T59" fmla="*/ 376 h 501"/>
              <a:gd name="T60" fmla="*/ 105 w 607"/>
              <a:gd name="T61" fmla="*/ 418 h 501"/>
              <a:gd name="T62" fmla="*/ 147 w 607"/>
              <a:gd name="T63" fmla="*/ 460 h 501"/>
              <a:gd name="T64" fmla="*/ 189 w 607"/>
              <a:gd name="T65" fmla="*/ 418 h 501"/>
              <a:gd name="T66" fmla="*/ 147 w 607"/>
              <a:gd name="T67" fmla="*/ 376 h 501"/>
              <a:gd name="T68" fmla="*/ 523 w 607"/>
              <a:gd name="T69" fmla="*/ 135 h 501"/>
              <a:gd name="T70" fmla="*/ 513 w 607"/>
              <a:gd name="T71" fmla="*/ 125 h 501"/>
              <a:gd name="T72" fmla="*/ 439 w 607"/>
              <a:gd name="T73" fmla="*/ 125 h 501"/>
              <a:gd name="T74" fmla="*/ 439 w 607"/>
              <a:gd name="T75" fmla="*/ 52 h 501"/>
              <a:gd name="T76" fmla="*/ 429 w 607"/>
              <a:gd name="T77" fmla="*/ 41 h 501"/>
              <a:gd name="T78" fmla="*/ 366 w 607"/>
              <a:gd name="T79" fmla="*/ 41 h 501"/>
              <a:gd name="T80" fmla="*/ 356 w 607"/>
              <a:gd name="T81" fmla="*/ 52 h 501"/>
              <a:gd name="T82" fmla="*/ 356 w 607"/>
              <a:gd name="T83" fmla="*/ 125 h 501"/>
              <a:gd name="T84" fmla="*/ 283 w 607"/>
              <a:gd name="T85" fmla="*/ 125 h 501"/>
              <a:gd name="T86" fmla="*/ 272 w 607"/>
              <a:gd name="T87" fmla="*/ 135 h 501"/>
              <a:gd name="T88" fmla="*/ 272 w 607"/>
              <a:gd name="T89" fmla="*/ 198 h 501"/>
              <a:gd name="T90" fmla="*/ 283 w 607"/>
              <a:gd name="T91" fmla="*/ 209 h 501"/>
              <a:gd name="T92" fmla="*/ 356 w 607"/>
              <a:gd name="T93" fmla="*/ 209 h 501"/>
              <a:gd name="T94" fmla="*/ 356 w 607"/>
              <a:gd name="T95" fmla="*/ 282 h 501"/>
              <a:gd name="T96" fmla="*/ 366 w 607"/>
              <a:gd name="T97" fmla="*/ 292 h 501"/>
              <a:gd name="T98" fmla="*/ 429 w 607"/>
              <a:gd name="T99" fmla="*/ 292 h 501"/>
              <a:gd name="T100" fmla="*/ 439 w 607"/>
              <a:gd name="T101" fmla="*/ 282 h 501"/>
              <a:gd name="T102" fmla="*/ 439 w 607"/>
              <a:gd name="T103" fmla="*/ 209 h 501"/>
              <a:gd name="T104" fmla="*/ 513 w 607"/>
              <a:gd name="T105" fmla="*/ 209 h 501"/>
              <a:gd name="T106" fmla="*/ 523 w 607"/>
              <a:gd name="T107" fmla="*/ 198 h 501"/>
              <a:gd name="T108" fmla="*/ 523 w 607"/>
              <a:gd name="T109" fmla="*/ 135 h 501"/>
              <a:gd name="T110" fmla="*/ 439 w 607"/>
              <a:gd name="T111" fmla="*/ 376 h 501"/>
              <a:gd name="T112" fmla="*/ 398 w 607"/>
              <a:gd name="T113" fmla="*/ 418 h 501"/>
              <a:gd name="T114" fmla="*/ 439 w 607"/>
              <a:gd name="T115" fmla="*/ 460 h 501"/>
              <a:gd name="T116" fmla="*/ 481 w 607"/>
              <a:gd name="T117" fmla="*/ 418 h 501"/>
              <a:gd name="T118" fmla="*/ 439 w 607"/>
              <a:gd name="T119" fmla="*/ 376 h 5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07" h="501">
                <a:moveTo>
                  <a:pt x="607" y="397"/>
                </a:moveTo>
                <a:cubicBezTo>
                  <a:pt x="607" y="408"/>
                  <a:pt x="597" y="418"/>
                  <a:pt x="586" y="418"/>
                </a:cubicBezTo>
                <a:cubicBezTo>
                  <a:pt x="523" y="418"/>
                  <a:pt x="523" y="418"/>
                  <a:pt x="523" y="418"/>
                </a:cubicBezTo>
                <a:cubicBezTo>
                  <a:pt x="523" y="464"/>
                  <a:pt x="486" y="501"/>
                  <a:pt x="439" y="501"/>
                </a:cubicBezTo>
                <a:cubicBezTo>
                  <a:pt x="393" y="501"/>
                  <a:pt x="356" y="464"/>
                  <a:pt x="356" y="418"/>
                </a:cubicBezTo>
                <a:cubicBezTo>
                  <a:pt x="230" y="418"/>
                  <a:pt x="230" y="418"/>
                  <a:pt x="230" y="418"/>
                </a:cubicBezTo>
                <a:cubicBezTo>
                  <a:pt x="230" y="464"/>
                  <a:pt x="193" y="501"/>
                  <a:pt x="147" y="501"/>
                </a:cubicBezTo>
                <a:cubicBezTo>
                  <a:pt x="100" y="501"/>
                  <a:pt x="63" y="464"/>
                  <a:pt x="63" y="418"/>
                </a:cubicBezTo>
                <a:cubicBezTo>
                  <a:pt x="21" y="418"/>
                  <a:pt x="21" y="418"/>
                  <a:pt x="21" y="418"/>
                </a:cubicBezTo>
                <a:cubicBezTo>
                  <a:pt x="10" y="418"/>
                  <a:pt x="0" y="408"/>
                  <a:pt x="0" y="397"/>
                </a:cubicBezTo>
                <a:cubicBezTo>
                  <a:pt x="0" y="385"/>
                  <a:pt x="10" y="376"/>
                  <a:pt x="21" y="376"/>
                </a:cubicBezTo>
                <a:cubicBezTo>
                  <a:pt x="21" y="240"/>
                  <a:pt x="21" y="240"/>
                  <a:pt x="21" y="240"/>
                </a:cubicBezTo>
                <a:cubicBezTo>
                  <a:pt x="21" y="229"/>
                  <a:pt x="28" y="213"/>
                  <a:pt x="36" y="204"/>
                </a:cubicBezTo>
                <a:cubicBezTo>
                  <a:pt x="101" y="140"/>
                  <a:pt x="101" y="140"/>
                  <a:pt x="101" y="140"/>
                </a:cubicBezTo>
                <a:cubicBezTo>
                  <a:pt x="109" y="131"/>
                  <a:pt x="125" y="125"/>
                  <a:pt x="136" y="125"/>
                </a:cubicBezTo>
                <a:cubicBezTo>
                  <a:pt x="189" y="125"/>
                  <a:pt x="189" y="125"/>
                  <a:pt x="189" y="125"/>
                </a:cubicBezTo>
                <a:cubicBezTo>
                  <a:pt x="189" y="20"/>
                  <a:pt x="189" y="20"/>
                  <a:pt x="189" y="20"/>
                </a:cubicBezTo>
                <a:cubicBezTo>
                  <a:pt x="189" y="9"/>
                  <a:pt x="198" y="0"/>
                  <a:pt x="209" y="0"/>
                </a:cubicBezTo>
                <a:cubicBezTo>
                  <a:pt x="586" y="0"/>
                  <a:pt x="586" y="0"/>
                  <a:pt x="586" y="0"/>
                </a:cubicBezTo>
                <a:cubicBezTo>
                  <a:pt x="597" y="0"/>
                  <a:pt x="607" y="9"/>
                  <a:pt x="607" y="20"/>
                </a:cubicBezTo>
                <a:lnTo>
                  <a:pt x="607" y="397"/>
                </a:lnTo>
                <a:close/>
                <a:moveTo>
                  <a:pt x="189" y="250"/>
                </a:moveTo>
                <a:cubicBezTo>
                  <a:pt x="189" y="167"/>
                  <a:pt x="189" y="167"/>
                  <a:pt x="189" y="167"/>
                </a:cubicBezTo>
                <a:cubicBezTo>
                  <a:pt x="137" y="167"/>
                  <a:pt x="137" y="167"/>
                  <a:pt x="137" y="167"/>
                </a:cubicBezTo>
                <a:cubicBezTo>
                  <a:pt x="135" y="167"/>
                  <a:pt x="131" y="168"/>
                  <a:pt x="130" y="170"/>
                </a:cubicBezTo>
                <a:cubicBezTo>
                  <a:pt x="66" y="233"/>
                  <a:pt x="66" y="233"/>
                  <a:pt x="66" y="233"/>
                </a:cubicBezTo>
                <a:cubicBezTo>
                  <a:pt x="65" y="235"/>
                  <a:pt x="63" y="239"/>
                  <a:pt x="63" y="241"/>
                </a:cubicBezTo>
                <a:cubicBezTo>
                  <a:pt x="63" y="250"/>
                  <a:pt x="63" y="250"/>
                  <a:pt x="63" y="250"/>
                </a:cubicBezTo>
                <a:lnTo>
                  <a:pt x="189" y="250"/>
                </a:lnTo>
                <a:close/>
                <a:moveTo>
                  <a:pt x="147" y="376"/>
                </a:moveTo>
                <a:cubicBezTo>
                  <a:pt x="124" y="376"/>
                  <a:pt x="105" y="395"/>
                  <a:pt x="105" y="418"/>
                </a:cubicBezTo>
                <a:cubicBezTo>
                  <a:pt x="105" y="441"/>
                  <a:pt x="124" y="460"/>
                  <a:pt x="147" y="460"/>
                </a:cubicBezTo>
                <a:cubicBezTo>
                  <a:pt x="170" y="460"/>
                  <a:pt x="189" y="441"/>
                  <a:pt x="189" y="418"/>
                </a:cubicBezTo>
                <a:cubicBezTo>
                  <a:pt x="189" y="395"/>
                  <a:pt x="170" y="376"/>
                  <a:pt x="147" y="376"/>
                </a:cubicBezTo>
                <a:close/>
                <a:moveTo>
                  <a:pt x="523" y="135"/>
                </a:moveTo>
                <a:cubicBezTo>
                  <a:pt x="523" y="130"/>
                  <a:pt x="519" y="125"/>
                  <a:pt x="513" y="125"/>
                </a:cubicBezTo>
                <a:cubicBezTo>
                  <a:pt x="439" y="125"/>
                  <a:pt x="439" y="125"/>
                  <a:pt x="439" y="125"/>
                </a:cubicBezTo>
                <a:cubicBezTo>
                  <a:pt x="439" y="52"/>
                  <a:pt x="439" y="52"/>
                  <a:pt x="439" y="52"/>
                </a:cubicBezTo>
                <a:cubicBezTo>
                  <a:pt x="439" y="46"/>
                  <a:pt x="435" y="41"/>
                  <a:pt x="429" y="41"/>
                </a:cubicBezTo>
                <a:cubicBezTo>
                  <a:pt x="366" y="41"/>
                  <a:pt x="366" y="41"/>
                  <a:pt x="366" y="41"/>
                </a:cubicBezTo>
                <a:cubicBezTo>
                  <a:pt x="360" y="41"/>
                  <a:pt x="356" y="46"/>
                  <a:pt x="356" y="52"/>
                </a:cubicBezTo>
                <a:cubicBezTo>
                  <a:pt x="356" y="125"/>
                  <a:pt x="356" y="125"/>
                  <a:pt x="356" y="125"/>
                </a:cubicBezTo>
                <a:cubicBezTo>
                  <a:pt x="283" y="125"/>
                  <a:pt x="283" y="125"/>
                  <a:pt x="283" y="125"/>
                </a:cubicBezTo>
                <a:cubicBezTo>
                  <a:pt x="277" y="125"/>
                  <a:pt x="272" y="130"/>
                  <a:pt x="272" y="135"/>
                </a:cubicBezTo>
                <a:cubicBezTo>
                  <a:pt x="272" y="198"/>
                  <a:pt x="272" y="198"/>
                  <a:pt x="272" y="198"/>
                </a:cubicBezTo>
                <a:cubicBezTo>
                  <a:pt x="272" y="204"/>
                  <a:pt x="277" y="209"/>
                  <a:pt x="283" y="209"/>
                </a:cubicBezTo>
                <a:cubicBezTo>
                  <a:pt x="356" y="209"/>
                  <a:pt x="356" y="209"/>
                  <a:pt x="356" y="209"/>
                </a:cubicBezTo>
                <a:cubicBezTo>
                  <a:pt x="356" y="282"/>
                  <a:pt x="356" y="282"/>
                  <a:pt x="356" y="282"/>
                </a:cubicBezTo>
                <a:cubicBezTo>
                  <a:pt x="356" y="288"/>
                  <a:pt x="360" y="292"/>
                  <a:pt x="366" y="292"/>
                </a:cubicBezTo>
                <a:cubicBezTo>
                  <a:pt x="429" y="292"/>
                  <a:pt x="429" y="292"/>
                  <a:pt x="429" y="292"/>
                </a:cubicBezTo>
                <a:cubicBezTo>
                  <a:pt x="435" y="292"/>
                  <a:pt x="439" y="288"/>
                  <a:pt x="439" y="282"/>
                </a:cubicBezTo>
                <a:cubicBezTo>
                  <a:pt x="439" y="209"/>
                  <a:pt x="439" y="209"/>
                  <a:pt x="439" y="209"/>
                </a:cubicBezTo>
                <a:cubicBezTo>
                  <a:pt x="513" y="209"/>
                  <a:pt x="513" y="209"/>
                  <a:pt x="513" y="209"/>
                </a:cubicBezTo>
                <a:cubicBezTo>
                  <a:pt x="519" y="209"/>
                  <a:pt x="523" y="204"/>
                  <a:pt x="523" y="198"/>
                </a:cubicBezTo>
                <a:lnTo>
                  <a:pt x="523" y="135"/>
                </a:lnTo>
                <a:close/>
                <a:moveTo>
                  <a:pt x="439" y="376"/>
                </a:moveTo>
                <a:cubicBezTo>
                  <a:pt x="416" y="376"/>
                  <a:pt x="398" y="395"/>
                  <a:pt x="398" y="418"/>
                </a:cubicBezTo>
                <a:cubicBezTo>
                  <a:pt x="398" y="441"/>
                  <a:pt x="416" y="460"/>
                  <a:pt x="439" y="460"/>
                </a:cubicBezTo>
                <a:cubicBezTo>
                  <a:pt x="463" y="460"/>
                  <a:pt x="481" y="441"/>
                  <a:pt x="481" y="418"/>
                </a:cubicBezTo>
                <a:cubicBezTo>
                  <a:pt x="481" y="395"/>
                  <a:pt x="463" y="376"/>
                  <a:pt x="439" y="376"/>
                </a:cubicBezTo>
                <a:close/>
              </a:path>
            </a:pathLst>
          </a:custGeom>
          <a:solidFill>
            <a:srgbClr val="0B689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 vert="horz" wrap="square" lIns="100838" tIns="50419" rIns="100838" bIns="50419" numCol="1" anchor="t" anchorCtr="0" compatLnSpc="1">
            <a:prstTxWarp prst="textNoShape">
              <a:avLst/>
            </a:prstTxWarp>
          </a:bodyPr>
          <a:lstStyle/>
          <a:p>
            <a:endParaRPr lang="de-DE" sz="1985" dirty="0"/>
          </a:p>
        </p:txBody>
      </p:sp>
      <p:sp>
        <p:nvSpPr>
          <p:cNvPr id="39" name="Freeform 1144">
            <a:extLst>
              <a:ext uri="{FF2B5EF4-FFF2-40B4-BE49-F238E27FC236}">
                <a16:creationId xmlns:a16="http://schemas.microsoft.com/office/drawing/2014/main" id="{F2588EA5-BC45-4EF4-8E9E-96440B6E62F3}"/>
              </a:ext>
            </a:extLst>
          </p:cNvPr>
          <p:cNvSpPr>
            <a:spLocks noChangeAspect="1" noEditPoints="1"/>
          </p:cNvSpPr>
          <p:nvPr/>
        </p:nvSpPr>
        <p:spPr bwMode="auto">
          <a:xfrm flipV="1">
            <a:off x="2355683" y="6391222"/>
            <a:ext cx="612436" cy="612436"/>
          </a:xfrm>
          <a:custGeom>
            <a:avLst/>
            <a:gdLst>
              <a:gd name="T0" fmla="*/ 251 w 502"/>
              <a:gd name="T1" fmla="*/ 502 h 502"/>
              <a:gd name="T2" fmla="*/ 0 w 502"/>
              <a:gd name="T3" fmla="*/ 251 h 502"/>
              <a:gd name="T4" fmla="*/ 251 w 502"/>
              <a:gd name="T5" fmla="*/ 0 h 502"/>
              <a:gd name="T6" fmla="*/ 502 w 502"/>
              <a:gd name="T7" fmla="*/ 251 h 502"/>
              <a:gd name="T8" fmla="*/ 251 w 502"/>
              <a:gd name="T9" fmla="*/ 502 h 502"/>
              <a:gd name="T10" fmla="*/ 257 w 502"/>
              <a:gd name="T11" fmla="*/ 213 h 502"/>
              <a:gd name="T12" fmla="*/ 37 w 502"/>
              <a:gd name="T13" fmla="*/ 244 h 502"/>
              <a:gd name="T14" fmla="*/ 36 w 502"/>
              <a:gd name="T15" fmla="*/ 251 h 502"/>
              <a:gd name="T16" fmla="*/ 91 w 502"/>
              <a:gd name="T17" fmla="*/ 394 h 502"/>
              <a:gd name="T18" fmla="*/ 265 w 502"/>
              <a:gd name="T19" fmla="*/ 252 h 502"/>
              <a:gd name="T20" fmla="*/ 274 w 502"/>
              <a:gd name="T21" fmla="*/ 250 h 502"/>
              <a:gd name="T22" fmla="*/ 257 w 502"/>
              <a:gd name="T23" fmla="*/ 213 h 502"/>
              <a:gd name="T24" fmla="*/ 159 w 502"/>
              <a:gd name="T25" fmla="*/ 57 h 502"/>
              <a:gd name="T26" fmla="*/ 41 w 502"/>
              <a:gd name="T27" fmla="*/ 207 h 502"/>
              <a:gd name="T28" fmla="*/ 239 w 502"/>
              <a:gd name="T29" fmla="*/ 180 h 502"/>
              <a:gd name="T30" fmla="*/ 159 w 502"/>
              <a:gd name="T31" fmla="*/ 57 h 502"/>
              <a:gd name="T32" fmla="*/ 289 w 502"/>
              <a:gd name="T33" fmla="*/ 285 h 502"/>
              <a:gd name="T34" fmla="*/ 287 w 502"/>
              <a:gd name="T35" fmla="*/ 286 h 502"/>
              <a:gd name="T36" fmla="*/ 119 w 502"/>
              <a:gd name="T37" fmla="*/ 420 h 502"/>
              <a:gd name="T38" fmla="*/ 114 w 502"/>
              <a:gd name="T39" fmla="*/ 416 h 502"/>
              <a:gd name="T40" fmla="*/ 251 w 502"/>
              <a:gd name="T41" fmla="*/ 465 h 502"/>
              <a:gd name="T42" fmla="*/ 334 w 502"/>
              <a:gd name="T43" fmla="*/ 448 h 502"/>
              <a:gd name="T44" fmla="*/ 289 w 502"/>
              <a:gd name="T45" fmla="*/ 285 h 502"/>
              <a:gd name="T46" fmla="*/ 199 w 502"/>
              <a:gd name="T47" fmla="*/ 43 h 502"/>
              <a:gd name="T48" fmla="*/ 199 w 502"/>
              <a:gd name="T49" fmla="*/ 43 h 502"/>
              <a:gd name="T50" fmla="*/ 199 w 502"/>
              <a:gd name="T51" fmla="*/ 43 h 502"/>
              <a:gd name="T52" fmla="*/ 251 w 502"/>
              <a:gd name="T53" fmla="*/ 36 h 502"/>
              <a:gd name="T54" fmla="*/ 200 w 502"/>
              <a:gd name="T55" fmla="*/ 43 h 502"/>
              <a:gd name="T56" fmla="*/ 280 w 502"/>
              <a:gd name="T57" fmla="*/ 167 h 502"/>
              <a:gd name="T58" fmla="*/ 392 w 502"/>
              <a:gd name="T59" fmla="*/ 90 h 502"/>
              <a:gd name="T60" fmla="*/ 251 w 502"/>
              <a:gd name="T61" fmla="*/ 36 h 502"/>
              <a:gd name="T62" fmla="*/ 416 w 502"/>
              <a:gd name="T63" fmla="*/ 114 h 502"/>
              <a:gd name="T64" fmla="*/ 297 w 502"/>
              <a:gd name="T65" fmla="*/ 199 h 502"/>
              <a:gd name="T66" fmla="*/ 311 w 502"/>
              <a:gd name="T67" fmla="*/ 230 h 502"/>
              <a:gd name="T68" fmla="*/ 316 w 502"/>
              <a:gd name="T69" fmla="*/ 242 h 502"/>
              <a:gd name="T70" fmla="*/ 465 w 502"/>
              <a:gd name="T71" fmla="*/ 248 h 502"/>
              <a:gd name="T72" fmla="*/ 416 w 502"/>
              <a:gd name="T73" fmla="*/ 114 h 502"/>
              <a:gd name="T74" fmla="*/ 329 w 502"/>
              <a:gd name="T75" fmla="*/ 275 h 502"/>
              <a:gd name="T76" fmla="*/ 371 w 502"/>
              <a:gd name="T77" fmla="*/ 428 h 502"/>
              <a:gd name="T78" fmla="*/ 462 w 502"/>
              <a:gd name="T79" fmla="*/ 285 h 502"/>
              <a:gd name="T80" fmla="*/ 329 w 502"/>
              <a:gd name="T81" fmla="*/ 275 h 5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502" h="502">
                <a:moveTo>
                  <a:pt x="251" y="502"/>
                </a:moveTo>
                <a:cubicBezTo>
                  <a:pt x="112" y="502"/>
                  <a:pt x="0" y="389"/>
                  <a:pt x="0" y="251"/>
                </a:cubicBezTo>
                <a:cubicBezTo>
                  <a:pt x="0" y="112"/>
                  <a:pt x="112" y="0"/>
                  <a:pt x="251" y="0"/>
                </a:cubicBezTo>
                <a:cubicBezTo>
                  <a:pt x="389" y="0"/>
                  <a:pt x="502" y="112"/>
                  <a:pt x="502" y="251"/>
                </a:cubicBezTo>
                <a:cubicBezTo>
                  <a:pt x="502" y="389"/>
                  <a:pt x="389" y="502"/>
                  <a:pt x="251" y="502"/>
                </a:cubicBezTo>
                <a:close/>
                <a:moveTo>
                  <a:pt x="257" y="213"/>
                </a:moveTo>
                <a:cubicBezTo>
                  <a:pt x="146" y="246"/>
                  <a:pt x="40" y="244"/>
                  <a:pt x="37" y="244"/>
                </a:cubicBezTo>
                <a:cubicBezTo>
                  <a:pt x="36" y="246"/>
                  <a:pt x="36" y="248"/>
                  <a:pt x="36" y="251"/>
                </a:cubicBezTo>
                <a:cubicBezTo>
                  <a:pt x="36" y="306"/>
                  <a:pt x="57" y="356"/>
                  <a:pt x="91" y="394"/>
                </a:cubicBezTo>
                <a:cubicBezTo>
                  <a:pt x="150" y="290"/>
                  <a:pt x="265" y="252"/>
                  <a:pt x="265" y="252"/>
                </a:cubicBezTo>
                <a:cubicBezTo>
                  <a:pt x="268" y="251"/>
                  <a:pt x="271" y="251"/>
                  <a:pt x="274" y="250"/>
                </a:cubicBezTo>
                <a:cubicBezTo>
                  <a:pt x="269" y="238"/>
                  <a:pt x="263" y="226"/>
                  <a:pt x="257" y="213"/>
                </a:cubicBezTo>
                <a:close/>
                <a:moveTo>
                  <a:pt x="159" y="57"/>
                </a:moveTo>
                <a:cubicBezTo>
                  <a:pt x="99" y="85"/>
                  <a:pt x="55" y="140"/>
                  <a:pt x="41" y="207"/>
                </a:cubicBezTo>
                <a:cubicBezTo>
                  <a:pt x="46" y="207"/>
                  <a:pt x="136" y="208"/>
                  <a:pt x="239" y="180"/>
                </a:cubicBezTo>
                <a:cubicBezTo>
                  <a:pt x="202" y="114"/>
                  <a:pt x="162" y="61"/>
                  <a:pt x="159" y="57"/>
                </a:cubicBezTo>
                <a:close/>
                <a:moveTo>
                  <a:pt x="289" y="285"/>
                </a:moveTo>
                <a:cubicBezTo>
                  <a:pt x="288" y="285"/>
                  <a:pt x="288" y="286"/>
                  <a:pt x="287" y="286"/>
                </a:cubicBezTo>
                <a:cubicBezTo>
                  <a:pt x="287" y="286"/>
                  <a:pt x="160" y="330"/>
                  <a:pt x="119" y="420"/>
                </a:cubicBezTo>
                <a:cubicBezTo>
                  <a:pt x="117" y="418"/>
                  <a:pt x="114" y="416"/>
                  <a:pt x="114" y="416"/>
                </a:cubicBezTo>
                <a:cubicBezTo>
                  <a:pt x="151" y="446"/>
                  <a:pt x="199" y="465"/>
                  <a:pt x="251" y="465"/>
                </a:cubicBezTo>
                <a:cubicBezTo>
                  <a:pt x="280" y="465"/>
                  <a:pt x="309" y="459"/>
                  <a:pt x="334" y="448"/>
                </a:cubicBezTo>
                <a:cubicBezTo>
                  <a:pt x="331" y="429"/>
                  <a:pt x="319" y="364"/>
                  <a:pt x="289" y="285"/>
                </a:cubicBezTo>
                <a:close/>
                <a:moveTo>
                  <a:pt x="199" y="43"/>
                </a:moveTo>
                <a:cubicBezTo>
                  <a:pt x="199" y="43"/>
                  <a:pt x="199" y="43"/>
                  <a:pt x="199" y="43"/>
                </a:cubicBezTo>
                <a:cubicBezTo>
                  <a:pt x="199" y="43"/>
                  <a:pt x="199" y="43"/>
                  <a:pt x="199" y="43"/>
                </a:cubicBezTo>
                <a:close/>
                <a:moveTo>
                  <a:pt x="251" y="36"/>
                </a:moveTo>
                <a:cubicBezTo>
                  <a:pt x="233" y="36"/>
                  <a:pt x="216" y="39"/>
                  <a:pt x="200" y="43"/>
                </a:cubicBezTo>
                <a:cubicBezTo>
                  <a:pt x="203" y="47"/>
                  <a:pt x="244" y="100"/>
                  <a:pt x="280" y="167"/>
                </a:cubicBezTo>
                <a:cubicBezTo>
                  <a:pt x="361" y="137"/>
                  <a:pt x="392" y="91"/>
                  <a:pt x="392" y="90"/>
                </a:cubicBezTo>
                <a:cubicBezTo>
                  <a:pt x="355" y="57"/>
                  <a:pt x="305" y="36"/>
                  <a:pt x="251" y="36"/>
                </a:cubicBezTo>
                <a:close/>
                <a:moveTo>
                  <a:pt x="416" y="114"/>
                </a:moveTo>
                <a:cubicBezTo>
                  <a:pt x="416" y="115"/>
                  <a:pt x="381" y="165"/>
                  <a:pt x="297" y="199"/>
                </a:cubicBezTo>
                <a:cubicBezTo>
                  <a:pt x="302" y="210"/>
                  <a:pt x="307" y="220"/>
                  <a:pt x="311" y="230"/>
                </a:cubicBezTo>
                <a:cubicBezTo>
                  <a:pt x="313" y="234"/>
                  <a:pt x="314" y="238"/>
                  <a:pt x="316" y="242"/>
                </a:cubicBezTo>
                <a:cubicBezTo>
                  <a:pt x="390" y="232"/>
                  <a:pt x="462" y="248"/>
                  <a:pt x="465" y="248"/>
                </a:cubicBezTo>
                <a:cubicBezTo>
                  <a:pt x="464" y="198"/>
                  <a:pt x="446" y="151"/>
                  <a:pt x="416" y="114"/>
                </a:cubicBezTo>
                <a:close/>
                <a:moveTo>
                  <a:pt x="329" y="275"/>
                </a:moveTo>
                <a:cubicBezTo>
                  <a:pt x="357" y="353"/>
                  <a:pt x="368" y="416"/>
                  <a:pt x="371" y="428"/>
                </a:cubicBezTo>
                <a:cubicBezTo>
                  <a:pt x="419" y="396"/>
                  <a:pt x="453" y="344"/>
                  <a:pt x="462" y="285"/>
                </a:cubicBezTo>
                <a:cubicBezTo>
                  <a:pt x="458" y="283"/>
                  <a:pt x="398" y="264"/>
                  <a:pt x="329" y="275"/>
                </a:cubicBezTo>
                <a:close/>
              </a:path>
            </a:pathLst>
          </a:custGeom>
          <a:solidFill>
            <a:srgbClr val="0B6893"/>
          </a:solidFill>
          <a:ln>
            <a:noFill/>
          </a:ln>
          <a:extLst/>
        </p:spPr>
        <p:txBody>
          <a:bodyPr vert="horz" wrap="square" lIns="100838" tIns="50419" rIns="100838" bIns="50419" numCol="1" anchor="t" anchorCtr="0" compatLnSpc="1">
            <a:prstTxWarp prst="textNoShape">
              <a:avLst/>
            </a:prstTxWarp>
          </a:bodyPr>
          <a:lstStyle/>
          <a:p>
            <a:endParaRPr lang="de-DE" sz="1985" dirty="0"/>
          </a:p>
        </p:txBody>
      </p:sp>
      <p:sp>
        <p:nvSpPr>
          <p:cNvPr id="38" name="Freeform 1143">
            <a:extLst>
              <a:ext uri="{FF2B5EF4-FFF2-40B4-BE49-F238E27FC236}">
                <a16:creationId xmlns:a16="http://schemas.microsoft.com/office/drawing/2014/main" id="{0090F668-0435-4339-B648-53A2A6A62867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421193" y="5710244"/>
            <a:ext cx="1132215" cy="1268629"/>
          </a:xfrm>
          <a:custGeom>
            <a:avLst/>
            <a:gdLst>
              <a:gd name="T0" fmla="*/ 346 w 528"/>
              <a:gd name="T1" fmla="*/ 581 h 589"/>
              <a:gd name="T2" fmla="*/ 228 w 528"/>
              <a:gd name="T3" fmla="*/ 557 h 589"/>
              <a:gd name="T4" fmla="*/ 6 w 528"/>
              <a:gd name="T5" fmla="*/ 540 h 589"/>
              <a:gd name="T6" fmla="*/ 50 w 528"/>
              <a:gd name="T7" fmla="*/ 444 h 589"/>
              <a:gd name="T8" fmla="*/ 30 w 528"/>
              <a:gd name="T9" fmla="*/ 456 h 589"/>
              <a:gd name="T10" fmla="*/ 25 w 528"/>
              <a:gd name="T11" fmla="*/ 502 h 589"/>
              <a:gd name="T12" fmla="*/ 87 w 528"/>
              <a:gd name="T13" fmla="*/ 555 h 589"/>
              <a:gd name="T14" fmla="*/ 78 w 528"/>
              <a:gd name="T15" fmla="*/ 406 h 589"/>
              <a:gd name="T16" fmla="*/ 131 w 528"/>
              <a:gd name="T17" fmla="*/ 256 h 589"/>
              <a:gd name="T18" fmla="*/ 209 w 528"/>
              <a:gd name="T19" fmla="*/ 7 h 589"/>
              <a:gd name="T20" fmla="*/ 346 w 528"/>
              <a:gd name="T21" fmla="*/ 106 h 589"/>
              <a:gd name="T22" fmla="*/ 451 w 528"/>
              <a:gd name="T23" fmla="*/ 363 h 589"/>
              <a:gd name="T24" fmla="*/ 364 w 528"/>
              <a:gd name="T25" fmla="*/ 425 h 589"/>
              <a:gd name="T26" fmla="*/ 344 w 528"/>
              <a:gd name="T27" fmla="*/ 527 h 589"/>
              <a:gd name="T28" fmla="*/ 471 w 528"/>
              <a:gd name="T29" fmla="*/ 483 h 589"/>
              <a:gd name="T30" fmla="*/ 449 w 528"/>
              <a:gd name="T31" fmla="*/ 540 h 589"/>
              <a:gd name="T32" fmla="*/ 355 w 528"/>
              <a:gd name="T33" fmla="*/ 255 h 589"/>
              <a:gd name="T34" fmla="*/ 375 w 528"/>
              <a:gd name="T35" fmla="*/ 387 h 589"/>
              <a:gd name="T36" fmla="*/ 299 w 528"/>
              <a:gd name="T37" fmla="*/ 190 h 589"/>
              <a:gd name="T38" fmla="*/ 272 w 528"/>
              <a:gd name="T39" fmla="*/ 104 h 589"/>
              <a:gd name="T40" fmla="*/ 304 w 528"/>
              <a:gd name="T41" fmla="*/ 117 h 589"/>
              <a:gd name="T42" fmla="*/ 221 w 528"/>
              <a:gd name="T43" fmla="*/ 127 h 589"/>
              <a:gd name="T44" fmla="*/ 193 w 528"/>
              <a:gd name="T45" fmla="*/ 144 h 589"/>
              <a:gd name="T46" fmla="*/ 201 w 528"/>
              <a:gd name="T47" fmla="*/ 104 h 589"/>
              <a:gd name="T48" fmla="*/ 187 w 528"/>
              <a:gd name="T49" fmla="*/ 153 h 589"/>
              <a:gd name="T50" fmla="*/ 249 w 528"/>
              <a:gd name="T51" fmla="*/ 181 h 589"/>
              <a:gd name="T52" fmla="*/ 286 w 528"/>
              <a:gd name="T53" fmla="*/ 173 h 589"/>
              <a:gd name="T54" fmla="*/ 207 w 528"/>
              <a:gd name="T55" fmla="*/ 200 h 589"/>
              <a:gd name="T56" fmla="*/ 274 w 528"/>
              <a:gd name="T57" fmla="*/ 199 h 589"/>
              <a:gd name="T58" fmla="*/ 167 w 528"/>
              <a:gd name="T59" fmla="*/ 276 h 589"/>
              <a:gd name="T60" fmla="*/ 109 w 528"/>
              <a:gd name="T61" fmla="*/ 345 h 589"/>
              <a:gd name="T62" fmla="*/ 127 w 528"/>
              <a:gd name="T63" fmla="*/ 411 h 589"/>
              <a:gd name="T64" fmla="*/ 198 w 528"/>
              <a:gd name="T65" fmla="*/ 554 h 589"/>
              <a:gd name="T66" fmla="*/ 204 w 528"/>
              <a:gd name="T67" fmla="*/ 511 h 589"/>
              <a:gd name="T68" fmla="*/ 328 w 528"/>
              <a:gd name="T69" fmla="*/ 484 h 589"/>
              <a:gd name="T70" fmla="*/ 329 w 528"/>
              <a:gd name="T71" fmla="*/ 549 h 589"/>
              <a:gd name="T72" fmla="*/ 358 w 528"/>
              <a:gd name="T73" fmla="*/ 410 h 589"/>
              <a:gd name="T74" fmla="*/ 128 w 528"/>
              <a:gd name="T75" fmla="*/ 288 h 589"/>
              <a:gd name="T76" fmla="*/ 133 w 528"/>
              <a:gd name="T77" fmla="*/ 279 h 589"/>
              <a:gd name="T78" fmla="*/ 201 w 528"/>
              <a:gd name="T79" fmla="*/ 116 h 589"/>
              <a:gd name="T80" fmla="*/ 207 w 528"/>
              <a:gd name="T81" fmla="*/ 126 h 589"/>
              <a:gd name="T82" fmla="*/ 219 w 528"/>
              <a:gd name="T83" fmla="*/ 135 h 589"/>
              <a:gd name="T84" fmla="*/ 248 w 528"/>
              <a:gd name="T85" fmla="*/ 139 h 589"/>
              <a:gd name="T86" fmla="*/ 277 w 528"/>
              <a:gd name="T87" fmla="*/ 112 h 589"/>
              <a:gd name="T88" fmla="*/ 278 w 528"/>
              <a:gd name="T89" fmla="*/ 109 h 589"/>
              <a:gd name="T90" fmla="*/ 285 w 528"/>
              <a:gd name="T91" fmla="*/ 45 h 589"/>
              <a:gd name="T92" fmla="*/ 304 w 528"/>
              <a:gd name="T93" fmla="*/ 45 h 589"/>
              <a:gd name="T94" fmla="*/ 323 w 528"/>
              <a:gd name="T95" fmla="*/ 175 h 589"/>
              <a:gd name="T96" fmla="*/ 333 w 528"/>
              <a:gd name="T97" fmla="*/ 183 h 5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528" h="589">
                <a:moveTo>
                  <a:pt x="449" y="540"/>
                </a:moveTo>
                <a:cubicBezTo>
                  <a:pt x="431" y="550"/>
                  <a:pt x="406" y="571"/>
                  <a:pt x="397" y="580"/>
                </a:cubicBezTo>
                <a:cubicBezTo>
                  <a:pt x="390" y="586"/>
                  <a:pt x="362" y="589"/>
                  <a:pt x="346" y="581"/>
                </a:cubicBezTo>
                <a:cubicBezTo>
                  <a:pt x="327" y="572"/>
                  <a:pt x="337" y="557"/>
                  <a:pt x="308" y="556"/>
                </a:cubicBezTo>
                <a:cubicBezTo>
                  <a:pt x="294" y="555"/>
                  <a:pt x="280" y="555"/>
                  <a:pt x="265" y="555"/>
                </a:cubicBezTo>
                <a:cubicBezTo>
                  <a:pt x="253" y="556"/>
                  <a:pt x="241" y="556"/>
                  <a:pt x="228" y="557"/>
                </a:cubicBezTo>
                <a:cubicBezTo>
                  <a:pt x="185" y="558"/>
                  <a:pt x="181" y="585"/>
                  <a:pt x="153" y="584"/>
                </a:cubicBezTo>
                <a:cubicBezTo>
                  <a:pt x="134" y="584"/>
                  <a:pt x="110" y="569"/>
                  <a:pt x="69" y="560"/>
                </a:cubicBezTo>
                <a:cubicBezTo>
                  <a:pt x="40" y="554"/>
                  <a:pt x="12" y="553"/>
                  <a:pt x="6" y="540"/>
                </a:cubicBezTo>
                <a:cubicBezTo>
                  <a:pt x="0" y="527"/>
                  <a:pt x="14" y="513"/>
                  <a:pt x="15" y="501"/>
                </a:cubicBezTo>
                <a:cubicBezTo>
                  <a:pt x="16" y="484"/>
                  <a:pt x="2" y="461"/>
                  <a:pt x="12" y="453"/>
                </a:cubicBezTo>
                <a:cubicBezTo>
                  <a:pt x="20" y="445"/>
                  <a:pt x="38" y="451"/>
                  <a:pt x="50" y="444"/>
                </a:cubicBezTo>
                <a:cubicBezTo>
                  <a:pt x="63" y="437"/>
                  <a:pt x="68" y="432"/>
                  <a:pt x="68" y="416"/>
                </a:cubicBezTo>
                <a:cubicBezTo>
                  <a:pt x="72" y="432"/>
                  <a:pt x="67" y="445"/>
                  <a:pt x="57" y="451"/>
                </a:cubicBezTo>
                <a:cubicBezTo>
                  <a:pt x="51" y="455"/>
                  <a:pt x="40" y="457"/>
                  <a:pt x="30" y="456"/>
                </a:cubicBezTo>
                <a:cubicBezTo>
                  <a:pt x="23" y="455"/>
                  <a:pt x="18" y="456"/>
                  <a:pt x="16" y="459"/>
                </a:cubicBezTo>
                <a:cubicBezTo>
                  <a:pt x="13" y="463"/>
                  <a:pt x="14" y="469"/>
                  <a:pt x="18" y="478"/>
                </a:cubicBezTo>
                <a:cubicBezTo>
                  <a:pt x="21" y="486"/>
                  <a:pt x="26" y="492"/>
                  <a:pt x="25" y="502"/>
                </a:cubicBezTo>
                <a:cubicBezTo>
                  <a:pt x="25" y="513"/>
                  <a:pt x="13" y="525"/>
                  <a:pt x="15" y="534"/>
                </a:cubicBezTo>
                <a:cubicBezTo>
                  <a:pt x="16" y="537"/>
                  <a:pt x="19" y="540"/>
                  <a:pt x="27" y="542"/>
                </a:cubicBezTo>
                <a:cubicBezTo>
                  <a:pt x="40" y="546"/>
                  <a:pt x="64" y="550"/>
                  <a:pt x="87" y="555"/>
                </a:cubicBezTo>
                <a:cubicBezTo>
                  <a:pt x="113" y="562"/>
                  <a:pt x="140" y="573"/>
                  <a:pt x="156" y="571"/>
                </a:cubicBezTo>
                <a:cubicBezTo>
                  <a:pt x="206" y="564"/>
                  <a:pt x="178" y="511"/>
                  <a:pt x="170" y="498"/>
                </a:cubicBezTo>
                <a:cubicBezTo>
                  <a:pt x="128" y="432"/>
                  <a:pt x="100" y="389"/>
                  <a:pt x="78" y="406"/>
                </a:cubicBezTo>
                <a:cubicBezTo>
                  <a:pt x="72" y="411"/>
                  <a:pt x="72" y="395"/>
                  <a:pt x="72" y="389"/>
                </a:cubicBezTo>
                <a:cubicBezTo>
                  <a:pt x="73" y="367"/>
                  <a:pt x="84" y="359"/>
                  <a:pt x="90" y="343"/>
                </a:cubicBezTo>
                <a:cubicBezTo>
                  <a:pt x="103" y="311"/>
                  <a:pt x="112" y="275"/>
                  <a:pt x="131" y="256"/>
                </a:cubicBezTo>
                <a:cubicBezTo>
                  <a:pt x="145" y="238"/>
                  <a:pt x="167" y="208"/>
                  <a:pt x="172" y="192"/>
                </a:cubicBezTo>
                <a:cubicBezTo>
                  <a:pt x="168" y="158"/>
                  <a:pt x="167" y="122"/>
                  <a:pt x="166" y="91"/>
                </a:cubicBezTo>
                <a:cubicBezTo>
                  <a:pt x="166" y="57"/>
                  <a:pt x="171" y="28"/>
                  <a:pt x="209" y="7"/>
                </a:cubicBezTo>
                <a:cubicBezTo>
                  <a:pt x="218" y="3"/>
                  <a:pt x="230" y="1"/>
                  <a:pt x="243" y="1"/>
                </a:cubicBezTo>
                <a:cubicBezTo>
                  <a:pt x="265" y="0"/>
                  <a:pt x="291" y="7"/>
                  <a:pt x="307" y="19"/>
                </a:cubicBezTo>
                <a:cubicBezTo>
                  <a:pt x="332" y="37"/>
                  <a:pt x="348" y="78"/>
                  <a:pt x="346" y="106"/>
                </a:cubicBezTo>
                <a:cubicBezTo>
                  <a:pt x="345" y="129"/>
                  <a:pt x="349" y="152"/>
                  <a:pt x="356" y="176"/>
                </a:cubicBezTo>
                <a:cubicBezTo>
                  <a:pt x="364" y="205"/>
                  <a:pt x="378" y="225"/>
                  <a:pt x="399" y="248"/>
                </a:cubicBezTo>
                <a:cubicBezTo>
                  <a:pt x="425" y="275"/>
                  <a:pt x="446" y="329"/>
                  <a:pt x="451" y="363"/>
                </a:cubicBezTo>
                <a:cubicBezTo>
                  <a:pt x="457" y="395"/>
                  <a:pt x="449" y="415"/>
                  <a:pt x="443" y="416"/>
                </a:cubicBezTo>
                <a:cubicBezTo>
                  <a:pt x="432" y="418"/>
                  <a:pt x="426" y="451"/>
                  <a:pt x="393" y="450"/>
                </a:cubicBezTo>
                <a:cubicBezTo>
                  <a:pt x="372" y="449"/>
                  <a:pt x="370" y="436"/>
                  <a:pt x="364" y="425"/>
                </a:cubicBezTo>
                <a:cubicBezTo>
                  <a:pt x="355" y="409"/>
                  <a:pt x="345" y="414"/>
                  <a:pt x="342" y="432"/>
                </a:cubicBezTo>
                <a:cubicBezTo>
                  <a:pt x="340" y="440"/>
                  <a:pt x="341" y="453"/>
                  <a:pt x="344" y="463"/>
                </a:cubicBezTo>
                <a:cubicBezTo>
                  <a:pt x="350" y="484"/>
                  <a:pt x="348" y="503"/>
                  <a:pt x="344" y="527"/>
                </a:cubicBezTo>
                <a:cubicBezTo>
                  <a:pt x="337" y="572"/>
                  <a:pt x="376" y="581"/>
                  <a:pt x="402" y="559"/>
                </a:cubicBezTo>
                <a:cubicBezTo>
                  <a:pt x="427" y="538"/>
                  <a:pt x="433" y="534"/>
                  <a:pt x="465" y="523"/>
                </a:cubicBezTo>
                <a:cubicBezTo>
                  <a:pt x="513" y="507"/>
                  <a:pt x="497" y="492"/>
                  <a:pt x="471" y="483"/>
                </a:cubicBezTo>
                <a:cubicBezTo>
                  <a:pt x="447" y="475"/>
                  <a:pt x="446" y="436"/>
                  <a:pt x="455" y="428"/>
                </a:cubicBezTo>
                <a:cubicBezTo>
                  <a:pt x="457" y="471"/>
                  <a:pt x="479" y="477"/>
                  <a:pt x="488" y="483"/>
                </a:cubicBezTo>
                <a:cubicBezTo>
                  <a:pt x="528" y="508"/>
                  <a:pt x="473" y="528"/>
                  <a:pt x="449" y="540"/>
                </a:cubicBezTo>
                <a:close/>
                <a:moveTo>
                  <a:pt x="395" y="383"/>
                </a:moveTo>
                <a:cubicBezTo>
                  <a:pt x="403" y="353"/>
                  <a:pt x="399" y="341"/>
                  <a:pt x="394" y="314"/>
                </a:cubicBezTo>
                <a:cubicBezTo>
                  <a:pt x="389" y="293"/>
                  <a:pt x="370" y="264"/>
                  <a:pt x="355" y="255"/>
                </a:cubicBezTo>
                <a:cubicBezTo>
                  <a:pt x="359" y="259"/>
                  <a:pt x="366" y="268"/>
                  <a:pt x="373" y="283"/>
                </a:cubicBezTo>
                <a:cubicBezTo>
                  <a:pt x="386" y="307"/>
                  <a:pt x="399" y="343"/>
                  <a:pt x="391" y="373"/>
                </a:cubicBezTo>
                <a:cubicBezTo>
                  <a:pt x="388" y="385"/>
                  <a:pt x="380" y="387"/>
                  <a:pt x="375" y="387"/>
                </a:cubicBezTo>
                <a:cubicBezTo>
                  <a:pt x="352" y="390"/>
                  <a:pt x="365" y="360"/>
                  <a:pt x="356" y="319"/>
                </a:cubicBezTo>
                <a:cubicBezTo>
                  <a:pt x="345" y="273"/>
                  <a:pt x="334" y="270"/>
                  <a:pt x="331" y="266"/>
                </a:cubicBezTo>
                <a:cubicBezTo>
                  <a:pt x="318" y="207"/>
                  <a:pt x="303" y="213"/>
                  <a:pt x="299" y="190"/>
                </a:cubicBezTo>
                <a:cubicBezTo>
                  <a:pt x="295" y="170"/>
                  <a:pt x="316" y="154"/>
                  <a:pt x="288" y="149"/>
                </a:cubicBezTo>
                <a:cubicBezTo>
                  <a:pt x="279" y="147"/>
                  <a:pt x="266" y="138"/>
                  <a:pt x="262" y="137"/>
                </a:cubicBezTo>
                <a:cubicBezTo>
                  <a:pt x="257" y="137"/>
                  <a:pt x="254" y="104"/>
                  <a:pt x="272" y="104"/>
                </a:cubicBezTo>
                <a:cubicBezTo>
                  <a:pt x="290" y="102"/>
                  <a:pt x="294" y="124"/>
                  <a:pt x="290" y="132"/>
                </a:cubicBezTo>
                <a:cubicBezTo>
                  <a:pt x="285" y="141"/>
                  <a:pt x="291" y="144"/>
                  <a:pt x="299" y="141"/>
                </a:cubicBezTo>
                <a:cubicBezTo>
                  <a:pt x="307" y="139"/>
                  <a:pt x="302" y="120"/>
                  <a:pt x="304" y="117"/>
                </a:cubicBezTo>
                <a:cubicBezTo>
                  <a:pt x="299" y="90"/>
                  <a:pt x="288" y="86"/>
                  <a:pt x="276" y="84"/>
                </a:cubicBezTo>
                <a:cubicBezTo>
                  <a:pt x="231" y="87"/>
                  <a:pt x="251" y="137"/>
                  <a:pt x="247" y="132"/>
                </a:cubicBezTo>
                <a:cubicBezTo>
                  <a:pt x="240" y="125"/>
                  <a:pt x="221" y="132"/>
                  <a:pt x="221" y="127"/>
                </a:cubicBezTo>
                <a:cubicBezTo>
                  <a:pt x="221" y="102"/>
                  <a:pt x="213" y="87"/>
                  <a:pt x="201" y="87"/>
                </a:cubicBezTo>
                <a:cubicBezTo>
                  <a:pt x="188" y="87"/>
                  <a:pt x="183" y="105"/>
                  <a:pt x="182" y="115"/>
                </a:cubicBezTo>
                <a:cubicBezTo>
                  <a:pt x="181" y="125"/>
                  <a:pt x="188" y="146"/>
                  <a:pt x="193" y="144"/>
                </a:cubicBezTo>
                <a:cubicBezTo>
                  <a:pt x="196" y="143"/>
                  <a:pt x="201" y="136"/>
                  <a:pt x="196" y="137"/>
                </a:cubicBezTo>
                <a:cubicBezTo>
                  <a:pt x="193" y="137"/>
                  <a:pt x="188" y="130"/>
                  <a:pt x="187" y="121"/>
                </a:cubicBezTo>
                <a:cubicBezTo>
                  <a:pt x="187" y="113"/>
                  <a:pt x="190" y="104"/>
                  <a:pt x="201" y="104"/>
                </a:cubicBezTo>
                <a:cubicBezTo>
                  <a:pt x="214" y="105"/>
                  <a:pt x="214" y="130"/>
                  <a:pt x="213" y="131"/>
                </a:cubicBezTo>
                <a:cubicBezTo>
                  <a:pt x="209" y="134"/>
                  <a:pt x="203" y="140"/>
                  <a:pt x="203" y="141"/>
                </a:cubicBezTo>
                <a:cubicBezTo>
                  <a:pt x="198" y="148"/>
                  <a:pt x="190" y="150"/>
                  <a:pt x="187" y="153"/>
                </a:cubicBezTo>
                <a:cubicBezTo>
                  <a:pt x="181" y="158"/>
                  <a:pt x="180" y="165"/>
                  <a:pt x="184" y="167"/>
                </a:cubicBezTo>
                <a:cubicBezTo>
                  <a:pt x="199" y="176"/>
                  <a:pt x="195" y="185"/>
                  <a:pt x="215" y="186"/>
                </a:cubicBezTo>
                <a:cubicBezTo>
                  <a:pt x="229" y="187"/>
                  <a:pt x="239" y="184"/>
                  <a:pt x="249" y="181"/>
                </a:cubicBezTo>
                <a:cubicBezTo>
                  <a:pt x="256" y="179"/>
                  <a:pt x="279" y="174"/>
                  <a:pt x="284" y="166"/>
                </a:cubicBezTo>
                <a:cubicBezTo>
                  <a:pt x="286" y="162"/>
                  <a:pt x="289" y="162"/>
                  <a:pt x="291" y="163"/>
                </a:cubicBezTo>
                <a:cubicBezTo>
                  <a:pt x="294" y="165"/>
                  <a:pt x="295" y="171"/>
                  <a:pt x="286" y="173"/>
                </a:cubicBezTo>
                <a:cubicBezTo>
                  <a:pt x="275" y="176"/>
                  <a:pt x="264" y="182"/>
                  <a:pt x="253" y="186"/>
                </a:cubicBezTo>
                <a:cubicBezTo>
                  <a:pt x="243" y="190"/>
                  <a:pt x="240" y="192"/>
                  <a:pt x="230" y="194"/>
                </a:cubicBezTo>
                <a:cubicBezTo>
                  <a:pt x="209" y="198"/>
                  <a:pt x="193" y="186"/>
                  <a:pt x="207" y="200"/>
                </a:cubicBezTo>
                <a:cubicBezTo>
                  <a:pt x="212" y="204"/>
                  <a:pt x="216" y="207"/>
                  <a:pt x="229" y="207"/>
                </a:cubicBezTo>
                <a:cubicBezTo>
                  <a:pt x="256" y="206"/>
                  <a:pt x="287" y="173"/>
                  <a:pt x="290" y="188"/>
                </a:cubicBezTo>
                <a:cubicBezTo>
                  <a:pt x="290" y="191"/>
                  <a:pt x="281" y="195"/>
                  <a:pt x="274" y="199"/>
                </a:cubicBezTo>
                <a:cubicBezTo>
                  <a:pt x="248" y="211"/>
                  <a:pt x="231" y="236"/>
                  <a:pt x="214" y="227"/>
                </a:cubicBezTo>
                <a:cubicBezTo>
                  <a:pt x="199" y="220"/>
                  <a:pt x="185" y="183"/>
                  <a:pt x="185" y="200"/>
                </a:cubicBezTo>
                <a:cubicBezTo>
                  <a:pt x="185" y="225"/>
                  <a:pt x="152" y="247"/>
                  <a:pt x="167" y="276"/>
                </a:cubicBezTo>
                <a:cubicBezTo>
                  <a:pt x="157" y="278"/>
                  <a:pt x="135" y="326"/>
                  <a:pt x="131" y="351"/>
                </a:cubicBezTo>
                <a:cubicBezTo>
                  <a:pt x="130" y="366"/>
                  <a:pt x="133" y="383"/>
                  <a:pt x="129" y="393"/>
                </a:cubicBezTo>
                <a:cubicBezTo>
                  <a:pt x="124" y="407"/>
                  <a:pt x="102" y="379"/>
                  <a:pt x="109" y="345"/>
                </a:cubicBezTo>
                <a:cubicBezTo>
                  <a:pt x="111" y="339"/>
                  <a:pt x="109" y="338"/>
                  <a:pt x="108" y="341"/>
                </a:cubicBezTo>
                <a:cubicBezTo>
                  <a:pt x="99" y="357"/>
                  <a:pt x="104" y="379"/>
                  <a:pt x="111" y="395"/>
                </a:cubicBezTo>
                <a:cubicBezTo>
                  <a:pt x="114" y="402"/>
                  <a:pt x="121" y="405"/>
                  <a:pt x="127" y="411"/>
                </a:cubicBezTo>
                <a:cubicBezTo>
                  <a:pt x="138" y="424"/>
                  <a:pt x="183" y="457"/>
                  <a:pt x="191" y="465"/>
                </a:cubicBezTo>
                <a:cubicBezTo>
                  <a:pt x="201" y="475"/>
                  <a:pt x="198" y="497"/>
                  <a:pt x="178" y="499"/>
                </a:cubicBezTo>
                <a:cubicBezTo>
                  <a:pt x="188" y="519"/>
                  <a:pt x="199" y="521"/>
                  <a:pt x="198" y="554"/>
                </a:cubicBezTo>
                <a:cubicBezTo>
                  <a:pt x="211" y="548"/>
                  <a:pt x="206" y="534"/>
                  <a:pt x="201" y="524"/>
                </a:cubicBezTo>
                <a:cubicBezTo>
                  <a:pt x="197" y="518"/>
                  <a:pt x="193" y="515"/>
                  <a:pt x="194" y="513"/>
                </a:cubicBezTo>
                <a:cubicBezTo>
                  <a:pt x="194" y="512"/>
                  <a:pt x="201" y="507"/>
                  <a:pt x="204" y="511"/>
                </a:cubicBezTo>
                <a:cubicBezTo>
                  <a:pt x="215" y="523"/>
                  <a:pt x="236" y="526"/>
                  <a:pt x="259" y="523"/>
                </a:cubicBezTo>
                <a:cubicBezTo>
                  <a:pt x="281" y="520"/>
                  <a:pt x="305" y="512"/>
                  <a:pt x="316" y="494"/>
                </a:cubicBezTo>
                <a:cubicBezTo>
                  <a:pt x="322" y="486"/>
                  <a:pt x="325" y="483"/>
                  <a:pt x="328" y="484"/>
                </a:cubicBezTo>
                <a:cubicBezTo>
                  <a:pt x="330" y="486"/>
                  <a:pt x="331" y="492"/>
                  <a:pt x="331" y="501"/>
                </a:cubicBezTo>
                <a:cubicBezTo>
                  <a:pt x="330" y="512"/>
                  <a:pt x="326" y="523"/>
                  <a:pt x="323" y="532"/>
                </a:cubicBezTo>
                <a:cubicBezTo>
                  <a:pt x="320" y="542"/>
                  <a:pt x="319" y="549"/>
                  <a:pt x="329" y="549"/>
                </a:cubicBezTo>
                <a:cubicBezTo>
                  <a:pt x="332" y="531"/>
                  <a:pt x="337" y="513"/>
                  <a:pt x="338" y="494"/>
                </a:cubicBezTo>
                <a:cubicBezTo>
                  <a:pt x="340" y="473"/>
                  <a:pt x="325" y="435"/>
                  <a:pt x="341" y="416"/>
                </a:cubicBezTo>
                <a:cubicBezTo>
                  <a:pt x="346" y="410"/>
                  <a:pt x="351" y="410"/>
                  <a:pt x="358" y="410"/>
                </a:cubicBezTo>
                <a:cubicBezTo>
                  <a:pt x="359" y="384"/>
                  <a:pt x="399" y="385"/>
                  <a:pt x="412" y="396"/>
                </a:cubicBezTo>
                <a:cubicBezTo>
                  <a:pt x="412" y="390"/>
                  <a:pt x="400" y="385"/>
                  <a:pt x="395" y="383"/>
                </a:cubicBezTo>
                <a:close/>
                <a:moveTo>
                  <a:pt x="128" y="288"/>
                </a:moveTo>
                <a:cubicBezTo>
                  <a:pt x="126" y="293"/>
                  <a:pt x="120" y="296"/>
                  <a:pt x="124" y="297"/>
                </a:cubicBezTo>
                <a:cubicBezTo>
                  <a:pt x="126" y="297"/>
                  <a:pt x="131" y="293"/>
                  <a:pt x="132" y="288"/>
                </a:cubicBezTo>
                <a:cubicBezTo>
                  <a:pt x="134" y="283"/>
                  <a:pt x="136" y="280"/>
                  <a:pt x="133" y="279"/>
                </a:cubicBezTo>
                <a:cubicBezTo>
                  <a:pt x="130" y="278"/>
                  <a:pt x="131" y="284"/>
                  <a:pt x="128" y="288"/>
                </a:cubicBezTo>
                <a:close/>
                <a:moveTo>
                  <a:pt x="203" y="111"/>
                </a:moveTo>
                <a:cubicBezTo>
                  <a:pt x="199" y="110"/>
                  <a:pt x="199" y="116"/>
                  <a:pt x="201" y="116"/>
                </a:cubicBezTo>
                <a:cubicBezTo>
                  <a:pt x="203" y="116"/>
                  <a:pt x="204" y="118"/>
                  <a:pt x="204" y="120"/>
                </a:cubicBezTo>
                <a:cubicBezTo>
                  <a:pt x="203" y="124"/>
                  <a:pt x="203" y="127"/>
                  <a:pt x="206" y="127"/>
                </a:cubicBezTo>
                <a:cubicBezTo>
                  <a:pt x="207" y="127"/>
                  <a:pt x="207" y="127"/>
                  <a:pt x="207" y="126"/>
                </a:cubicBezTo>
                <a:cubicBezTo>
                  <a:pt x="209" y="118"/>
                  <a:pt x="205" y="112"/>
                  <a:pt x="203" y="111"/>
                </a:cubicBezTo>
                <a:close/>
                <a:moveTo>
                  <a:pt x="212" y="141"/>
                </a:moveTo>
                <a:cubicBezTo>
                  <a:pt x="208" y="142"/>
                  <a:pt x="209" y="134"/>
                  <a:pt x="219" y="135"/>
                </a:cubicBezTo>
                <a:cubicBezTo>
                  <a:pt x="213" y="136"/>
                  <a:pt x="215" y="141"/>
                  <a:pt x="212" y="141"/>
                </a:cubicBezTo>
                <a:close/>
                <a:moveTo>
                  <a:pt x="238" y="136"/>
                </a:moveTo>
                <a:cubicBezTo>
                  <a:pt x="248" y="132"/>
                  <a:pt x="251" y="138"/>
                  <a:pt x="248" y="139"/>
                </a:cubicBezTo>
                <a:cubicBezTo>
                  <a:pt x="245" y="140"/>
                  <a:pt x="244" y="134"/>
                  <a:pt x="238" y="136"/>
                </a:cubicBezTo>
                <a:close/>
                <a:moveTo>
                  <a:pt x="278" y="109"/>
                </a:moveTo>
                <a:cubicBezTo>
                  <a:pt x="274" y="110"/>
                  <a:pt x="275" y="112"/>
                  <a:pt x="277" y="112"/>
                </a:cubicBezTo>
                <a:cubicBezTo>
                  <a:pt x="280" y="113"/>
                  <a:pt x="282" y="118"/>
                  <a:pt x="283" y="122"/>
                </a:cubicBezTo>
                <a:cubicBezTo>
                  <a:pt x="283" y="123"/>
                  <a:pt x="286" y="122"/>
                  <a:pt x="286" y="121"/>
                </a:cubicBezTo>
                <a:cubicBezTo>
                  <a:pt x="286" y="113"/>
                  <a:pt x="280" y="109"/>
                  <a:pt x="278" y="109"/>
                </a:cubicBezTo>
                <a:close/>
                <a:moveTo>
                  <a:pt x="297" y="39"/>
                </a:moveTo>
                <a:cubicBezTo>
                  <a:pt x="294" y="36"/>
                  <a:pt x="292" y="34"/>
                  <a:pt x="289" y="34"/>
                </a:cubicBezTo>
                <a:cubicBezTo>
                  <a:pt x="282" y="35"/>
                  <a:pt x="286" y="41"/>
                  <a:pt x="285" y="45"/>
                </a:cubicBezTo>
                <a:cubicBezTo>
                  <a:pt x="283" y="48"/>
                  <a:pt x="279" y="51"/>
                  <a:pt x="282" y="54"/>
                </a:cubicBezTo>
                <a:cubicBezTo>
                  <a:pt x="285" y="56"/>
                  <a:pt x="287" y="50"/>
                  <a:pt x="293" y="48"/>
                </a:cubicBezTo>
                <a:cubicBezTo>
                  <a:pt x="295" y="47"/>
                  <a:pt x="302" y="48"/>
                  <a:pt x="304" y="45"/>
                </a:cubicBezTo>
                <a:cubicBezTo>
                  <a:pt x="304" y="43"/>
                  <a:pt x="300" y="41"/>
                  <a:pt x="297" y="39"/>
                </a:cubicBezTo>
                <a:close/>
                <a:moveTo>
                  <a:pt x="333" y="183"/>
                </a:moveTo>
                <a:cubicBezTo>
                  <a:pt x="327" y="179"/>
                  <a:pt x="326" y="173"/>
                  <a:pt x="323" y="175"/>
                </a:cubicBezTo>
                <a:cubicBezTo>
                  <a:pt x="316" y="183"/>
                  <a:pt x="332" y="198"/>
                  <a:pt x="338" y="200"/>
                </a:cubicBezTo>
                <a:cubicBezTo>
                  <a:pt x="342" y="200"/>
                  <a:pt x="345" y="195"/>
                  <a:pt x="344" y="190"/>
                </a:cubicBezTo>
                <a:cubicBezTo>
                  <a:pt x="343" y="184"/>
                  <a:pt x="338" y="186"/>
                  <a:pt x="333" y="183"/>
                </a:cubicBezTo>
                <a:close/>
              </a:path>
            </a:pathLst>
          </a:custGeom>
          <a:solidFill>
            <a:srgbClr val="0B6893"/>
          </a:solidFill>
          <a:ln>
            <a:noFill/>
          </a:ln>
          <a:extLst/>
        </p:spPr>
        <p:txBody>
          <a:bodyPr vert="horz" wrap="square" lIns="100838" tIns="50419" rIns="100838" bIns="50419" numCol="1" anchor="t" anchorCtr="0" compatLnSpc="1">
            <a:prstTxWarp prst="textNoShape">
              <a:avLst/>
            </a:prstTxWarp>
          </a:bodyPr>
          <a:lstStyle/>
          <a:p>
            <a:endParaRPr lang="de-DE" sz="1985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92869" y="5535163"/>
            <a:ext cx="152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B6893"/>
                </a:solidFill>
                <a:latin typeface="Calibri" panose="020F0502020204030204" pitchFamily="34" charset="0"/>
              </a:rPr>
              <a:t>К 2030 году: 100%</a:t>
            </a:r>
            <a:endParaRPr lang="de-DE" sz="3200" b="1" dirty="0">
              <a:solidFill>
                <a:srgbClr val="0B6893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6341269" y="5564565"/>
            <a:ext cx="152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B6893"/>
                </a:solidFill>
                <a:latin typeface="Calibri" panose="020F0502020204030204" pitchFamily="34" charset="0"/>
              </a:rPr>
              <a:t>К 2030 году: 50 </a:t>
            </a:r>
            <a:endParaRPr lang="de-DE" sz="3200" b="1" dirty="0">
              <a:solidFill>
                <a:srgbClr val="0B6893"/>
              </a:solidFill>
            </a:endParaRPr>
          </a:p>
        </p:txBody>
      </p:sp>
      <p:sp>
        <p:nvSpPr>
          <p:cNvPr id="43" name="Freeform 1174">
            <a:extLst>
              <a:ext uri="{FF2B5EF4-FFF2-40B4-BE49-F238E27FC236}">
                <a16:creationId xmlns:a16="http://schemas.microsoft.com/office/drawing/2014/main" id="{E2B05B51-7099-4197-A35F-3D5A4A8E98D9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8840432" y="2315114"/>
            <a:ext cx="1380658" cy="916575"/>
          </a:xfrm>
          <a:custGeom>
            <a:avLst/>
            <a:gdLst>
              <a:gd name="T0" fmla="*/ 745 w 753"/>
              <a:gd name="T1" fmla="*/ 136 h 502"/>
              <a:gd name="T2" fmla="*/ 379 w 753"/>
              <a:gd name="T3" fmla="*/ 251 h 502"/>
              <a:gd name="T4" fmla="*/ 376 w 753"/>
              <a:gd name="T5" fmla="*/ 251 h 502"/>
              <a:gd name="T6" fmla="*/ 373 w 753"/>
              <a:gd name="T7" fmla="*/ 251 h 502"/>
              <a:gd name="T8" fmla="*/ 160 w 753"/>
              <a:gd name="T9" fmla="*/ 184 h 502"/>
              <a:gd name="T10" fmla="*/ 126 w 753"/>
              <a:gd name="T11" fmla="*/ 278 h 502"/>
              <a:gd name="T12" fmla="*/ 146 w 753"/>
              <a:gd name="T13" fmla="*/ 314 h 502"/>
              <a:gd name="T14" fmla="*/ 127 w 753"/>
              <a:gd name="T15" fmla="*/ 349 h 502"/>
              <a:gd name="T16" fmla="*/ 146 w 753"/>
              <a:gd name="T17" fmla="*/ 491 h 502"/>
              <a:gd name="T18" fmla="*/ 144 w 753"/>
              <a:gd name="T19" fmla="*/ 499 h 502"/>
              <a:gd name="T20" fmla="*/ 136 w 753"/>
              <a:gd name="T21" fmla="*/ 502 h 502"/>
              <a:gd name="T22" fmla="*/ 73 w 753"/>
              <a:gd name="T23" fmla="*/ 502 h 502"/>
              <a:gd name="T24" fmla="*/ 65 w 753"/>
              <a:gd name="T25" fmla="*/ 499 h 502"/>
              <a:gd name="T26" fmla="*/ 63 w 753"/>
              <a:gd name="T27" fmla="*/ 491 h 502"/>
              <a:gd name="T28" fmla="*/ 81 w 753"/>
              <a:gd name="T29" fmla="*/ 349 h 502"/>
              <a:gd name="T30" fmla="*/ 63 w 753"/>
              <a:gd name="T31" fmla="*/ 314 h 502"/>
              <a:gd name="T32" fmla="*/ 84 w 753"/>
              <a:gd name="T33" fmla="*/ 278 h 502"/>
              <a:gd name="T34" fmla="*/ 116 w 753"/>
              <a:gd name="T35" fmla="*/ 170 h 502"/>
              <a:gd name="T36" fmla="*/ 7 w 753"/>
              <a:gd name="T37" fmla="*/ 136 h 502"/>
              <a:gd name="T38" fmla="*/ 0 w 753"/>
              <a:gd name="T39" fmla="*/ 126 h 502"/>
              <a:gd name="T40" fmla="*/ 7 w 753"/>
              <a:gd name="T41" fmla="*/ 116 h 502"/>
              <a:gd name="T42" fmla="*/ 373 w 753"/>
              <a:gd name="T43" fmla="*/ 1 h 502"/>
              <a:gd name="T44" fmla="*/ 376 w 753"/>
              <a:gd name="T45" fmla="*/ 0 h 502"/>
              <a:gd name="T46" fmla="*/ 379 w 753"/>
              <a:gd name="T47" fmla="*/ 1 h 502"/>
              <a:gd name="T48" fmla="*/ 745 w 753"/>
              <a:gd name="T49" fmla="*/ 116 h 502"/>
              <a:gd name="T50" fmla="*/ 753 w 753"/>
              <a:gd name="T51" fmla="*/ 126 h 502"/>
              <a:gd name="T52" fmla="*/ 745 w 753"/>
              <a:gd name="T53" fmla="*/ 136 h 502"/>
              <a:gd name="T54" fmla="*/ 585 w 753"/>
              <a:gd name="T55" fmla="*/ 335 h 502"/>
              <a:gd name="T56" fmla="*/ 376 w 753"/>
              <a:gd name="T57" fmla="*/ 419 h 502"/>
              <a:gd name="T58" fmla="*/ 167 w 753"/>
              <a:gd name="T59" fmla="*/ 335 h 502"/>
              <a:gd name="T60" fmla="*/ 173 w 753"/>
              <a:gd name="T61" fmla="*/ 232 h 502"/>
              <a:gd name="T62" fmla="*/ 361 w 753"/>
              <a:gd name="T63" fmla="*/ 291 h 502"/>
              <a:gd name="T64" fmla="*/ 376 w 753"/>
              <a:gd name="T65" fmla="*/ 293 h 502"/>
              <a:gd name="T66" fmla="*/ 392 w 753"/>
              <a:gd name="T67" fmla="*/ 291 h 502"/>
              <a:gd name="T68" fmla="*/ 579 w 753"/>
              <a:gd name="T69" fmla="*/ 232 h 502"/>
              <a:gd name="T70" fmla="*/ 585 w 753"/>
              <a:gd name="T71" fmla="*/ 335 h 5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753" h="502">
                <a:moveTo>
                  <a:pt x="745" y="136"/>
                </a:moveTo>
                <a:cubicBezTo>
                  <a:pt x="379" y="251"/>
                  <a:pt x="379" y="251"/>
                  <a:pt x="379" y="251"/>
                </a:cubicBezTo>
                <a:cubicBezTo>
                  <a:pt x="378" y="251"/>
                  <a:pt x="377" y="251"/>
                  <a:pt x="376" y="251"/>
                </a:cubicBezTo>
                <a:cubicBezTo>
                  <a:pt x="375" y="251"/>
                  <a:pt x="374" y="251"/>
                  <a:pt x="373" y="251"/>
                </a:cubicBezTo>
                <a:cubicBezTo>
                  <a:pt x="160" y="184"/>
                  <a:pt x="160" y="184"/>
                  <a:pt x="160" y="184"/>
                </a:cubicBezTo>
                <a:cubicBezTo>
                  <a:pt x="141" y="198"/>
                  <a:pt x="128" y="234"/>
                  <a:pt x="126" y="278"/>
                </a:cubicBezTo>
                <a:cubicBezTo>
                  <a:pt x="138" y="286"/>
                  <a:pt x="146" y="299"/>
                  <a:pt x="146" y="314"/>
                </a:cubicBezTo>
                <a:cubicBezTo>
                  <a:pt x="146" y="329"/>
                  <a:pt x="139" y="342"/>
                  <a:pt x="127" y="349"/>
                </a:cubicBezTo>
                <a:cubicBezTo>
                  <a:pt x="146" y="491"/>
                  <a:pt x="146" y="491"/>
                  <a:pt x="146" y="491"/>
                </a:cubicBezTo>
                <a:cubicBezTo>
                  <a:pt x="146" y="494"/>
                  <a:pt x="146" y="496"/>
                  <a:pt x="144" y="499"/>
                </a:cubicBezTo>
                <a:cubicBezTo>
                  <a:pt x="142" y="501"/>
                  <a:pt x="139" y="502"/>
                  <a:pt x="136" y="502"/>
                </a:cubicBezTo>
                <a:cubicBezTo>
                  <a:pt x="73" y="502"/>
                  <a:pt x="73" y="502"/>
                  <a:pt x="73" y="502"/>
                </a:cubicBezTo>
                <a:cubicBezTo>
                  <a:pt x="70" y="502"/>
                  <a:pt x="67" y="501"/>
                  <a:pt x="65" y="499"/>
                </a:cubicBezTo>
                <a:cubicBezTo>
                  <a:pt x="63" y="496"/>
                  <a:pt x="62" y="494"/>
                  <a:pt x="63" y="491"/>
                </a:cubicBezTo>
                <a:cubicBezTo>
                  <a:pt x="81" y="349"/>
                  <a:pt x="81" y="349"/>
                  <a:pt x="81" y="349"/>
                </a:cubicBezTo>
                <a:cubicBezTo>
                  <a:pt x="70" y="342"/>
                  <a:pt x="63" y="329"/>
                  <a:pt x="63" y="314"/>
                </a:cubicBezTo>
                <a:cubicBezTo>
                  <a:pt x="63" y="298"/>
                  <a:pt x="71" y="285"/>
                  <a:pt x="84" y="278"/>
                </a:cubicBezTo>
                <a:cubicBezTo>
                  <a:pt x="86" y="240"/>
                  <a:pt x="96" y="198"/>
                  <a:pt x="116" y="170"/>
                </a:cubicBezTo>
                <a:cubicBezTo>
                  <a:pt x="7" y="136"/>
                  <a:pt x="7" y="136"/>
                  <a:pt x="7" y="136"/>
                </a:cubicBezTo>
                <a:cubicBezTo>
                  <a:pt x="3" y="134"/>
                  <a:pt x="0" y="130"/>
                  <a:pt x="0" y="126"/>
                </a:cubicBezTo>
                <a:cubicBezTo>
                  <a:pt x="0" y="121"/>
                  <a:pt x="3" y="117"/>
                  <a:pt x="7" y="116"/>
                </a:cubicBezTo>
                <a:cubicBezTo>
                  <a:pt x="373" y="1"/>
                  <a:pt x="373" y="1"/>
                  <a:pt x="373" y="1"/>
                </a:cubicBezTo>
                <a:cubicBezTo>
                  <a:pt x="374" y="0"/>
                  <a:pt x="375" y="0"/>
                  <a:pt x="376" y="0"/>
                </a:cubicBezTo>
                <a:cubicBezTo>
                  <a:pt x="377" y="0"/>
                  <a:pt x="378" y="0"/>
                  <a:pt x="379" y="1"/>
                </a:cubicBezTo>
                <a:cubicBezTo>
                  <a:pt x="745" y="116"/>
                  <a:pt x="745" y="116"/>
                  <a:pt x="745" y="116"/>
                </a:cubicBezTo>
                <a:cubicBezTo>
                  <a:pt x="750" y="117"/>
                  <a:pt x="753" y="121"/>
                  <a:pt x="753" y="126"/>
                </a:cubicBezTo>
                <a:cubicBezTo>
                  <a:pt x="753" y="130"/>
                  <a:pt x="750" y="134"/>
                  <a:pt x="745" y="136"/>
                </a:cubicBezTo>
                <a:close/>
                <a:moveTo>
                  <a:pt x="585" y="335"/>
                </a:moveTo>
                <a:cubicBezTo>
                  <a:pt x="588" y="381"/>
                  <a:pt x="492" y="419"/>
                  <a:pt x="376" y="419"/>
                </a:cubicBezTo>
                <a:cubicBezTo>
                  <a:pt x="261" y="419"/>
                  <a:pt x="164" y="381"/>
                  <a:pt x="167" y="335"/>
                </a:cubicBezTo>
                <a:cubicBezTo>
                  <a:pt x="173" y="232"/>
                  <a:pt x="173" y="232"/>
                  <a:pt x="173" y="232"/>
                </a:cubicBezTo>
                <a:cubicBezTo>
                  <a:pt x="361" y="291"/>
                  <a:pt x="361" y="291"/>
                  <a:pt x="361" y="291"/>
                </a:cubicBezTo>
                <a:cubicBezTo>
                  <a:pt x="366" y="293"/>
                  <a:pt x="371" y="293"/>
                  <a:pt x="376" y="293"/>
                </a:cubicBezTo>
                <a:cubicBezTo>
                  <a:pt x="381" y="293"/>
                  <a:pt x="387" y="293"/>
                  <a:pt x="392" y="291"/>
                </a:cubicBezTo>
                <a:cubicBezTo>
                  <a:pt x="579" y="232"/>
                  <a:pt x="579" y="232"/>
                  <a:pt x="579" y="232"/>
                </a:cubicBezTo>
                <a:lnTo>
                  <a:pt x="585" y="335"/>
                </a:lnTo>
                <a:close/>
              </a:path>
            </a:pathLst>
          </a:custGeom>
          <a:solidFill>
            <a:srgbClr val="00999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 vert="horz" wrap="square" lIns="100838" tIns="50419" rIns="100838" bIns="50419" numCol="1" anchor="t" anchorCtr="0" compatLnSpc="1">
            <a:prstTxWarp prst="textNoShape">
              <a:avLst/>
            </a:prstTxWarp>
          </a:bodyPr>
          <a:lstStyle/>
          <a:p>
            <a:endParaRPr lang="de-DE" sz="1985" dirty="0"/>
          </a:p>
        </p:txBody>
      </p:sp>
    </p:spTree>
    <p:extLst>
      <p:ext uri="{BB962C8B-B14F-4D97-AF65-F5344CB8AC3E}">
        <p14:creationId xmlns:p14="http://schemas.microsoft.com/office/powerpoint/2010/main" val="14816676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9" y="200025"/>
            <a:ext cx="13182599" cy="514985"/>
          </a:xfrm>
        </p:spPr>
        <p:txBody>
          <a:bodyPr anchor="ctr"/>
          <a:lstStyle/>
          <a:p>
            <a:r>
              <a:rPr lang="ru-RU" sz="3600" dirty="0"/>
              <a:t>ЦЕЛЕВЫЕ ИНДИКАТОРЫ: ГОРОД БОЛЬШИХ ПРОЕКТОВ</a:t>
            </a:r>
            <a:endParaRPr lang="de-DE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11546" y="3612843"/>
            <a:ext cx="278054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Объем инвестиций в основной капитал организаций за счет всех источников финансирования (в ценах соответствующих лет) - всего, млрд. руб. </a:t>
            </a:r>
            <a:endParaRPr lang="ru-RU" dirty="0">
              <a:latin typeface="Calibri" panose="020F050202020403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17948" y="1019379"/>
            <a:ext cx="17899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+255,4%</a:t>
            </a:r>
            <a:endParaRPr lang="de-DE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0921808" y="3629025"/>
            <a:ext cx="23536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Уровень производительности труда относительно 2017 года, % </a:t>
            </a:r>
            <a:endParaRPr lang="ru-RU" dirty="0">
              <a:latin typeface="Calibri" panose="020F050202020403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036469" y="3324225"/>
            <a:ext cx="386364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Удельный вес организаций, осуществлявших технологические, организационные, маркетинговые инновации, в общем числе обследованных организаций, % </a:t>
            </a:r>
            <a:endParaRPr lang="ru-RU" sz="2000" dirty="0">
              <a:latin typeface="Calibri" panose="020F0502020204030204" pitchFamily="34" charset="0"/>
            </a:endParaRPr>
          </a:p>
        </p:txBody>
      </p:sp>
      <p:graphicFrame>
        <p:nvGraphicFramePr>
          <p:cNvPr id="20" name="Диаграмма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9045219"/>
              </p:ext>
            </p:extLst>
          </p:nvPr>
        </p:nvGraphicFramePr>
        <p:xfrm>
          <a:off x="854869" y="1534604"/>
          <a:ext cx="3395662" cy="20669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1" name="Диаграмма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7134932"/>
              </p:ext>
            </p:extLst>
          </p:nvPr>
        </p:nvGraphicFramePr>
        <p:xfrm>
          <a:off x="10058842" y="1518443"/>
          <a:ext cx="2457450" cy="20669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2" name="Диаграмма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0399579"/>
              </p:ext>
            </p:extLst>
          </p:nvPr>
        </p:nvGraphicFramePr>
        <p:xfrm>
          <a:off x="5503069" y="1139293"/>
          <a:ext cx="3483314" cy="22338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7" name="Прямая со стрелкой 6"/>
          <p:cNvCxnSpPr/>
          <p:nvPr/>
        </p:nvCxnSpPr>
        <p:spPr>
          <a:xfrm flipV="1">
            <a:off x="1350922" y="1169456"/>
            <a:ext cx="2399547" cy="990600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5" name="Freeform 1207">
            <a:extLst>
              <a:ext uri="{FF2B5EF4-FFF2-40B4-BE49-F238E27FC236}">
                <a16:creationId xmlns:a16="http://schemas.microsoft.com/office/drawing/2014/main" id="{D2909F24-8F33-4B45-9DE3-2C7F534D4E16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95914" y="4366220"/>
            <a:ext cx="571477" cy="593301"/>
          </a:xfrm>
          <a:custGeom>
            <a:avLst/>
            <a:gdLst>
              <a:gd name="T0" fmla="*/ 502 w 502"/>
              <a:gd name="T1" fmla="*/ 84 h 586"/>
              <a:gd name="T2" fmla="*/ 502 w 502"/>
              <a:gd name="T3" fmla="*/ 126 h 586"/>
              <a:gd name="T4" fmla="*/ 251 w 502"/>
              <a:gd name="T5" fmla="*/ 209 h 586"/>
              <a:gd name="T6" fmla="*/ 0 w 502"/>
              <a:gd name="T7" fmla="*/ 126 h 586"/>
              <a:gd name="T8" fmla="*/ 0 w 502"/>
              <a:gd name="T9" fmla="*/ 84 h 586"/>
              <a:gd name="T10" fmla="*/ 251 w 502"/>
              <a:gd name="T11" fmla="*/ 0 h 586"/>
              <a:gd name="T12" fmla="*/ 502 w 502"/>
              <a:gd name="T13" fmla="*/ 84 h 586"/>
              <a:gd name="T14" fmla="*/ 502 w 502"/>
              <a:gd name="T15" fmla="*/ 196 h 586"/>
              <a:gd name="T16" fmla="*/ 502 w 502"/>
              <a:gd name="T17" fmla="*/ 251 h 586"/>
              <a:gd name="T18" fmla="*/ 251 w 502"/>
              <a:gd name="T19" fmla="*/ 335 h 586"/>
              <a:gd name="T20" fmla="*/ 0 w 502"/>
              <a:gd name="T21" fmla="*/ 251 h 586"/>
              <a:gd name="T22" fmla="*/ 0 w 502"/>
              <a:gd name="T23" fmla="*/ 196 h 586"/>
              <a:gd name="T24" fmla="*/ 251 w 502"/>
              <a:gd name="T25" fmla="*/ 251 h 586"/>
              <a:gd name="T26" fmla="*/ 502 w 502"/>
              <a:gd name="T27" fmla="*/ 196 h 586"/>
              <a:gd name="T28" fmla="*/ 502 w 502"/>
              <a:gd name="T29" fmla="*/ 321 h 586"/>
              <a:gd name="T30" fmla="*/ 502 w 502"/>
              <a:gd name="T31" fmla="*/ 377 h 586"/>
              <a:gd name="T32" fmla="*/ 251 w 502"/>
              <a:gd name="T33" fmla="*/ 460 h 586"/>
              <a:gd name="T34" fmla="*/ 0 w 502"/>
              <a:gd name="T35" fmla="*/ 377 h 586"/>
              <a:gd name="T36" fmla="*/ 0 w 502"/>
              <a:gd name="T37" fmla="*/ 321 h 586"/>
              <a:gd name="T38" fmla="*/ 251 w 502"/>
              <a:gd name="T39" fmla="*/ 377 h 586"/>
              <a:gd name="T40" fmla="*/ 502 w 502"/>
              <a:gd name="T41" fmla="*/ 321 h 586"/>
              <a:gd name="T42" fmla="*/ 502 w 502"/>
              <a:gd name="T43" fmla="*/ 447 h 586"/>
              <a:gd name="T44" fmla="*/ 502 w 502"/>
              <a:gd name="T45" fmla="*/ 502 h 586"/>
              <a:gd name="T46" fmla="*/ 251 w 502"/>
              <a:gd name="T47" fmla="*/ 586 h 586"/>
              <a:gd name="T48" fmla="*/ 0 w 502"/>
              <a:gd name="T49" fmla="*/ 502 h 586"/>
              <a:gd name="T50" fmla="*/ 0 w 502"/>
              <a:gd name="T51" fmla="*/ 447 h 586"/>
              <a:gd name="T52" fmla="*/ 251 w 502"/>
              <a:gd name="T53" fmla="*/ 502 h 586"/>
              <a:gd name="T54" fmla="*/ 502 w 502"/>
              <a:gd name="T55" fmla="*/ 447 h 5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02" h="586">
                <a:moveTo>
                  <a:pt x="502" y="84"/>
                </a:moveTo>
                <a:cubicBezTo>
                  <a:pt x="502" y="126"/>
                  <a:pt x="502" y="126"/>
                  <a:pt x="502" y="126"/>
                </a:cubicBezTo>
                <a:cubicBezTo>
                  <a:pt x="502" y="172"/>
                  <a:pt x="390" y="209"/>
                  <a:pt x="251" y="209"/>
                </a:cubicBezTo>
                <a:cubicBezTo>
                  <a:pt x="112" y="209"/>
                  <a:pt x="0" y="172"/>
                  <a:pt x="0" y="126"/>
                </a:cubicBezTo>
                <a:cubicBezTo>
                  <a:pt x="0" y="84"/>
                  <a:pt x="0" y="84"/>
                  <a:pt x="0" y="84"/>
                </a:cubicBezTo>
                <a:cubicBezTo>
                  <a:pt x="0" y="38"/>
                  <a:pt x="112" y="0"/>
                  <a:pt x="251" y="0"/>
                </a:cubicBezTo>
                <a:cubicBezTo>
                  <a:pt x="390" y="0"/>
                  <a:pt x="502" y="38"/>
                  <a:pt x="502" y="84"/>
                </a:cubicBezTo>
                <a:close/>
                <a:moveTo>
                  <a:pt x="502" y="196"/>
                </a:moveTo>
                <a:cubicBezTo>
                  <a:pt x="502" y="251"/>
                  <a:pt x="502" y="251"/>
                  <a:pt x="502" y="251"/>
                </a:cubicBezTo>
                <a:cubicBezTo>
                  <a:pt x="502" y="297"/>
                  <a:pt x="390" y="335"/>
                  <a:pt x="251" y="335"/>
                </a:cubicBezTo>
                <a:cubicBezTo>
                  <a:pt x="112" y="335"/>
                  <a:pt x="0" y="297"/>
                  <a:pt x="0" y="251"/>
                </a:cubicBezTo>
                <a:cubicBezTo>
                  <a:pt x="0" y="196"/>
                  <a:pt x="0" y="196"/>
                  <a:pt x="0" y="196"/>
                </a:cubicBezTo>
                <a:cubicBezTo>
                  <a:pt x="54" y="234"/>
                  <a:pt x="153" y="251"/>
                  <a:pt x="251" y="251"/>
                </a:cubicBezTo>
                <a:cubicBezTo>
                  <a:pt x="349" y="251"/>
                  <a:pt x="448" y="234"/>
                  <a:pt x="502" y="196"/>
                </a:cubicBezTo>
                <a:close/>
                <a:moveTo>
                  <a:pt x="502" y="321"/>
                </a:moveTo>
                <a:cubicBezTo>
                  <a:pt x="502" y="377"/>
                  <a:pt x="502" y="377"/>
                  <a:pt x="502" y="377"/>
                </a:cubicBezTo>
                <a:cubicBezTo>
                  <a:pt x="502" y="423"/>
                  <a:pt x="390" y="460"/>
                  <a:pt x="251" y="460"/>
                </a:cubicBezTo>
                <a:cubicBezTo>
                  <a:pt x="112" y="460"/>
                  <a:pt x="0" y="423"/>
                  <a:pt x="0" y="377"/>
                </a:cubicBezTo>
                <a:cubicBezTo>
                  <a:pt x="0" y="321"/>
                  <a:pt x="0" y="321"/>
                  <a:pt x="0" y="321"/>
                </a:cubicBezTo>
                <a:cubicBezTo>
                  <a:pt x="54" y="359"/>
                  <a:pt x="153" y="377"/>
                  <a:pt x="251" y="377"/>
                </a:cubicBezTo>
                <a:cubicBezTo>
                  <a:pt x="349" y="377"/>
                  <a:pt x="448" y="359"/>
                  <a:pt x="502" y="321"/>
                </a:cubicBezTo>
                <a:close/>
                <a:moveTo>
                  <a:pt x="502" y="447"/>
                </a:moveTo>
                <a:cubicBezTo>
                  <a:pt x="502" y="502"/>
                  <a:pt x="502" y="502"/>
                  <a:pt x="502" y="502"/>
                </a:cubicBezTo>
                <a:cubicBezTo>
                  <a:pt x="502" y="548"/>
                  <a:pt x="390" y="586"/>
                  <a:pt x="251" y="586"/>
                </a:cubicBezTo>
                <a:cubicBezTo>
                  <a:pt x="112" y="586"/>
                  <a:pt x="0" y="548"/>
                  <a:pt x="0" y="502"/>
                </a:cubicBezTo>
                <a:cubicBezTo>
                  <a:pt x="0" y="447"/>
                  <a:pt x="0" y="447"/>
                  <a:pt x="0" y="447"/>
                </a:cubicBezTo>
                <a:cubicBezTo>
                  <a:pt x="54" y="485"/>
                  <a:pt x="153" y="502"/>
                  <a:pt x="251" y="502"/>
                </a:cubicBezTo>
                <a:cubicBezTo>
                  <a:pt x="349" y="502"/>
                  <a:pt x="448" y="485"/>
                  <a:pt x="502" y="447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 vert="horz" wrap="square" lIns="100838" tIns="50419" rIns="100838" bIns="50419" numCol="1" anchor="t" anchorCtr="0" compatLnSpc="1">
            <a:prstTxWarp prst="textNoShape">
              <a:avLst/>
            </a:prstTxWarp>
          </a:bodyPr>
          <a:lstStyle/>
          <a:p>
            <a:endParaRPr lang="de-DE" sz="1985" dirty="0"/>
          </a:p>
        </p:txBody>
      </p:sp>
      <p:sp>
        <p:nvSpPr>
          <p:cNvPr id="26" name="Freeform 1207">
            <a:extLst>
              <a:ext uri="{FF2B5EF4-FFF2-40B4-BE49-F238E27FC236}">
                <a16:creationId xmlns:a16="http://schemas.microsoft.com/office/drawing/2014/main" id="{D2909F24-8F33-4B45-9DE3-2C7F534D4E16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273992" y="4309144"/>
            <a:ext cx="571477" cy="581657"/>
          </a:xfrm>
          <a:custGeom>
            <a:avLst/>
            <a:gdLst>
              <a:gd name="T0" fmla="*/ 502 w 502"/>
              <a:gd name="T1" fmla="*/ 84 h 586"/>
              <a:gd name="T2" fmla="*/ 502 w 502"/>
              <a:gd name="T3" fmla="*/ 126 h 586"/>
              <a:gd name="T4" fmla="*/ 251 w 502"/>
              <a:gd name="T5" fmla="*/ 209 h 586"/>
              <a:gd name="T6" fmla="*/ 0 w 502"/>
              <a:gd name="T7" fmla="*/ 126 h 586"/>
              <a:gd name="T8" fmla="*/ 0 w 502"/>
              <a:gd name="T9" fmla="*/ 84 h 586"/>
              <a:gd name="T10" fmla="*/ 251 w 502"/>
              <a:gd name="T11" fmla="*/ 0 h 586"/>
              <a:gd name="T12" fmla="*/ 502 w 502"/>
              <a:gd name="T13" fmla="*/ 84 h 586"/>
              <a:gd name="T14" fmla="*/ 502 w 502"/>
              <a:gd name="T15" fmla="*/ 196 h 586"/>
              <a:gd name="T16" fmla="*/ 502 w 502"/>
              <a:gd name="T17" fmla="*/ 251 h 586"/>
              <a:gd name="T18" fmla="*/ 251 w 502"/>
              <a:gd name="T19" fmla="*/ 335 h 586"/>
              <a:gd name="T20" fmla="*/ 0 w 502"/>
              <a:gd name="T21" fmla="*/ 251 h 586"/>
              <a:gd name="T22" fmla="*/ 0 w 502"/>
              <a:gd name="T23" fmla="*/ 196 h 586"/>
              <a:gd name="T24" fmla="*/ 251 w 502"/>
              <a:gd name="T25" fmla="*/ 251 h 586"/>
              <a:gd name="T26" fmla="*/ 502 w 502"/>
              <a:gd name="T27" fmla="*/ 196 h 586"/>
              <a:gd name="T28" fmla="*/ 502 w 502"/>
              <a:gd name="T29" fmla="*/ 321 h 586"/>
              <a:gd name="T30" fmla="*/ 502 w 502"/>
              <a:gd name="T31" fmla="*/ 377 h 586"/>
              <a:gd name="T32" fmla="*/ 251 w 502"/>
              <a:gd name="T33" fmla="*/ 460 h 586"/>
              <a:gd name="T34" fmla="*/ 0 w 502"/>
              <a:gd name="T35" fmla="*/ 377 h 586"/>
              <a:gd name="T36" fmla="*/ 0 w 502"/>
              <a:gd name="T37" fmla="*/ 321 h 586"/>
              <a:gd name="T38" fmla="*/ 251 w 502"/>
              <a:gd name="T39" fmla="*/ 377 h 586"/>
              <a:gd name="T40" fmla="*/ 502 w 502"/>
              <a:gd name="T41" fmla="*/ 321 h 586"/>
              <a:gd name="T42" fmla="*/ 502 w 502"/>
              <a:gd name="T43" fmla="*/ 447 h 586"/>
              <a:gd name="T44" fmla="*/ 502 w 502"/>
              <a:gd name="T45" fmla="*/ 502 h 586"/>
              <a:gd name="T46" fmla="*/ 251 w 502"/>
              <a:gd name="T47" fmla="*/ 586 h 586"/>
              <a:gd name="T48" fmla="*/ 0 w 502"/>
              <a:gd name="T49" fmla="*/ 502 h 586"/>
              <a:gd name="T50" fmla="*/ 0 w 502"/>
              <a:gd name="T51" fmla="*/ 447 h 586"/>
              <a:gd name="T52" fmla="*/ 251 w 502"/>
              <a:gd name="T53" fmla="*/ 502 h 586"/>
              <a:gd name="T54" fmla="*/ 502 w 502"/>
              <a:gd name="T55" fmla="*/ 447 h 5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02" h="586">
                <a:moveTo>
                  <a:pt x="502" y="84"/>
                </a:moveTo>
                <a:cubicBezTo>
                  <a:pt x="502" y="126"/>
                  <a:pt x="502" y="126"/>
                  <a:pt x="502" y="126"/>
                </a:cubicBezTo>
                <a:cubicBezTo>
                  <a:pt x="502" y="172"/>
                  <a:pt x="390" y="209"/>
                  <a:pt x="251" y="209"/>
                </a:cubicBezTo>
                <a:cubicBezTo>
                  <a:pt x="112" y="209"/>
                  <a:pt x="0" y="172"/>
                  <a:pt x="0" y="126"/>
                </a:cubicBezTo>
                <a:cubicBezTo>
                  <a:pt x="0" y="84"/>
                  <a:pt x="0" y="84"/>
                  <a:pt x="0" y="84"/>
                </a:cubicBezTo>
                <a:cubicBezTo>
                  <a:pt x="0" y="38"/>
                  <a:pt x="112" y="0"/>
                  <a:pt x="251" y="0"/>
                </a:cubicBezTo>
                <a:cubicBezTo>
                  <a:pt x="390" y="0"/>
                  <a:pt x="502" y="38"/>
                  <a:pt x="502" y="84"/>
                </a:cubicBezTo>
                <a:close/>
                <a:moveTo>
                  <a:pt x="502" y="196"/>
                </a:moveTo>
                <a:cubicBezTo>
                  <a:pt x="502" y="251"/>
                  <a:pt x="502" y="251"/>
                  <a:pt x="502" y="251"/>
                </a:cubicBezTo>
                <a:cubicBezTo>
                  <a:pt x="502" y="297"/>
                  <a:pt x="390" y="335"/>
                  <a:pt x="251" y="335"/>
                </a:cubicBezTo>
                <a:cubicBezTo>
                  <a:pt x="112" y="335"/>
                  <a:pt x="0" y="297"/>
                  <a:pt x="0" y="251"/>
                </a:cubicBezTo>
                <a:cubicBezTo>
                  <a:pt x="0" y="196"/>
                  <a:pt x="0" y="196"/>
                  <a:pt x="0" y="196"/>
                </a:cubicBezTo>
                <a:cubicBezTo>
                  <a:pt x="54" y="234"/>
                  <a:pt x="153" y="251"/>
                  <a:pt x="251" y="251"/>
                </a:cubicBezTo>
                <a:cubicBezTo>
                  <a:pt x="349" y="251"/>
                  <a:pt x="448" y="234"/>
                  <a:pt x="502" y="196"/>
                </a:cubicBezTo>
                <a:close/>
                <a:moveTo>
                  <a:pt x="502" y="321"/>
                </a:moveTo>
                <a:cubicBezTo>
                  <a:pt x="502" y="377"/>
                  <a:pt x="502" y="377"/>
                  <a:pt x="502" y="377"/>
                </a:cubicBezTo>
                <a:cubicBezTo>
                  <a:pt x="502" y="423"/>
                  <a:pt x="390" y="460"/>
                  <a:pt x="251" y="460"/>
                </a:cubicBezTo>
                <a:cubicBezTo>
                  <a:pt x="112" y="460"/>
                  <a:pt x="0" y="423"/>
                  <a:pt x="0" y="377"/>
                </a:cubicBezTo>
                <a:cubicBezTo>
                  <a:pt x="0" y="321"/>
                  <a:pt x="0" y="321"/>
                  <a:pt x="0" y="321"/>
                </a:cubicBezTo>
                <a:cubicBezTo>
                  <a:pt x="54" y="359"/>
                  <a:pt x="153" y="377"/>
                  <a:pt x="251" y="377"/>
                </a:cubicBezTo>
                <a:cubicBezTo>
                  <a:pt x="349" y="377"/>
                  <a:pt x="448" y="359"/>
                  <a:pt x="502" y="321"/>
                </a:cubicBezTo>
                <a:close/>
                <a:moveTo>
                  <a:pt x="502" y="447"/>
                </a:moveTo>
                <a:cubicBezTo>
                  <a:pt x="502" y="502"/>
                  <a:pt x="502" y="502"/>
                  <a:pt x="502" y="502"/>
                </a:cubicBezTo>
                <a:cubicBezTo>
                  <a:pt x="502" y="548"/>
                  <a:pt x="390" y="586"/>
                  <a:pt x="251" y="586"/>
                </a:cubicBezTo>
                <a:cubicBezTo>
                  <a:pt x="112" y="586"/>
                  <a:pt x="0" y="548"/>
                  <a:pt x="0" y="502"/>
                </a:cubicBezTo>
                <a:cubicBezTo>
                  <a:pt x="0" y="447"/>
                  <a:pt x="0" y="447"/>
                  <a:pt x="0" y="447"/>
                </a:cubicBezTo>
                <a:cubicBezTo>
                  <a:pt x="54" y="485"/>
                  <a:pt x="153" y="502"/>
                  <a:pt x="251" y="502"/>
                </a:cubicBezTo>
                <a:cubicBezTo>
                  <a:pt x="349" y="502"/>
                  <a:pt x="448" y="485"/>
                  <a:pt x="502" y="447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 vert="horz" wrap="square" lIns="100838" tIns="50419" rIns="100838" bIns="50419" numCol="1" anchor="t" anchorCtr="0" compatLnSpc="1">
            <a:prstTxWarp prst="textNoShape">
              <a:avLst/>
            </a:prstTxWarp>
          </a:bodyPr>
          <a:lstStyle/>
          <a:p>
            <a:endParaRPr lang="de-DE" sz="1985" dirty="0"/>
          </a:p>
        </p:txBody>
      </p:sp>
      <p:sp>
        <p:nvSpPr>
          <p:cNvPr id="32" name="Freeform 1207">
            <a:extLst>
              <a:ext uri="{FF2B5EF4-FFF2-40B4-BE49-F238E27FC236}">
                <a16:creationId xmlns:a16="http://schemas.microsoft.com/office/drawing/2014/main" id="{D2909F24-8F33-4B45-9DE3-2C7F534D4E16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242934" y="3999490"/>
            <a:ext cx="571477" cy="581657"/>
          </a:xfrm>
          <a:custGeom>
            <a:avLst/>
            <a:gdLst>
              <a:gd name="T0" fmla="*/ 502 w 502"/>
              <a:gd name="T1" fmla="*/ 84 h 586"/>
              <a:gd name="T2" fmla="*/ 502 w 502"/>
              <a:gd name="T3" fmla="*/ 126 h 586"/>
              <a:gd name="T4" fmla="*/ 251 w 502"/>
              <a:gd name="T5" fmla="*/ 209 h 586"/>
              <a:gd name="T6" fmla="*/ 0 w 502"/>
              <a:gd name="T7" fmla="*/ 126 h 586"/>
              <a:gd name="T8" fmla="*/ 0 w 502"/>
              <a:gd name="T9" fmla="*/ 84 h 586"/>
              <a:gd name="T10" fmla="*/ 251 w 502"/>
              <a:gd name="T11" fmla="*/ 0 h 586"/>
              <a:gd name="T12" fmla="*/ 502 w 502"/>
              <a:gd name="T13" fmla="*/ 84 h 586"/>
              <a:gd name="T14" fmla="*/ 502 w 502"/>
              <a:gd name="T15" fmla="*/ 196 h 586"/>
              <a:gd name="T16" fmla="*/ 502 w 502"/>
              <a:gd name="T17" fmla="*/ 251 h 586"/>
              <a:gd name="T18" fmla="*/ 251 w 502"/>
              <a:gd name="T19" fmla="*/ 335 h 586"/>
              <a:gd name="T20" fmla="*/ 0 w 502"/>
              <a:gd name="T21" fmla="*/ 251 h 586"/>
              <a:gd name="T22" fmla="*/ 0 w 502"/>
              <a:gd name="T23" fmla="*/ 196 h 586"/>
              <a:gd name="T24" fmla="*/ 251 w 502"/>
              <a:gd name="T25" fmla="*/ 251 h 586"/>
              <a:gd name="T26" fmla="*/ 502 w 502"/>
              <a:gd name="T27" fmla="*/ 196 h 586"/>
              <a:gd name="T28" fmla="*/ 502 w 502"/>
              <a:gd name="T29" fmla="*/ 321 h 586"/>
              <a:gd name="T30" fmla="*/ 502 w 502"/>
              <a:gd name="T31" fmla="*/ 377 h 586"/>
              <a:gd name="T32" fmla="*/ 251 w 502"/>
              <a:gd name="T33" fmla="*/ 460 h 586"/>
              <a:gd name="T34" fmla="*/ 0 w 502"/>
              <a:gd name="T35" fmla="*/ 377 h 586"/>
              <a:gd name="T36" fmla="*/ 0 w 502"/>
              <a:gd name="T37" fmla="*/ 321 h 586"/>
              <a:gd name="T38" fmla="*/ 251 w 502"/>
              <a:gd name="T39" fmla="*/ 377 h 586"/>
              <a:gd name="T40" fmla="*/ 502 w 502"/>
              <a:gd name="T41" fmla="*/ 321 h 586"/>
              <a:gd name="T42" fmla="*/ 502 w 502"/>
              <a:gd name="T43" fmla="*/ 447 h 586"/>
              <a:gd name="T44" fmla="*/ 502 w 502"/>
              <a:gd name="T45" fmla="*/ 502 h 586"/>
              <a:gd name="T46" fmla="*/ 251 w 502"/>
              <a:gd name="T47" fmla="*/ 586 h 586"/>
              <a:gd name="T48" fmla="*/ 0 w 502"/>
              <a:gd name="T49" fmla="*/ 502 h 586"/>
              <a:gd name="T50" fmla="*/ 0 w 502"/>
              <a:gd name="T51" fmla="*/ 447 h 586"/>
              <a:gd name="T52" fmla="*/ 251 w 502"/>
              <a:gd name="T53" fmla="*/ 502 h 586"/>
              <a:gd name="T54" fmla="*/ 502 w 502"/>
              <a:gd name="T55" fmla="*/ 447 h 5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02" h="586">
                <a:moveTo>
                  <a:pt x="502" y="84"/>
                </a:moveTo>
                <a:cubicBezTo>
                  <a:pt x="502" y="126"/>
                  <a:pt x="502" y="126"/>
                  <a:pt x="502" y="126"/>
                </a:cubicBezTo>
                <a:cubicBezTo>
                  <a:pt x="502" y="172"/>
                  <a:pt x="390" y="209"/>
                  <a:pt x="251" y="209"/>
                </a:cubicBezTo>
                <a:cubicBezTo>
                  <a:pt x="112" y="209"/>
                  <a:pt x="0" y="172"/>
                  <a:pt x="0" y="126"/>
                </a:cubicBezTo>
                <a:cubicBezTo>
                  <a:pt x="0" y="84"/>
                  <a:pt x="0" y="84"/>
                  <a:pt x="0" y="84"/>
                </a:cubicBezTo>
                <a:cubicBezTo>
                  <a:pt x="0" y="38"/>
                  <a:pt x="112" y="0"/>
                  <a:pt x="251" y="0"/>
                </a:cubicBezTo>
                <a:cubicBezTo>
                  <a:pt x="390" y="0"/>
                  <a:pt x="502" y="38"/>
                  <a:pt x="502" y="84"/>
                </a:cubicBezTo>
                <a:close/>
                <a:moveTo>
                  <a:pt x="502" y="196"/>
                </a:moveTo>
                <a:cubicBezTo>
                  <a:pt x="502" y="251"/>
                  <a:pt x="502" y="251"/>
                  <a:pt x="502" y="251"/>
                </a:cubicBezTo>
                <a:cubicBezTo>
                  <a:pt x="502" y="297"/>
                  <a:pt x="390" y="335"/>
                  <a:pt x="251" y="335"/>
                </a:cubicBezTo>
                <a:cubicBezTo>
                  <a:pt x="112" y="335"/>
                  <a:pt x="0" y="297"/>
                  <a:pt x="0" y="251"/>
                </a:cubicBezTo>
                <a:cubicBezTo>
                  <a:pt x="0" y="196"/>
                  <a:pt x="0" y="196"/>
                  <a:pt x="0" y="196"/>
                </a:cubicBezTo>
                <a:cubicBezTo>
                  <a:pt x="54" y="234"/>
                  <a:pt x="153" y="251"/>
                  <a:pt x="251" y="251"/>
                </a:cubicBezTo>
                <a:cubicBezTo>
                  <a:pt x="349" y="251"/>
                  <a:pt x="448" y="234"/>
                  <a:pt x="502" y="196"/>
                </a:cubicBezTo>
                <a:close/>
                <a:moveTo>
                  <a:pt x="502" y="321"/>
                </a:moveTo>
                <a:cubicBezTo>
                  <a:pt x="502" y="377"/>
                  <a:pt x="502" y="377"/>
                  <a:pt x="502" y="377"/>
                </a:cubicBezTo>
                <a:cubicBezTo>
                  <a:pt x="502" y="423"/>
                  <a:pt x="390" y="460"/>
                  <a:pt x="251" y="460"/>
                </a:cubicBezTo>
                <a:cubicBezTo>
                  <a:pt x="112" y="460"/>
                  <a:pt x="0" y="423"/>
                  <a:pt x="0" y="377"/>
                </a:cubicBezTo>
                <a:cubicBezTo>
                  <a:pt x="0" y="321"/>
                  <a:pt x="0" y="321"/>
                  <a:pt x="0" y="321"/>
                </a:cubicBezTo>
                <a:cubicBezTo>
                  <a:pt x="54" y="359"/>
                  <a:pt x="153" y="377"/>
                  <a:pt x="251" y="377"/>
                </a:cubicBezTo>
                <a:cubicBezTo>
                  <a:pt x="349" y="377"/>
                  <a:pt x="448" y="359"/>
                  <a:pt x="502" y="321"/>
                </a:cubicBezTo>
                <a:close/>
                <a:moveTo>
                  <a:pt x="502" y="447"/>
                </a:moveTo>
                <a:cubicBezTo>
                  <a:pt x="502" y="502"/>
                  <a:pt x="502" y="502"/>
                  <a:pt x="502" y="502"/>
                </a:cubicBezTo>
                <a:cubicBezTo>
                  <a:pt x="502" y="548"/>
                  <a:pt x="390" y="586"/>
                  <a:pt x="251" y="586"/>
                </a:cubicBezTo>
                <a:cubicBezTo>
                  <a:pt x="112" y="586"/>
                  <a:pt x="0" y="548"/>
                  <a:pt x="0" y="502"/>
                </a:cubicBezTo>
                <a:cubicBezTo>
                  <a:pt x="0" y="447"/>
                  <a:pt x="0" y="447"/>
                  <a:pt x="0" y="447"/>
                </a:cubicBezTo>
                <a:cubicBezTo>
                  <a:pt x="54" y="485"/>
                  <a:pt x="153" y="502"/>
                  <a:pt x="251" y="502"/>
                </a:cubicBezTo>
                <a:cubicBezTo>
                  <a:pt x="349" y="502"/>
                  <a:pt x="448" y="485"/>
                  <a:pt x="502" y="447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 vert="horz" wrap="square" lIns="100838" tIns="50419" rIns="100838" bIns="50419" numCol="1" anchor="t" anchorCtr="0" compatLnSpc="1">
            <a:prstTxWarp prst="textNoShape">
              <a:avLst/>
            </a:prstTxWarp>
          </a:bodyPr>
          <a:lstStyle/>
          <a:p>
            <a:endParaRPr lang="de-DE" sz="1985" dirty="0"/>
          </a:p>
        </p:txBody>
      </p:sp>
      <p:sp>
        <p:nvSpPr>
          <p:cNvPr id="33" name="Freeform 1197">
            <a:extLst>
              <a:ext uri="{FF2B5EF4-FFF2-40B4-BE49-F238E27FC236}">
                <a16:creationId xmlns:a16="http://schemas.microsoft.com/office/drawing/2014/main" id="{CD9B2CD3-0A45-45ED-A351-F76ADF88B4E1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9846469" y="3781425"/>
            <a:ext cx="972452" cy="826064"/>
          </a:xfrm>
          <a:custGeom>
            <a:avLst/>
            <a:gdLst>
              <a:gd name="T0" fmla="*/ 437 w 586"/>
              <a:gd name="T1" fmla="*/ 298 h 502"/>
              <a:gd name="T2" fmla="*/ 294 w 586"/>
              <a:gd name="T3" fmla="*/ 402 h 502"/>
              <a:gd name="T4" fmla="*/ 184 w 586"/>
              <a:gd name="T5" fmla="*/ 502 h 502"/>
              <a:gd name="T6" fmla="*/ 75 w 586"/>
              <a:gd name="T7" fmla="*/ 415 h 502"/>
              <a:gd name="T8" fmla="*/ 0 w 586"/>
              <a:gd name="T9" fmla="*/ 385 h 502"/>
              <a:gd name="T10" fmla="*/ 0 w 586"/>
              <a:gd name="T11" fmla="*/ 245 h 502"/>
              <a:gd name="T12" fmla="*/ 127 w 586"/>
              <a:gd name="T13" fmla="*/ 296 h 502"/>
              <a:gd name="T14" fmla="*/ 184 w 586"/>
              <a:gd name="T15" fmla="*/ 280 h 502"/>
              <a:gd name="T16" fmla="*/ 195 w 586"/>
              <a:gd name="T17" fmla="*/ 281 h 502"/>
              <a:gd name="T18" fmla="*/ 288 w 586"/>
              <a:gd name="T19" fmla="*/ 148 h 502"/>
              <a:gd name="T20" fmla="*/ 437 w 586"/>
              <a:gd name="T21" fmla="*/ 0 h 502"/>
              <a:gd name="T22" fmla="*/ 586 w 586"/>
              <a:gd name="T23" fmla="*/ 149 h 502"/>
              <a:gd name="T24" fmla="*/ 437 w 586"/>
              <a:gd name="T25" fmla="*/ 298 h 502"/>
              <a:gd name="T26" fmla="*/ 184 w 586"/>
              <a:gd name="T27" fmla="*/ 310 h 502"/>
              <a:gd name="T28" fmla="*/ 166 w 586"/>
              <a:gd name="T29" fmla="*/ 311 h 502"/>
              <a:gd name="T30" fmla="*/ 200 w 586"/>
              <a:gd name="T31" fmla="*/ 325 h 502"/>
              <a:gd name="T32" fmla="*/ 236 w 586"/>
              <a:gd name="T33" fmla="*/ 410 h 502"/>
              <a:gd name="T34" fmla="*/ 152 w 586"/>
              <a:gd name="T35" fmla="*/ 445 h 502"/>
              <a:gd name="T36" fmla="*/ 112 w 586"/>
              <a:gd name="T37" fmla="*/ 429 h 502"/>
              <a:gd name="T38" fmla="*/ 184 w 586"/>
              <a:gd name="T39" fmla="*/ 473 h 502"/>
              <a:gd name="T40" fmla="*/ 266 w 586"/>
              <a:gd name="T41" fmla="*/ 391 h 502"/>
              <a:gd name="T42" fmla="*/ 184 w 586"/>
              <a:gd name="T43" fmla="*/ 310 h 502"/>
              <a:gd name="T44" fmla="*/ 437 w 586"/>
              <a:gd name="T45" fmla="*/ 49 h 502"/>
              <a:gd name="T46" fmla="*/ 337 w 586"/>
              <a:gd name="T47" fmla="*/ 149 h 502"/>
              <a:gd name="T48" fmla="*/ 437 w 586"/>
              <a:gd name="T49" fmla="*/ 249 h 502"/>
              <a:gd name="T50" fmla="*/ 537 w 586"/>
              <a:gd name="T51" fmla="*/ 149 h 502"/>
              <a:gd name="T52" fmla="*/ 437 w 586"/>
              <a:gd name="T53" fmla="*/ 49 h 502"/>
              <a:gd name="T54" fmla="*/ 437 w 586"/>
              <a:gd name="T55" fmla="*/ 229 h 502"/>
              <a:gd name="T56" fmla="*/ 358 w 586"/>
              <a:gd name="T57" fmla="*/ 149 h 502"/>
              <a:gd name="T58" fmla="*/ 437 w 586"/>
              <a:gd name="T59" fmla="*/ 69 h 502"/>
              <a:gd name="T60" fmla="*/ 517 w 586"/>
              <a:gd name="T61" fmla="*/ 149 h 502"/>
              <a:gd name="T62" fmla="*/ 437 w 586"/>
              <a:gd name="T63" fmla="*/ 229 h 5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586" h="502">
                <a:moveTo>
                  <a:pt x="437" y="298"/>
                </a:moveTo>
                <a:cubicBezTo>
                  <a:pt x="294" y="402"/>
                  <a:pt x="294" y="402"/>
                  <a:pt x="294" y="402"/>
                </a:cubicBezTo>
                <a:cubicBezTo>
                  <a:pt x="289" y="458"/>
                  <a:pt x="241" y="502"/>
                  <a:pt x="184" y="502"/>
                </a:cubicBezTo>
                <a:cubicBezTo>
                  <a:pt x="131" y="502"/>
                  <a:pt x="86" y="465"/>
                  <a:pt x="75" y="415"/>
                </a:cubicBezTo>
                <a:cubicBezTo>
                  <a:pt x="0" y="385"/>
                  <a:pt x="0" y="385"/>
                  <a:pt x="0" y="385"/>
                </a:cubicBezTo>
                <a:cubicBezTo>
                  <a:pt x="0" y="245"/>
                  <a:pt x="0" y="245"/>
                  <a:pt x="0" y="245"/>
                </a:cubicBezTo>
                <a:cubicBezTo>
                  <a:pt x="127" y="296"/>
                  <a:pt x="127" y="296"/>
                  <a:pt x="127" y="296"/>
                </a:cubicBezTo>
                <a:cubicBezTo>
                  <a:pt x="144" y="286"/>
                  <a:pt x="163" y="280"/>
                  <a:pt x="184" y="280"/>
                </a:cubicBezTo>
                <a:cubicBezTo>
                  <a:pt x="188" y="280"/>
                  <a:pt x="192" y="280"/>
                  <a:pt x="195" y="281"/>
                </a:cubicBezTo>
                <a:cubicBezTo>
                  <a:pt x="288" y="148"/>
                  <a:pt x="288" y="148"/>
                  <a:pt x="288" y="148"/>
                </a:cubicBezTo>
                <a:cubicBezTo>
                  <a:pt x="289" y="66"/>
                  <a:pt x="355" y="0"/>
                  <a:pt x="437" y="0"/>
                </a:cubicBezTo>
                <a:cubicBezTo>
                  <a:pt x="519" y="0"/>
                  <a:pt x="586" y="67"/>
                  <a:pt x="586" y="149"/>
                </a:cubicBezTo>
                <a:cubicBezTo>
                  <a:pt x="586" y="231"/>
                  <a:pt x="519" y="298"/>
                  <a:pt x="437" y="298"/>
                </a:cubicBezTo>
                <a:close/>
                <a:moveTo>
                  <a:pt x="184" y="310"/>
                </a:moveTo>
                <a:cubicBezTo>
                  <a:pt x="178" y="310"/>
                  <a:pt x="172" y="310"/>
                  <a:pt x="166" y="311"/>
                </a:cubicBezTo>
                <a:cubicBezTo>
                  <a:pt x="200" y="325"/>
                  <a:pt x="200" y="325"/>
                  <a:pt x="200" y="325"/>
                </a:cubicBezTo>
                <a:cubicBezTo>
                  <a:pt x="234" y="339"/>
                  <a:pt x="250" y="376"/>
                  <a:pt x="236" y="410"/>
                </a:cubicBezTo>
                <a:cubicBezTo>
                  <a:pt x="223" y="443"/>
                  <a:pt x="185" y="459"/>
                  <a:pt x="152" y="445"/>
                </a:cubicBezTo>
                <a:cubicBezTo>
                  <a:pt x="138" y="440"/>
                  <a:pt x="125" y="435"/>
                  <a:pt x="112" y="429"/>
                </a:cubicBezTo>
                <a:cubicBezTo>
                  <a:pt x="125" y="455"/>
                  <a:pt x="153" y="473"/>
                  <a:pt x="184" y="473"/>
                </a:cubicBezTo>
                <a:cubicBezTo>
                  <a:pt x="229" y="473"/>
                  <a:pt x="266" y="437"/>
                  <a:pt x="266" y="391"/>
                </a:cubicBezTo>
                <a:cubicBezTo>
                  <a:pt x="266" y="346"/>
                  <a:pt x="229" y="310"/>
                  <a:pt x="184" y="310"/>
                </a:cubicBezTo>
                <a:close/>
                <a:moveTo>
                  <a:pt x="437" y="49"/>
                </a:moveTo>
                <a:cubicBezTo>
                  <a:pt x="382" y="49"/>
                  <a:pt x="337" y="94"/>
                  <a:pt x="337" y="149"/>
                </a:cubicBezTo>
                <a:cubicBezTo>
                  <a:pt x="337" y="204"/>
                  <a:pt x="382" y="249"/>
                  <a:pt x="437" y="249"/>
                </a:cubicBezTo>
                <a:cubicBezTo>
                  <a:pt x="492" y="249"/>
                  <a:pt x="537" y="204"/>
                  <a:pt x="537" y="149"/>
                </a:cubicBezTo>
                <a:cubicBezTo>
                  <a:pt x="537" y="94"/>
                  <a:pt x="492" y="49"/>
                  <a:pt x="437" y="49"/>
                </a:cubicBezTo>
                <a:close/>
                <a:moveTo>
                  <a:pt x="437" y="229"/>
                </a:moveTo>
                <a:cubicBezTo>
                  <a:pt x="393" y="229"/>
                  <a:pt x="358" y="193"/>
                  <a:pt x="358" y="149"/>
                </a:cubicBezTo>
                <a:cubicBezTo>
                  <a:pt x="358" y="105"/>
                  <a:pt x="393" y="69"/>
                  <a:pt x="437" y="69"/>
                </a:cubicBezTo>
                <a:cubicBezTo>
                  <a:pt x="481" y="69"/>
                  <a:pt x="517" y="105"/>
                  <a:pt x="517" y="149"/>
                </a:cubicBezTo>
                <a:cubicBezTo>
                  <a:pt x="517" y="193"/>
                  <a:pt x="481" y="229"/>
                  <a:pt x="437" y="229"/>
                </a:cubicBezTo>
                <a:close/>
              </a:path>
            </a:pathLst>
          </a:custGeom>
          <a:solidFill>
            <a:srgbClr val="00999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 vert="horz" wrap="square" lIns="100838" tIns="50419" rIns="100838" bIns="50419" numCol="1" anchor="t" anchorCtr="0" compatLnSpc="1">
            <a:prstTxWarp prst="textNoShape">
              <a:avLst/>
            </a:prstTxWarp>
          </a:bodyPr>
          <a:lstStyle/>
          <a:p>
            <a:endParaRPr lang="de-DE" sz="1985" dirty="0"/>
          </a:p>
        </p:txBody>
      </p:sp>
      <p:sp>
        <p:nvSpPr>
          <p:cNvPr id="34" name="Freeform 924">
            <a:extLst>
              <a:ext uri="{FF2B5EF4-FFF2-40B4-BE49-F238E27FC236}">
                <a16:creationId xmlns:a16="http://schemas.microsoft.com/office/drawing/2014/main" id="{448DE592-F57C-4CD3-BD1B-4A95E6C7BD1B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139768" y="4049339"/>
            <a:ext cx="824763" cy="758117"/>
          </a:xfrm>
          <a:custGeom>
            <a:avLst/>
            <a:gdLst>
              <a:gd name="T0" fmla="*/ 360 w 627"/>
              <a:gd name="T1" fmla="*/ 336 h 576"/>
              <a:gd name="T2" fmla="*/ 381 w 627"/>
              <a:gd name="T3" fmla="*/ 405 h 576"/>
              <a:gd name="T4" fmla="*/ 319 w 627"/>
              <a:gd name="T5" fmla="*/ 458 h 576"/>
              <a:gd name="T6" fmla="*/ 249 w 627"/>
              <a:gd name="T7" fmla="*/ 489 h 576"/>
              <a:gd name="T8" fmla="*/ 169 w 627"/>
              <a:gd name="T9" fmla="*/ 489 h 576"/>
              <a:gd name="T10" fmla="*/ 98 w 627"/>
              <a:gd name="T11" fmla="*/ 458 h 576"/>
              <a:gd name="T12" fmla="*/ 38 w 627"/>
              <a:gd name="T13" fmla="*/ 405 h 576"/>
              <a:gd name="T14" fmla="*/ 57 w 627"/>
              <a:gd name="T15" fmla="*/ 335 h 576"/>
              <a:gd name="T16" fmla="*/ 0 w 627"/>
              <a:gd name="T17" fmla="*/ 257 h 576"/>
              <a:gd name="T18" fmla="*/ 68 w 627"/>
              <a:gd name="T19" fmla="*/ 215 h 576"/>
              <a:gd name="T20" fmla="*/ 39 w 627"/>
              <a:gd name="T21" fmla="*/ 164 h 576"/>
              <a:gd name="T22" fmla="*/ 136 w 627"/>
              <a:gd name="T23" fmla="*/ 147 h 576"/>
              <a:gd name="T24" fmla="*/ 178 w 627"/>
              <a:gd name="T25" fmla="*/ 79 h 576"/>
              <a:gd name="T26" fmla="*/ 256 w 627"/>
              <a:gd name="T27" fmla="*/ 137 h 576"/>
              <a:gd name="T28" fmla="*/ 326 w 627"/>
              <a:gd name="T29" fmla="*/ 116 h 576"/>
              <a:gd name="T30" fmla="*/ 378 w 627"/>
              <a:gd name="T31" fmla="*/ 177 h 576"/>
              <a:gd name="T32" fmla="*/ 410 w 627"/>
              <a:gd name="T33" fmla="*/ 248 h 576"/>
              <a:gd name="T34" fmla="*/ 209 w 627"/>
              <a:gd name="T35" fmla="*/ 204 h 576"/>
              <a:gd name="T36" fmla="*/ 292 w 627"/>
              <a:gd name="T37" fmla="*/ 288 h 576"/>
              <a:gd name="T38" fmla="*/ 578 w 627"/>
              <a:gd name="T39" fmla="*/ 154 h 576"/>
              <a:gd name="T40" fmla="*/ 584 w 627"/>
              <a:gd name="T41" fmla="*/ 218 h 576"/>
              <a:gd name="T42" fmla="*/ 502 w 627"/>
              <a:gd name="T43" fmla="*/ 204 h 576"/>
              <a:gd name="T44" fmla="*/ 419 w 627"/>
              <a:gd name="T45" fmla="*/ 218 h 576"/>
              <a:gd name="T46" fmla="*/ 425 w 627"/>
              <a:gd name="T47" fmla="*/ 154 h 576"/>
              <a:gd name="T48" fmla="*/ 425 w 627"/>
              <a:gd name="T49" fmla="*/ 88 h 576"/>
              <a:gd name="T50" fmla="*/ 419 w 627"/>
              <a:gd name="T51" fmla="*/ 23 h 576"/>
              <a:gd name="T52" fmla="*/ 502 w 627"/>
              <a:gd name="T53" fmla="*/ 37 h 576"/>
              <a:gd name="T54" fmla="*/ 543 w 627"/>
              <a:gd name="T55" fmla="*/ 0 h 576"/>
              <a:gd name="T56" fmla="*/ 569 w 627"/>
              <a:gd name="T57" fmla="*/ 71 h 576"/>
              <a:gd name="T58" fmla="*/ 627 w 627"/>
              <a:gd name="T59" fmla="*/ 143 h 576"/>
              <a:gd name="T60" fmla="*/ 569 w 627"/>
              <a:gd name="T61" fmla="*/ 505 h 576"/>
              <a:gd name="T62" fmla="*/ 543 w 627"/>
              <a:gd name="T63" fmla="*/ 576 h 576"/>
              <a:gd name="T64" fmla="*/ 492 w 627"/>
              <a:gd name="T65" fmla="*/ 538 h 576"/>
              <a:gd name="T66" fmla="*/ 418 w 627"/>
              <a:gd name="T67" fmla="*/ 550 h 576"/>
              <a:gd name="T68" fmla="*/ 376 w 627"/>
              <a:gd name="T69" fmla="*/ 478 h 576"/>
              <a:gd name="T70" fmla="*/ 435 w 627"/>
              <a:gd name="T71" fmla="*/ 405 h 576"/>
              <a:gd name="T72" fmla="*/ 460 w 627"/>
              <a:gd name="T73" fmla="*/ 335 h 576"/>
              <a:gd name="T74" fmla="*/ 511 w 627"/>
              <a:gd name="T75" fmla="*/ 372 h 576"/>
              <a:gd name="T76" fmla="*/ 584 w 627"/>
              <a:gd name="T77" fmla="*/ 358 h 576"/>
              <a:gd name="T78" fmla="*/ 578 w 627"/>
              <a:gd name="T79" fmla="*/ 422 h 576"/>
              <a:gd name="T80" fmla="*/ 502 w 627"/>
              <a:gd name="T81" fmla="*/ 79 h 576"/>
              <a:gd name="T82" fmla="*/ 543 w 627"/>
              <a:gd name="T83" fmla="*/ 121 h 576"/>
              <a:gd name="T84" fmla="*/ 460 w 627"/>
              <a:gd name="T85" fmla="*/ 455 h 576"/>
              <a:gd name="T86" fmla="*/ 502 w 627"/>
              <a:gd name="T87" fmla="*/ 413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627" h="576">
                <a:moveTo>
                  <a:pt x="418" y="319"/>
                </a:moveTo>
                <a:cubicBezTo>
                  <a:pt x="418" y="323"/>
                  <a:pt x="415" y="328"/>
                  <a:pt x="410" y="328"/>
                </a:cubicBezTo>
                <a:cubicBezTo>
                  <a:pt x="360" y="336"/>
                  <a:pt x="360" y="336"/>
                  <a:pt x="360" y="336"/>
                </a:cubicBezTo>
                <a:cubicBezTo>
                  <a:pt x="357" y="345"/>
                  <a:pt x="354" y="353"/>
                  <a:pt x="349" y="361"/>
                </a:cubicBezTo>
                <a:cubicBezTo>
                  <a:pt x="358" y="374"/>
                  <a:pt x="368" y="386"/>
                  <a:pt x="379" y="399"/>
                </a:cubicBezTo>
                <a:cubicBezTo>
                  <a:pt x="380" y="401"/>
                  <a:pt x="381" y="403"/>
                  <a:pt x="381" y="405"/>
                </a:cubicBezTo>
                <a:cubicBezTo>
                  <a:pt x="381" y="407"/>
                  <a:pt x="380" y="410"/>
                  <a:pt x="379" y="411"/>
                </a:cubicBezTo>
                <a:cubicBezTo>
                  <a:pt x="372" y="420"/>
                  <a:pt x="336" y="460"/>
                  <a:pt x="326" y="460"/>
                </a:cubicBezTo>
                <a:cubicBezTo>
                  <a:pt x="323" y="460"/>
                  <a:pt x="321" y="459"/>
                  <a:pt x="319" y="458"/>
                </a:cubicBezTo>
                <a:cubicBezTo>
                  <a:pt x="282" y="428"/>
                  <a:pt x="282" y="428"/>
                  <a:pt x="282" y="428"/>
                </a:cubicBezTo>
                <a:cubicBezTo>
                  <a:pt x="273" y="433"/>
                  <a:pt x="265" y="436"/>
                  <a:pt x="256" y="438"/>
                </a:cubicBezTo>
                <a:cubicBezTo>
                  <a:pt x="255" y="455"/>
                  <a:pt x="253" y="473"/>
                  <a:pt x="249" y="489"/>
                </a:cubicBezTo>
                <a:cubicBezTo>
                  <a:pt x="248" y="494"/>
                  <a:pt x="244" y="497"/>
                  <a:pt x="239" y="497"/>
                </a:cubicBezTo>
                <a:cubicBezTo>
                  <a:pt x="178" y="497"/>
                  <a:pt x="178" y="497"/>
                  <a:pt x="178" y="497"/>
                </a:cubicBezTo>
                <a:cubicBezTo>
                  <a:pt x="174" y="497"/>
                  <a:pt x="169" y="493"/>
                  <a:pt x="169" y="489"/>
                </a:cubicBezTo>
                <a:cubicBezTo>
                  <a:pt x="161" y="439"/>
                  <a:pt x="161" y="439"/>
                  <a:pt x="161" y="439"/>
                </a:cubicBezTo>
                <a:cubicBezTo>
                  <a:pt x="153" y="436"/>
                  <a:pt x="144" y="433"/>
                  <a:pt x="137" y="429"/>
                </a:cubicBezTo>
                <a:cubicBezTo>
                  <a:pt x="98" y="458"/>
                  <a:pt x="98" y="458"/>
                  <a:pt x="98" y="458"/>
                </a:cubicBezTo>
                <a:cubicBezTo>
                  <a:pt x="96" y="459"/>
                  <a:pt x="94" y="460"/>
                  <a:pt x="91" y="460"/>
                </a:cubicBezTo>
                <a:cubicBezTo>
                  <a:pt x="89" y="460"/>
                  <a:pt x="87" y="459"/>
                  <a:pt x="85" y="457"/>
                </a:cubicBezTo>
                <a:cubicBezTo>
                  <a:pt x="76" y="450"/>
                  <a:pt x="38" y="415"/>
                  <a:pt x="38" y="405"/>
                </a:cubicBezTo>
                <a:cubicBezTo>
                  <a:pt x="38" y="403"/>
                  <a:pt x="39" y="401"/>
                  <a:pt x="40" y="399"/>
                </a:cubicBezTo>
                <a:cubicBezTo>
                  <a:pt x="49" y="387"/>
                  <a:pt x="59" y="374"/>
                  <a:pt x="69" y="362"/>
                </a:cubicBezTo>
                <a:cubicBezTo>
                  <a:pt x="64" y="353"/>
                  <a:pt x="60" y="344"/>
                  <a:pt x="57" y="335"/>
                </a:cubicBezTo>
                <a:cubicBezTo>
                  <a:pt x="7" y="327"/>
                  <a:pt x="7" y="327"/>
                  <a:pt x="7" y="327"/>
                </a:cubicBezTo>
                <a:cubicBezTo>
                  <a:pt x="3" y="326"/>
                  <a:pt x="0" y="322"/>
                  <a:pt x="0" y="318"/>
                </a:cubicBezTo>
                <a:cubicBezTo>
                  <a:pt x="0" y="257"/>
                  <a:pt x="0" y="257"/>
                  <a:pt x="0" y="257"/>
                </a:cubicBezTo>
                <a:cubicBezTo>
                  <a:pt x="0" y="253"/>
                  <a:pt x="3" y="248"/>
                  <a:pt x="7" y="247"/>
                </a:cubicBezTo>
                <a:cubicBezTo>
                  <a:pt x="58" y="240"/>
                  <a:pt x="58" y="240"/>
                  <a:pt x="58" y="240"/>
                </a:cubicBezTo>
                <a:cubicBezTo>
                  <a:pt x="60" y="231"/>
                  <a:pt x="64" y="223"/>
                  <a:pt x="68" y="215"/>
                </a:cubicBezTo>
                <a:cubicBezTo>
                  <a:pt x="59" y="202"/>
                  <a:pt x="49" y="189"/>
                  <a:pt x="39" y="177"/>
                </a:cubicBezTo>
                <a:cubicBezTo>
                  <a:pt x="38" y="175"/>
                  <a:pt x="37" y="173"/>
                  <a:pt x="37" y="171"/>
                </a:cubicBezTo>
                <a:cubicBezTo>
                  <a:pt x="37" y="168"/>
                  <a:pt x="37" y="166"/>
                  <a:pt x="39" y="164"/>
                </a:cubicBezTo>
                <a:cubicBezTo>
                  <a:pt x="45" y="155"/>
                  <a:pt x="82" y="116"/>
                  <a:pt x="91" y="116"/>
                </a:cubicBezTo>
                <a:cubicBezTo>
                  <a:pt x="94" y="116"/>
                  <a:pt x="96" y="117"/>
                  <a:pt x="98" y="118"/>
                </a:cubicBezTo>
                <a:cubicBezTo>
                  <a:pt x="136" y="147"/>
                  <a:pt x="136" y="147"/>
                  <a:pt x="136" y="147"/>
                </a:cubicBezTo>
                <a:cubicBezTo>
                  <a:pt x="144" y="143"/>
                  <a:pt x="152" y="140"/>
                  <a:pt x="161" y="137"/>
                </a:cubicBezTo>
                <a:cubicBezTo>
                  <a:pt x="163" y="121"/>
                  <a:pt x="164" y="103"/>
                  <a:pt x="169" y="87"/>
                </a:cubicBezTo>
                <a:cubicBezTo>
                  <a:pt x="170" y="82"/>
                  <a:pt x="174" y="79"/>
                  <a:pt x="178" y="79"/>
                </a:cubicBezTo>
                <a:cubicBezTo>
                  <a:pt x="239" y="79"/>
                  <a:pt x="239" y="79"/>
                  <a:pt x="239" y="79"/>
                </a:cubicBezTo>
                <a:cubicBezTo>
                  <a:pt x="244" y="79"/>
                  <a:pt x="248" y="82"/>
                  <a:pt x="249" y="87"/>
                </a:cubicBezTo>
                <a:cubicBezTo>
                  <a:pt x="256" y="137"/>
                  <a:pt x="256" y="137"/>
                  <a:pt x="256" y="137"/>
                </a:cubicBezTo>
                <a:cubicBezTo>
                  <a:pt x="265" y="140"/>
                  <a:pt x="273" y="143"/>
                  <a:pt x="281" y="147"/>
                </a:cubicBezTo>
                <a:cubicBezTo>
                  <a:pt x="320" y="118"/>
                  <a:pt x="320" y="118"/>
                  <a:pt x="320" y="118"/>
                </a:cubicBezTo>
                <a:cubicBezTo>
                  <a:pt x="322" y="116"/>
                  <a:pt x="324" y="116"/>
                  <a:pt x="326" y="116"/>
                </a:cubicBezTo>
                <a:cubicBezTo>
                  <a:pt x="329" y="116"/>
                  <a:pt x="331" y="117"/>
                  <a:pt x="333" y="118"/>
                </a:cubicBezTo>
                <a:cubicBezTo>
                  <a:pt x="341" y="126"/>
                  <a:pt x="380" y="161"/>
                  <a:pt x="380" y="171"/>
                </a:cubicBezTo>
                <a:cubicBezTo>
                  <a:pt x="380" y="173"/>
                  <a:pt x="379" y="175"/>
                  <a:pt x="378" y="177"/>
                </a:cubicBezTo>
                <a:cubicBezTo>
                  <a:pt x="368" y="189"/>
                  <a:pt x="358" y="201"/>
                  <a:pt x="349" y="214"/>
                </a:cubicBezTo>
                <a:cubicBezTo>
                  <a:pt x="354" y="223"/>
                  <a:pt x="357" y="232"/>
                  <a:pt x="360" y="241"/>
                </a:cubicBezTo>
                <a:cubicBezTo>
                  <a:pt x="410" y="248"/>
                  <a:pt x="410" y="248"/>
                  <a:pt x="410" y="248"/>
                </a:cubicBezTo>
                <a:cubicBezTo>
                  <a:pt x="415" y="249"/>
                  <a:pt x="418" y="254"/>
                  <a:pt x="418" y="258"/>
                </a:cubicBezTo>
                <a:lnTo>
                  <a:pt x="418" y="319"/>
                </a:lnTo>
                <a:close/>
                <a:moveTo>
                  <a:pt x="209" y="204"/>
                </a:moveTo>
                <a:cubicBezTo>
                  <a:pt x="163" y="204"/>
                  <a:pt x="125" y="242"/>
                  <a:pt x="125" y="288"/>
                </a:cubicBezTo>
                <a:cubicBezTo>
                  <a:pt x="125" y="334"/>
                  <a:pt x="163" y="372"/>
                  <a:pt x="209" y="372"/>
                </a:cubicBezTo>
                <a:cubicBezTo>
                  <a:pt x="255" y="372"/>
                  <a:pt x="292" y="334"/>
                  <a:pt x="292" y="288"/>
                </a:cubicBezTo>
                <a:cubicBezTo>
                  <a:pt x="292" y="242"/>
                  <a:pt x="255" y="204"/>
                  <a:pt x="209" y="204"/>
                </a:cubicBezTo>
                <a:close/>
                <a:moveTo>
                  <a:pt x="627" y="143"/>
                </a:moveTo>
                <a:cubicBezTo>
                  <a:pt x="627" y="148"/>
                  <a:pt x="585" y="153"/>
                  <a:pt x="578" y="154"/>
                </a:cubicBezTo>
                <a:cubicBezTo>
                  <a:pt x="576" y="160"/>
                  <a:pt x="572" y="165"/>
                  <a:pt x="569" y="171"/>
                </a:cubicBezTo>
                <a:cubicBezTo>
                  <a:pt x="571" y="177"/>
                  <a:pt x="585" y="210"/>
                  <a:pt x="585" y="216"/>
                </a:cubicBezTo>
                <a:cubicBezTo>
                  <a:pt x="585" y="217"/>
                  <a:pt x="585" y="217"/>
                  <a:pt x="584" y="218"/>
                </a:cubicBezTo>
                <a:cubicBezTo>
                  <a:pt x="580" y="220"/>
                  <a:pt x="545" y="241"/>
                  <a:pt x="543" y="241"/>
                </a:cubicBezTo>
                <a:cubicBezTo>
                  <a:pt x="539" y="241"/>
                  <a:pt x="515" y="208"/>
                  <a:pt x="511" y="204"/>
                </a:cubicBezTo>
                <a:cubicBezTo>
                  <a:pt x="508" y="204"/>
                  <a:pt x="505" y="204"/>
                  <a:pt x="502" y="204"/>
                </a:cubicBezTo>
                <a:cubicBezTo>
                  <a:pt x="498" y="204"/>
                  <a:pt x="495" y="204"/>
                  <a:pt x="492" y="204"/>
                </a:cubicBezTo>
                <a:cubicBezTo>
                  <a:pt x="488" y="208"/>
                  <a:pt x="464" y="241"/>
                  <a:pt x="460" y="241"/>
                </a:cubicBezTo>
                <a:cubicBezTo>
                  <a:pt x="458" y="241"/>
                  <a:pt x="423" y="220"/>
                  <a:pt x="419" y="218"/>
                </a:cubicBezTo>
                <a:cubicBezTo>
                  <a:pt x="418" y="217"/>
                  <a:pt x="418" y="216"/>
                  <a:pt x="418" y="216"/>
                </a:cubicBezTo>
                <a:cubicBezTo>
                  <a:pt x="418" y="210"/>
                  <a:pt x="432" y="177"/>
                  <a:pt x="435" y="171"/>
                </a:cubicBezTo>
                <a:cubicBezTo>
                  <a:pt x="431" y="165"/>
                  <a:pt x="427" y="160"/>
                  <a:pt x="425" y="154"/>
                </a:cubicBezTo>
                <a:cubicBezTo>
                  <a:pt x="418" y="153"/>
                  <a:pt x="376" y="148"/>
                  <a:pt x="376" y="143"/>
                </a:cubicBezTo>
                <a:cubicBezTo>
                  <a:pt x="376" y="98"/>
                  <a:pt x="376" y="98"/>
                  <a:pt x="376" y="98"/>
                </a:cubicBezTo>
                <a:cubicBezTo>
                  <a:pt x="376" y="93"/>
                  <a:pt x="418" y="88"/>
                  <a:pt x="425" y="88"/>
                </a:cubicBezTo>
                <a:cubicBezTo>
                  <a:pt x="427" y="82"/>
                  <a:pt x="431" y="76"/>
                  <a:pt x="435" y="71"/>
                </a:cubicBezTo>
                <a:cubicBezTo>
                  <a:pt x="432" y="64"/>
                  <a:pt x="418" y="31"/>
                  <a:pt x="418" y="25"/>
                </a:cubicBezTo>
                <a:cubicBezTo>
                  <a:pt x="418" y="25"/>
                  <a:pt x="418" y="24"/>
                  <a:pt x="419" y="23"/>
                </a:cubicBezTo>
                <a:cubicBezTo>
                  <a:pt x="423" y="21"/>
                  <a:pt x="458" y="0"/>
                  <a:pt x="460" y="0"/>
                </a:cubicBezTo>
                <a:cubicBezTo>
                  <a:pt x="464" y="0"/>
                  <a:pt x="488" y="33"/>
                  <a:pt x="492" y="38"/>
                </a:cubicBezTo>
                <a:cubicBezTo>
                  <a:pt x="495" y="37"/>
                  <a:pt x="498" y="37"/>
                  <a:pt x="502" y="37"/>
                </a:cubicBezTo>
                <a:cubicBezTo>
                  <a:pt x="505" y="37"/>
                  <a:pt x="508" y="37"/>
                  <a:pt x="511" y="38"/>
                </a:cubicBezTo>
                <a:cubicBezTo>
                  <a:pt x="521" y="25"/>
                  <a:pt x="530" y="12"/>
                  <a:pt x="541" y="1"/>
                </a:cubicBezTo>
                <a:cubicBezTo>
                  <a:pt x="543" y="0"/>
                  <a:pt x="543" y="0"/>
                  <a:pt x="543" y="0"/>
                </a:cubicBezTo>
                <a:cubicBezTo>
                  <a:pt x="545" y="0"/>
                  <a:pt x="580" y="21"/>
                  <a:pt x="584" y="23"/>
                </a:cubicBezTo>
                <a:cubicBezTo>
                  <a:pt x="585" y="24"/>
                  <a:pt x="585" y="25"/>
                  <a:pt x="585" y="25"/>
                </a:cubicBezTo>
                <a:cubicBezTo>
                  <a:pt x="585" y="31"/>
                  <a:pt x="571" y="64"/>
                  <a:pt x="569" y="71"/>
                </a:cubicBezTo>
                <a:cubicBezTo>
                  <a:pt x="572" y="76"/>
                  <a:pt x="576" y="82"/>
                  <a:pt x="578" y="88"/>
                </a:cubicBezTo>
                <a:cubicBezTo>
                  <a:pt x="585" y="88"/>
                  <a:pt x="627" y="93"/>
                  <a:pt x="627" y="98"/>
                </a:cubicBezTo>
                <a:lnTo>
                  <a:pt x="627" y="143"/>
                </a:lnTo>
                <a:close/>
                <a:moveTo>
                  <a:pt x="627" y="478"/>
                </a:moveTo>
                <a:cubicBezTo>
                  <a:pt x="627" y="483"/>
                  <a:pt x="585" y="487"/>
                  <a:pt x="578" y="488"/>
                </a:cubicBezTo>
                <a:cubicBezTo>
                  <a:pt x="576" y="494"/>
                  <a:pt x="572" y="500"/>
                  <a:pt x="569" y="505"/>
                </a:cubicBezTo>
                <a:cubicBezTo>
                  <a:pt x="571" y="512"/>
                  <a:pt x="585" y="544"/>
                  <a:pt x="585" y="550"/>
                </a:cubicBezTo>
                <a:cubicBezTo>
                  <a:pt x="585" y="551"/>
                  <a:pt x="585" y="552"/>
                  <a:pt x="584" y="553"/>
                </a:cubicBezTo>
                <a:cubicBezTo>
                  <a:pt x="580" y="555"/>
                  <a:pt x="545" y="576"/>
                  <a:pt x="543" y="576"/>
                </a:cubicBezTo>
                <a:cubicBezTo>
                  <a:pt x="539" y="576"/>
                  <a:pt x="515" y="543"/>
                  <a:pt x="511" y="538"/>
                </a:cubicBezTo>
                <a:cubicBezTo>
                  <a:pt x="508" y="538"/>
                  <a:pt x="505" y="539"/>
                  <a:pt x="502" y="539"/>
                </a:cubicBezTo>
                <a:cubicBezTo>
                  <a:pt x="498" y="539"/>
                  <a:pt x="495" y="538"/>
                  <a:pt x="492" y="538"/>
                </a:cubicBezTo>
                <a:cubicBezTo>
                  <a:pt x="488" y="543"/>
                  <a:pt x="464" y="576"/>
                  <a:pt x="460" y="576"/>
                </a:cubicBezTo>
                <a:cubicBezTo>
                  <a:pt x="458" y="576"/>
                  <a:pt x="423" y="555"/>
                  <a:pt x="419" y="553"/>
                </a:cubicBezTo>
                <a:cubicBezTo>
                  <a:pt x="418" y="552"/>
                  <a:pt x="418" y="551"/>
                  <a:pt x="418" y="550"/>
                </a:cubicBezTo>
                <a:cubicBezTo>
                  <a:pt x="418" y="545"/>
                  <a:pt x="432" y="512"/>
                  <a:pt x="435" y="505"/>
                </a:cubicBezTo>
                <a:cubicBezTo>
                  <a:pt x="431" y="500"/>
                  <a:pt x="427" y="494"/>
                  <a:pt x="425" y="488"/>
                </a:cubicBezTo>
                <a:cubicBezTo>
                  <a:pt x="418" y="487"/>
                  <a:pt x="376" y="483"/>
                  <a:pt x="376" y="478"/>
                </a:cubicBezTo>
                <a:cubicBezTo>
                  <a:pt x="376" y="432"/>
                  <a:pt x="376" y="432"/>
                  <a:pt x="376" y="432"/>
                </a:cubicBezTo>
                <a:cubicBezTo>
                  <a:pt x="376" y="427"/>
                  <a:pt x="418" y="423"/>
                  <a:pt x="425" y="422"/>
                </a:cubicBezTo>
                <a:cubicBezTo>
                  <a:pt x="427" y="416"/>
                  <a:pt x="431" y="410"/>
                  <a:pt x="435" y="405"/>
                </a:cubicBezTo>
                <a:cubicBezTo>
                  <a:pt x="432" y="399"/>
                  <a:pt x="418" y="366"/>
                  <a:pt x="418" y="360"/>
                </a:cubicBezTo>
                <a:cubicBezTo>
                  <a:pt x="418" y="359"/>
                  <a:pt x="418" y="358"/>
                  <a:pt x="419" y="358"/>
                </a:cubicBezTo>
                <a:cubicBezTo>
                  <a:pt x="423" y="356"/>
                  <a:pt x="458" y="335"/>
                  <a:pt x="460" y="335"/>
                </a:cubicBezTo>
                <a:cubicBezTo>
                  <a:pt x="464" y="335"/>
                  <a:pt x="488" y="367"/>
                  <a:pt x="492" y="372"/>
                </a:cubicBezTo>
                <a:cubicBezTo>
                  <a:pt x="495" y="372"/>
                  <a:pt x="498" y="372"/>
                  <a:pt x="502" y="372"/>
                </a:cubicBezTo>
                <a:cubicBezTo>
                  <a:pt x="505" y="372"/>
                  <a:pt x="508" y="372"/>
                  <a:pt x="511" y="372"/>
                </a:cubicBezTo>
                <a:cubicBezTo>
                  <a:pt x="521" y="359"/>
                  <a:pt x="530" y="347"/>
                  <a:pt x="541" y="336"/>
                </a:cubicBezTo>
                <a:cubicBezTo>
                  <a:pt x="543" y="335"/>
                  <a:pt x="543" y="335"/>
                  <a:pt x="543" y="335"/>
                </a:cubicBezTo>
                <a:cubicBezTo>
                  <a:pt x="545" y="335"/>
                  <a:pt x="580" y="355"/>
                  <a:pt x="584" y="358"/>
                </a:cubicBezTo>
                <a:cubicBezTo>
                  <a:pt x="585" y="358"/>
                  <a:pt x="585" y="359"/>
                  <a:pt x="585" y="360"/>
                </a:cubicBezTo>
                <a:cubicBezTo>
                  <a:pt x="585" y="366"/>
                  <a:pt x="571" y="399"/>
                  <a:pt x="569" y="405"/>
                </a:cubicBezTo>
                <a:cubicBezTo>
                  <a:pt x="572" y="410"/>
                  <a:pt x="576" y="416"/>
                  <a:pt x="578" y="422"/>
                </a:cubicBezTo>
                <a:cubicBezTo>
                  <a:pt x="585" y="423"/>
                  <a:pt x="627" y="427"/>
                  <a:pt x="627" y="432"/>
                </a:cubicBezTo>
                <a:lnTo>
                  <a:pt x="627" y="478"/>
                </a:lnTo>
                <a:close/>
                <a:moveTo>
                  <a:pt x="502" y="79"/>
                </a:moveTo>
                <a:cubicBezTo>
                  <a:pt x="479" y="79"/>
                  <a:pt x="460" y="98"/>
                  <a:pt x="460" y="121"/>
                </a:cubicBezTo>
                <a:cubicBezTo>
                  <a:pt x="460" y="144"/>
                  <a:pt x="479" y="162"/>
                  <a:pt x="502" y="162"/>
                </a:cubicBezTo>
                <a:cubicBezTo>
                  <a:pt x="525" y="162"/>
                  <a:pt x="543" y="143"/>
                  <a:pt x="543" y="121"/>
                </a:cubicBezTo>
                <a:cubicBezTo>
                  <a:pt x="543" y="98"/>
                  <a:pt x="524" y="79"/>
                  <a:pt x="502" y="79"/>
                </a:cubicBezTo>
                <a:close/>
                <a:moveTo>
                  <a:pt x="502" y="413"/>
                </a:moveTo>
                <a:cubicBezTo>
                  <a:pt x="479" y="413"/>
                  <a:pt x="460" y="432"/>
                  <a:pt x="460" y="455"/>
                </a:cubicBezTo>
                <a:cubicBezTo>
                  <a:pt x="460" y="478"/>
                  <a:pt x="479" y="497"/>
                  <a:pt x="502" y="497"/>
                </a:cubicBezTo>
                <a:cubicBezTo>
                  <a:pt x="525" y="497"/>
                  <a:pt x="543" y="478"/>
                  <a:pt x="543" y="455"/>
                </a:cubicBezTo>
                <a:cubicBezTo>
                  <a:pt x="543" y="432"/>
                  <a:pt x="524" y="413"/>
                  <a:pt x="502" y="413"/>
                </a:cubicBezTo>
                <a:close/>
              </a:path>
            </a:pathLst>
          </a:custGeom>
          <a:solidFill>
            <a:srgbClr val="DEB82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 vert="horz" wrap="square" lIns="100838" tIns="50419" rIns="100838" bIns="50419" numCol="1" anchor="t" anchorCtr="0" compatLnSpc="1">
            <a:prstTxWarp prst="textNoShape">
              <a:avLst/>
            </a:prstTxWarp>
          </a:bodyPr>
          <a:lstStyle/>
          <a:p>
            <a:endParaRPr lang="de-DE" sz="1985" dirty="0"/>
          </a:p>
        </p:txBody>
      </p:sp>
      <p:cxnSp>
        <p:nvCxnSpPr>
          <p:cNvPr id="35" name="Прямая со стрелкой 34"/>
          <p:cNvCxnSpPr/>
          <p:nvPr/>
        </p:nvCxnSpPr>
        <p:spPr>
          <a:xfrm flipV="1">
            <a:off x="10160855" y="1189059"/>
            <a:ext cx="1835436" cy="610756"/>
          </a:xfrm>
          <a:prstGeom prst="straightConnector1">
            <a:avLst/>
          </a:prstGeom>
          <a:ln w="76200">
            <a:solidFill>
              <a:srgbClr val="009999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36" name="Прямоугольник 35"/>
          <p:cNvSpPr/>
          <p:nvPr/>
        </p:nvSpPr>
        <p:spPr>
          <a:xfrm>
            <a:off x="9660793" y="943373"/>
            <a:ext cx="152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9999"/>
                </a:solidFill>
                <a:latin typeface="Calibri" panose="020F0502020204030204" pitchFamily="34" charset="0"/>
              </a:rPr>
              <a:t>+30</a:t>
            </a:r>
            <a:r>
              <a:rPr lang="en-US" sz="3200" b="1" dirty="0">
                <a:solidFill>
                  <a:srgbClr val="009999"/>
                </a:solidFill>
                <a:latin typeface="Calibri" panose="020F0502020204030204" pitchFamily="34" charset="0"/>
              </a:rPr>
              <a:t>,</a:t>
            </a:r>
            <a:r>
              <a:rPr lang="ru-RU" sz="3200" b="1" dirty="0">
                <a:solidFill>
                  <a:srgbClr val="009999"/>
                </a:solidFill>
                <a:latin typeface="Calibri" panose="020F0502020204030204" pitchFamily="34" charset="0"/>
              </a:rPr>
              <a:t>0</a:t>
            </a:r>
            <a:r>
              <a:rPr lang="en-US" sz="3200" b="1" dirty="0">
                <a:solidFill>
                  <a:srgbClr val="009999"/>
                </a:solidFill>
                <a:latin typeface="Calibri" panose="020F0502020204030204" pitchFamily="34" charset="0"/>
              </a:rPr>
              <a:t>%</a:t>
            </a:r>
            <a:endParaRPr lang="de-DE" sz="3200" b="1" dirty="0">
              <a:solidFill>
                <a:srgbClr val="009999"/>
              </a:solidFill>
            </a:endParaRPr>
          </a:p>
        </p:txBody>
      </p:sp>
      <p:cxnSp>
        <p:nvCxnSpPr>
          <p:cNvPr id="37" name="Прямая со стрелкой 36"/>
          <p:cNvCxnSpPr/>
          <p:nvPr/>
        </p:nvCxnSpPr>
        <p:spPr>
          <a:xfrm flipV="1">
            <a:off x="6044839" y="1360443"/>
            <a:ext cx="1622995" cy="706676"/>
          </a:xfrm>
          <a:prstGeom prst="straightConnector1">
            <a:avLst/>
          </a:prstGeom>
          <a:ln w="76200">
            <a:solidFill>
              <a:srgbClr val="DEB825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38" name="Прямоугольник 37"/>
          <p:cNvSpPr/>
          <p:nvPr/>
        </p:nvSpPr>
        <p:spPr>
          <a:xfrm>
            <a:off x="5645207" y="974124"/>
            <a:ext cx="18664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DEB825"/>
                </a:solidFill>
                <a:latin typeface="Calibri" panose="020F0502020204030204" pitchFamily="34" charset="0"/>
              </a:rPr>
              <a:t>+248,8%</a:t>
            </a:r>
            <a:endParaRPr lang="de-DE" sz="3200" b="1" dirty="0">
              <a:solidFill>
                <a:srgbClr val="DEB825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058746" y="6093550"/>
            <a:ext cx="19799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Индекс производства по обрабатывающей промышленность </a:t>
            </a:r>
            <a:endParaRPr lang="ru-RU" dirty="0">
              <a:latin typeface="Calibri" panose="020F050202020403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865269" y="6664610"/>
            <a:ext cx="20450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Количество субъектов МСП</a:t>
            </a:r>
            <a:endParaRPr lang="ru-RU" dirty="0">
              <a:latin typeface="Calibri" panose="020F050202020403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92869" y="5919254"/>
            <a:ext cx="204562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B6893"/>
                </a:solidFill>
                <a:latin typeface="Calibri" panose="020F0502020204030204" pitchFamily="34" charset="0"/>
              </a:rPr>
              <a:t>Ежегодно 103-105%</a:t>
            </a:r>
            <a:endParaRPr lang="de-DE" sz="3200" b="1" dirty="0">
              <a:solidFill>
                <a:srgbClr val="0B6893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9609671" y="6868894"/>
            <a:ext cx="3734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Количество торговых мест на розничных  рынках, включая с</a:t>
            </a:r>
            <a:r>
              <a:rPr lang="en-US" dirty="0"/>
              <a:t>/</a:t>
            </a:r>
            <a:r>
              <a:rPr lang="ru-RU" dirty="0"/>
              <a:t>х</a:t>
            </a:r>
            <a:endParaRPr lang="ru-RU" dirty="0">
              <a:latin typeface="Calibri" panose="020F0502020204030204" pitchFamily="34" charset="0"/>
            </a:endParaRPr>
          </a:p>
        </p:txBody>
      </p:sp>
      <p:graphicFrame>
        <p:nvGraphicFramePr>
          <p:cNvPr id="31" name="Диаграмма 3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3543102"/>
              </p:ext>
            </p:extLst>
          </p:nvPr>
        </p:nvGraphicFramePr>
        <p:xfrm>
          <a:off x="6023114" y="5617668"/>
          <a:ext cx="2083611" cy="19737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9" name="Freeform 962">
            <a:extLst>
              <a:ext uri="{FF2B5EF4-FFF2-40B4-BE49-F238E27FC236}">
                <a16:creationId xmlns:a16="http://schemas.microsoft.com/office/drawing/2014/main" id="{7177D464-6FDB-4C71-9EAF-E58D5E123998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915116" y="6143217"/>
            <a:ext cx="1087026" cy="1087026"/>
          </a:xfrm>
          <a:custGeom>
            <a:avLst/>
            <a:gdLst>
              <a:gd name="T0" fmla="*/ 106 w 536"/>
              <a:gd name="T1" fmla="*/ 525 h 537"/>
              <a:gd name="T2" fmla="*/ 77 w 536"/>
              <a:gd name="T3" fmla="*/ 537 h 537"/>
              <a:gd name="T4" fmla="*/ 47 w 536"/>
              <a:gd name="T5" fmla="*/ 525 h 537"/>
              <a:gd name="T6" fmla="*/ 13 w 536"/>
              <a:gd name="T7" fmla="*/ 490 h 537"/>
              <a:gd name="T8" fmla="*/ 0 w 536"/>
              <a:gd name="T9" fmla="*/ 460 h 537"/>
              <a:gd name="T10" fmla="*/ 13 w 536"/>
              <a:gd name="T11" fmla="*/ 431 h 537"/>
              <a:gd name="T12" fmla="*/ 235 w 536"/>
              <a:gd name="T13" fmla="*/ 208 h 537"/>
              <a:gd name="T14" fmla="*/ 329 w 536"/>
              <a:gd name="T15" fmla="*/ 302 h 537"/>
              <a:gd name="T16" fmla="*/ 106 w 536"/>
              <a:gd name="T17" fmla="*/ 525 h 537"/>
              <a:gd name="T18" fmla="*/ 98 w 536"/>
              <a:gd name="T19" fmla="*/ 418 h 537"/>
              <a:gd name="T20" fmla="*/ 77 w 536"/>
              <a:gd name="T21" fmla="*/ 439 h 537"/>
              <a:gd name="T22" fmla="*/ 98 w 536"/>
              <a:gd name="T23" fmla="*/ 460 h 537"/>
              <a:gd name="T24" fmla="*/ 119 w 536"/>
              <a:gd name="T25" fmla="*/ 439 h 537"/>
              <a:gd name="T26" fmla="*/ 98 w 536"/>
              <a:gd name="T27" fmla="*/ 418 h 537"/>
              <a:gd name="T28" fmla="*/ 529 w 536"/>
              <a:gd name="T29" fmla="*/ 195 h 537"/>
              <a:gd name="T30" fmla="*/ 391 w 536"/>
              <a:gd name="T31" fmla="*/ 293 h 537"/>
              <a:gd name="T32" fmla="*/ 244 w 536"/>
              <a:gd name="T33" fmla="*/ 147 h 537"/>
              <a:gd name="T34" fmla="*/ 391 w 536"/>
              <a:gd name="T35" fmla="*/ 0 h 537"/>
              <a:gd name="T36" fmla="*/ 466 w 536"/>
              <a:gd name="T37" fmla="*/ 21 h 537"/>
              <a:gd name="T38" fmla="*/ 471 w 536"/>
              <a:gd name="T39" fmla="*/ 30 h 537"/>
              <a:gd name="T40" fmla="*/ 466 w 536"/>
              <a:gd name="T41" fmla="*/ 39 h 537"/>
              <a:gd name="T42" fmla="*/ 370 w 536"/>
              <a:gd name="T43" fmla="*/ 94 h 537"/>
              <a:gd name="T44" fmla="*/ 370 w 536"/>
              <a:gd name="T45" fmla="*/ 168 h 537"/>
              <a:gd name="T46" fmla="*/ 433 w 536"/>
              <a:gd name="T47" fmla="*/ 202 h 537"/>
              <a:gd name="T48" fmla="*/ 526 w 536"/>
              <a:gd name="T49" fmla="*/ 149 h 537"/>
              <a:gd name="T50" fmla="*/ 536 w 536"/>
              <a:gd name="T51" fmla="*/ 160 h 537"/>
              <a:gd name="T52" fmla="*/ 529 w 536"/>
              <a:gd name="T53" fmla="*/ 195 h 5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536" h="537">
                <a:moveTo>
                  <a:pt x="106" y="525"/>
                </a:moveTo>
                <a:cubicBezTo>
                  <a:pt x="99" y="533"/>
                  <a:pt x="88" y="537"/>
                  <a:pt x="77" y="537"/>
                </a:cubicBezTo>
                <a:cubicBezTo>
                  <a:pt x="66" y="537"/>
                  <a:pt x="55" y="533"/>
                  <a:pt x="47" y="525"/>
                </a:cubicBezTo>
                <a:cubicBezTo>
                  <a:pt x="13" y="490"/>
                  <a:pt x="13" y="490"/>
                  <a:pt x="13" y="490"/>
                </a:cubicBezTo>
                <a:cubicBezTo>
                  <a:pt x="5" y="482"/>
                  <a:pt x="0" y="471"/>
                  <a:pt x="0" y="460"/>
                </a:cubicBezTo>
                <a:cubicBezTo>
                  <a:pt x="0" y="449"/>
                  <a:pt x="5" y="438"/>
                  <a:pt x="13" y="431"/>
                </a:cubicBezTo>
                <a:cubicBezTo>
                  <a:pt x="235" y="208"/>
                  <a:pt x="235" y="208"/>
                  <a:pt x="235" y="208"/>
                </a:cubicBezTo>
                <a:cubicBezTo>
                  <a:pt x="252" y="251"/>
                  <a:pt x="286" y="285"/>
                  <a:pt x="329" y="302"/>
                </a:cubicBezTo>
                <a:lnTo>
                  <a:pt x="106" y="525"/>
                </a:lnTo>
                <a:close/>
                <a:moveTo>
                  <a:pt x="98" y="418"/>
                </a:moveTo>
                <a:cubicBezTo>
                  <a:pt x="87" y="418"/>
                  <a:pt x="77" y="428"/>
                  <a:pt x="77" y="439"/>
                </a:cubicBezTo>
                <a:cubicBezTo>
                  <a:pt x="77" y="451"/>
                  <a:pt x="87" y="460"/>
                  <a:pt x="98" y="460"/>
                </a:cubicBezTo>
                <a:cubicBezTo>
                  <a:pt x="109" y="460"/>
                  <a:pt x="119" y="451"/>
                  <a:pt x="119" y="439"/>
                </a:cubicBezTo>
                <a:cubicBezTo>
                  <a:pt x="119" y="428"/>
                  <a:pt x="109" y="418"/>
                  <a:pt x="98" y="418"/>
                </a:cubicBezTo>
                <a:close/>
                <a:moveTo>
                  <a:pt x="529" y="195"/>
                </a:moveTo>
                <a:cubicBezTo>
                  <a:pt x="508" y="253"/>
                  <a:pt x="452" y="293"/>
                  <a:pt x="391" y="293"/>
                </a:cubicBezTo>
                <a:cubicBezTo>
                  <a:pt x="310" y="293"/>
                  <a:pt x="244" y="227"/>
                  <a:pt x="244" y="147"/>
                </a:cubicBezTo>
                <a:cubicBezTo>
                  <a:pt x="244" y="66"/>
                  <a:pt x="310" y="0"/>
                  <a:pt x="391" y="0"/>
                </a:cubicBezTo>
                <a:cubicBezTo>
                  <a:pt x="415" y="0"/>
                  <a:pt x="446" y="7"/>
                  <a:pt x="466" y="21"/>
                </a:cubicBezTo>
                <a:cubicBezTo>
                  <a:pt x="469" y="23"/>
                  <a:pt x="471" y="26"/>
                  <a:pt x="471" y="30"/>
                </a:cubicBezTo>
                <a:cubicBezTo>
                  <a:pt x="471" y="34"/>
                  <a:pt x="468" y="37"/>
                  <a:pt x="466" y="39"/>
                </a:cubicBezTo>
                <a:cubicBezTo>
                  <a:pt x="370" y="94"/>
                  <a:pt x="370" y="94"/>
                  <a:pt x="370" y="94"/>
                </a:cubicBezTo>
                <a:cubicBezTo>
                  <a:pt x="370" y="168"/>
                  <a:pt x="370" y="168"/>
                  <a:pt x="370" y="168"/>
                </a:cubicBezTo>
                <a:cubicBezTo>
                  <a:pt x="433" y="202"/>
                  <a:pt x="433" y="202"/>
                  <a:pt x="433" y="202"/>
                </a:cubicBezTo>
                <a:cubicBezTo>
                  <a:pt x="444" y="196"/>
                  <a:pt x="519" y="149"/>
                  <a:pt x="526" y="149"/>
                </a:cubicBezTo>
                <a:cubicBezTo>
                  <a:pt x="533" y="149"/>
                  <a:pt x="536" y="153"/>
                  <a:pt x="536" y="160"/>
                </a:cubicBezTo>
                <a:cubicBezTo>
                  <a:pt x="536" y="171"/>
                  <a:pt x="533" y="184"/>
                  <a:pt x="529" y="195"/>
                </a:cubicBezTo>
                <a:close/>
              </a:path>
            </a:pathLst>
          </a:custGeom>
          <a:solidFill>
            <a:srgbClr val="0B689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 vert="horz" wrap="square" lIns="100838" tIns="50419" rIns="100838" bIns="50419" numCol="1" anchor="t" anchorCtr="0" compatLnSpc="1">
            <a:prstTxWarp prst="textNoShape">
              <a:avLst/>
            </a:prstTxWarp>
          </a:bodyPr>
          <a:lstStyle/>
          <a:p>
            <a:endParaRPr lang="de-DE" sz="1985" dirty="0"/>
          </a:p>
        </p:txBody>
      </p:sp>
      <p:sp>
        <p:nvSpPr>
          <p:cNvPr id="43" name="Freeform 1314">
            <a:extLst>
              <a:ext uri="{FF2B5EF4-FFF2-40B4-BE49-F238E27FC236}">
                <a16:creationId xmlns:a16="http://schemas.microsoft.com/office/drawing/2014/main" id="{83B2AFA7-23A3-4D69-8E9B-68BF7A6A9A6B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326839" y="6417253"/>
            <a:ext cx="800958" cy="723325"/>
          </a:xfrm>
          <a:custGeom>
            <a:avLst/>
            <a:gdLst>
              <a:gd name="T0" fmla="*/ 345 w 669"/>
              <a:gd name="T1" fmla="*/ 407 h 502"/>
              <a:gd name="T2" fmla="*/ 428 w 669"/>
              <a:gd name="T3" fmla="*/ 407 h 502"/>
              <a:gd name="T4" fmla="*/ 428 w 669"/>
              <a:gd name="T5" fmla="*/ 485 h 502"/>
              <a:gd name="T6" fmla="*/ 372 w 669"/>
              <a:gd name="T7" fmla="*/ 502 h 502"/>
              <a:gd name="T8" fmla="*/ 87 w 669"/>
              <a:gd name="T9" fmla="*/ 502 h 502"/>
              <a:gd name="T10" fmla="*/ 0 w 669"/>
              <a:gd name="T11" fmla="*/ 417 h 502"/>
              <a:gd name="T12" fmla="*/ 113 w 669"/>
              <a:gd name="T13" fmla="*/ 230 h 502"/>
              <a:gd name="T14" fmla="*/ 125 w 669"/>
              <a:gd name="T15" fmla="*/ 235 h 502"/>
              <a:gd name="T16" fmla="*/ 230 w 669"/>
              <a:gd name="T17" fmla="*/ 275 h 502"/>
              <a:gd name="T18" fmla="*/ 334 w 669"/>
              <a:gd name="T19" fmla="*/ 235 h 502"/>
              <a:gd name="T20" fmla="*/ 347 w 669"/>
              <a:gd name="T21" fmla="*/ 230 h 502"/>
              <a:gd name="T22" fmla="*/ 417 w 669"/>
              <a:gd name="T23" fmla="*/ 261 h 502"/>
              <a:gd name="T24" fmla="*/ 345 w 669"/>
              <a:gd name="T25" fmla="*/ 261 h 502"/>
              <a:gd name="T26" fmla="*/ 303 w 669"/>
              <a:gd name="T27" fmla="*/ 303 h 502"/>
              <a:gd name="T28" fmla="*/ 303 w 669"/>
              <a:gd name="T29" fmla="*/ 366 h 502"/>
              <a:gd name="T30" fmla="*/ 345 w 669"/>
              <a:gd name="T31" fmla="*/ 407 h 502"/>
              <a:gd name="T32" fmla="*/ 104 w 669"/>
              <a:gd name="T33" fmla="*/ 125 h 502"/>
              <a:gd name="T34" fmla="*/ 230 w 669"/>
              <a:gd name="T35" fmla="*/ 0 h 502"/>
              <a:gd name="T36" fmla="*/ 355 w 669"/>
              <a:gd name="T37" fmla="*/ 125 h 502"/>
              <a:gd name="T38" fmla="*/ 230 w 669"/>
              <a:gd name="T39" fmla="*/ 251 h 502"/>
              <a:gd name="T40" fmla="*/ 104 w 669"/>
              <a:gd name="T41" fmla="*/ 125 h 502"/>
              <a:gd name="T42" fmla="*/ 658 w 669"/>
              <a:gd name="T43" fmla="*/ 292 h 502"/>
              <a:gd name="T44" fmla="*/ 669 w 669"/>
              <a:gd name="T45" fmla="*/ 303 h 502"/>
              <a:gd name="T46" fmla="*/ 669 w 669"/>
              <a:gd name="T47" fmla="*/ 366 h 502"/>
              <a:gd name="T48" fmla="*/ 658 w 669"/>
              <a:gd name="T49" fmla="*/ 376 h 502"/>
              <a:gd name="T50" fmla="*/ 543 w 669"/>
              <a:gd name="T51" fmla="*/ 376 h 502"/>
              <a:gd name="T52" fmla="*/ 543 w 669"/>
              <a:gd name="T53" fmla="*/ 491 h 502"/>
              <a:gd name="T54" fmla="*/ 533 w 669"/>
              <a:gd name="T55" fmla="*/ 502 h 502"/>
              <a:gd name="T56" fmla="*/ 470 w 669"/>
              <a:gd name="T57" fmla="*/ 502 h 502"/>
              <a:gd name="T58" fmla="*/ 460 w 669"/>
              <a:gd name="T59" fmla="*/ 491 h 502"/>
              <a:gd name="T60" fmla="*/ 460 w 669"/>
              <a:gd name="T61" fmla="*/ 376 h 502"/>
              <a:gd name="T62" fmla="*/ 345 w 669"/>
              <a:gd name="T63" fmla="*/ 376 h 502"/>
              <a:gd name="T64" fmla="*/ 334 w 669"/>
              <a:gd name="T65" fmla="*/ 366 h 502"/>
              <a:gd name="T66" fmla="*/ 334 w 669"/>
              <a:gd name="T67" fmla="*/ 303 h 502"/>
              <a:gd name="T68" fmla="*/ 345 w 669"/>
              <a:gd name="T69" fmla="*/ 292 h 502"/>
              <a:gd name="T70" fmla="*/ 460 w 669"/>
              <a:gd name="T71" fmla="*/ 292 h 502"/>
              <a:gd name="T72" fmla="*/ 460 w 669"/>
              <a:gd name="T73" fmla="*/ 177 h 502"/>
              <a:gd name="T74" fmla="*/ 470 w 669"/>
              <a:gd name="T75" fmla="*/ 167 h 502"/>
              <a:gd name="T76" fmla="*/ 533 w 669"/>
              <a:gd name="T77" fmla="*/ 167 h 502"/>
              <a:gd name="T78" fmla="*/ 543 w 669"/>
              <a:gd name="T79" fmla="*/ 177 h 502"/>
              <a:gd name="T80" fmla="*/ 543 w 669"/>
              <a:gd name="T81" fmla="*/ 292 h 502"/>
              <a:gd name="T82" fmla="*/ 658 w 669"/>
              <a:gd name="T83" fmla="*/ 292 h 5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669" h="502">
                <a:moveTo>
                  <a:pt x="345" y="407"/>
                </a:moveTo>
                <a:cubicBezTo>
                  <a:pt x="428" y="407"/>
                  <a:pt x="428" y="407"/>
                  <a:pt x="428" y="407"/>
                </a:cubicBezTo>
                <a:cubicBezTo>
                  <a:pt x="428" y="485"/>
                  <a:pt x="428" y="485"/>
                  <a:pt x="428" y="485"/>
                </a:cubicBezTo>
                <a:cubicBezTo>
                  <a:pt x="412" y="497"/>
                  <a:pt x="392" y="502"/>
                  <a:pt x="372" y="502"/>
                </a:cubicBezTo>
                <a:cubicBezTo>
                  <a:pt x="87" y="502"/>
                  <a:pt x="87" y="502"/>
                  <a:pt x="87" y="502"/>
                </a:cubicBezTo>
                <a:cubicBezTo>
                  <a:pt x="35" y="502"/>
                  <a:pt x="0" y="470"/>
                  <a:pt x="0" y="417"/>
                </a:cubicBezTo>
                <a:cubicBezTo>
                  <a:pt x="0" y="343"/>
                  <a:pt x="17" y="230"/>
                  <a:pt x="113" y="230"/>
                </a:cubicBezTo>
                <a:cubicBezTo>
                  <a:pt x="118" y="230"/>
                  <a:pt x="121" y="232"/>
                  <a:pt x="125" y="235"/>
                </a:cubicBezTo>
                <a:cubicBezTo>
                  <a:pt x="157" y="260"/>
                  <a:pt x="188" y="275"/>
                  <a:pt x="230" y="275"/>
                </a:cubicBezTo>
                <a:cubicBezTo>
                  <a:pt x="271" y="275"/>
                  <a:pt x="302" y="260"/>
                  <a:pt x="334" y="235"/>
                </a:cubicBezTo>
                <a:cubicBezTo>
                  <a:pt x="338" y="232"/>
                  <a:pt x="341" y="230"/>
                  <a:pt x="347" y="230"/>
                </a:cubicBezTo>
                <a:cubicBezTo>
                  <a:pt x="374" y="230"/>
                  <a:pt x="399" y="240"/>
                  <a:pt x="417" y="261"/>
                </a:cubicBezTo>
                <a:cubicBezTo>
                  <a:pt x="345" y="261"/>
                  <a:pt x="345" y="261"/>
                  <a:pt x="345" y="261"/>
                </a:cubicBezTo>
                <a:cubicBezTo>
                  <a:pt x="322" y="261"/>
                  <a:pt x="303" y="280"/>
                  <a:pt x="303" y="303"/>
                </a:cubicBezTo>
                <a:cubicBezTo>
                  <a:pt x="303" y="366"/>
                  <a:pt x="303" y="366"/>
                  <a:pt x="303" y="366"/>
                </a:cubicBezTo>
                <a:cubicBezTo>
                  <a:pt x="303" y="389"/>
                  <a:pt x="322" y="407"/>
                  <a:pt x="345" y="407"/>
                </a:cubicBezTo>
                <a:close/>
                <a:moveTo>
                  <a:pt x="104" y="125"/>
                </a:moveTo>
                <a:cubicBezTo>
                  <a:pt x="104" y="56"/>
                  <a:pt x="160" y="0"/>
                  <a:pt x="230" y="0"/>
                </a:cubicBezTo>
                <a:cubicBezTo>
                  <a:pt x="299" y="0"/>
                  <a:pt x="355" y="56"/>
                  <a:pt x="355" y="125"/>
                </a:cubicBezTo>
                <a:cubicBezTo>
                  <a:pt x="355" y="194"/>
                  <a:pt x="299" y="251"/>
                  <a:pt x="230" y="251"/>
                </a:cubicBezTo>
                <a:cubicBezTo>
                  <a:pt x="160" y="251"/>
                  <a:pt x="104" y="194"/>
                  <a:pt x="104" y="125"/>
                </a:cubicBezTo>
                <a:close/>
                <a:moveTo>
                  <a:pt x="658" y="292"/>
                </a:moveTo>
                <a:cubicBezTo>
                  <a:pt x="664" y="292"/>
                  <a:pt x="669" y="297"/>
                  <a:pt x="669" y="303"/>
                </a:cubicBezTo>
                <a:cubicBezTo>
                  <a:pt x="669" y="366"/>
                  <a:pt x="669" y="366"/>
                  <a:pt x="669" y="366"/>
                </a:cubicBezTo>
                <a:cubicBezTo>
                  <a:pt x="669" y="371"/>
                  <a:pt x="664" y="376"/>
                  <a:pt x="658" y="376"/>
                </a:cubicBezTo>
                <a:cubicBezTo>
                  <a:pt x="543" y="376"/>
                  <a:pt x="543" y="376"/>
                  <a:pt x="543" y="376"/>
                </a:cubicBezTo>
                <a:cubicBezTo>
                  <a:pt x="543" y="491"/>
                  <a:pt x="543" y="491"/>
                  <a:pt x="543" y="491"/>
                </a:cubicBezTo>
                <a:cubicBezTo>
                  <a:pt x="543" y="497"/>
                  <a:pt x="538" y="502"/>
                  <a:pt x="533" y="502"/>
                </a:cubicBezTo>
                <a:cubicBezTo>
                  <a:pt x="470" y="502"/>
                  <a:pt x="470" y="502"/>
                  <a:pt x="470" y="502"/>
                </a:cubicBezTo>
                <a:cubicBezTo>
                  <a:pt x="465" y="502"/>
                  <a:pt x="460" y="497"/>
                  <a:pt x="460" y="491"/>
                </a:cubicBezTo>
                <a:cubicBezTo>
                  <a:pt x="460" y="376"/>
                  <a:pt x="460" y="376"/>
                  <a:pt x="460" y="376"/>
                </a:cubicBezTo>
                <a:cubicBezTo>
                  <a:pt x="345" y="376"/>
                  <a:pt x="345" y="376"/>
                  <a:pt x="345" y="376"/>
                </a:cubicBezTo>
                <a:cubicBezTo>
                  <a:pt x="339" y="376"/>
                  <a:pt x="334" y="371"/>
                  <a:pt x="334" y="366"/>
                </a:cubicBezTo>
                <a:cubicBezTo>
                  <a:pt x="334" y="303"/>
                  <a:pt x="334" y="303"/>
                  <a:pt x="334" y="303"/>
                </a:cubicBezTo>
                <a:cubicBezTo>
                  <a:pt x="334" y="297"/>
                  <a:pt x="339" y="292"/>
                  <a:pt x="345" y="292"/>
                </a:cubicBezTo>
                <a:cubicBezTo>
                  <a:pt x="460" y="292"/>
                  <a:pt x="460" y="292"/>
                  <a:pt x="460" y="292"/>
                </a:cubicBezTo>
                <a:cubicBezTo>
                  <a:pt x="460" y="177"/>
                  <a:pt x="460" y="177"/>
                  <a:pt x="460" y="177"/>
                </a:cubicBezTo>
                <a:cubicBezTo>
                  <a:pt x="460" y="172"/>
                  <a:pt x="465" y="167"/>
                  <a:pt x="470" y="167"/>
                </a:cubicBezTo>
                <a:cubicBezTo>
                  <a:pt x="533" y="167"/>
                  <a:pt x="533" y="167"/>
                  <a:pt x="533" y="167"/>
                </a:cubicBezTo>
                <a:cubicBezTo>
                  <a:pt x="538" y="167"/>
                  <a:pt x="543" y="172"/>
                  <a:pt x="543" y="177"/>
                </a:cubicBezTo>
                <a:cubicBezTo>
                  <a:pt x="543" y="292"/>
                  <a:pt x="543" y="292"/>
                  <a:pt x="543" y="292"/>
                </a:cubicBezTo>
                <a:lnTo>
                  <a:pt x="658" y="292"/>
                </a:lnTo>
                <a:close/>
              </a:path>
            </a:pathLst>
          </a:custGeom>
          <a:solidFill>
            <a:srgbClr val="DE862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 vert="horz" wrap="square" lIns="100838" tIns="50419" rIns="100838" bIns="50419" numCol="1" anchor="t" anchorCtr="0" compatLnSpc="1">
            <a:prstTxWarp prst="textNoShape">
              <a:avLst/>
            </a:prstTxWarp>
          </a:bodyPr>
          <a:lstStyle/>
          <a:p>
            <a:endParaRPr lang="de-DE" sz="1985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7860409" y="6026780"/>
            <a:ext cx="152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DE8625"/>
                </a:solidFill>
                <a:latin typeface="Calibri" panose="020F0502020204030204" pitchFamily="34" charset="0"/>
              </a:rPr>
              <a:t>+43,4%</a:t>
            </a:r>
            <a:endParaRPr lang="de-DE" sz="3200" b="1" dirty="0">
              <a:solidFill>
                <a:srgbClr val="DE8625"/>
              </a:solidFill>
            </a:endParaRPr>
          </a:p>
        </p:txBody>
      </p:sp>
      <p:cxnSp>
        <p:nvCxnSpPr>
          <p:cNvPr id="45" name="Прямая со стрелкой 44"/>
          <p:cNvCxnSpPr/>
          <p:nvPr/>
        </p:nvCxnSpPr>
        <p:spPr>
          <a:xfrm flipV="1">
            <a:off x="6023114" y="5648223"/>
            <a:ext cx="1562502" cy="277474"/>
          </a:xfrm>
          <a:prstGeom prst="straightConnector1">
            <a:avLst/>
          </a:prstGeom>
          <a:ln w="76200">
            <a:solidFill>
              <a:srgbClr val="DE8625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graphicFrame>
        <p:nvGraphicFramePr>
          <p:cNvPr id="46" name="Диаграмма 4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0956501"/>
              </p:ext>
            </p:extLst>
          </p:nvPr>
        </p:nvGraphicFramePr>
        <p:xfrm>
          <a:off x="10096352" y="5371457"/>
          <a:ext cx="2792146" cy="16004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47" name="Прямоугольник 46"/>
          <p:cNvSpPr/>
          <p:nvPr/>
        </p:nvSpPr>
        <p:spPr>
          <a:xfrm>
            <a:off x="10610959" y="5076825"/>
            <a:ext cx="152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B6893"/>
                </a:solidFill>
                <a:latin typeface="Calibri" panose="020F0502020204030204" pitchFamily="34" charset="0"/>
              </a:rPr>
              <a:t>+7,0%</a:t>
            </a:r>
            <a:endParaRPr lang="de-DE" sz="3200" b="1" dirty="0">
              <a:solidFill>
                <a:srgbClr val="0B6893"/>
              </a:solidFill>
            </a:endParaRPr>
          </a:p>
        </p:txBody>
      </p:sp>
      <p:cxnSp>
        <p:nvCxnSpPr>
          <p:cNvPr id="48" name="Прямая со стрелкой 47"/>
          <p:cNvCxnSpPr/>
          <p:nvPr/>
        </p:nvCxnSpPr>
        <p:spPr>
          <a:xfrm flipV="1">
            <a:off x="10820901" y="5440177"/>
            <a:ext cx="1312468" cy="466231"/>
          </a:xfrm>
          <a:prstGeom prst="straightConnector1">
            <a:avLst/>
          </a:prstGeom>
          <a:ln w="76200">
            <a:solidFill>
              <a:srgbClr val="0B6893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49" name="Рисунок 48"/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rgbClr val="0B6893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0008" y="5582175"/>
            <a:ext cx="889196" cy="684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7744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5581390"/>
            <a:ext cx="13444537" cy="200670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1469" y="200025"/>
            <a:ext cx="12649200" cy="514985"/>
          </a:xfrm>
        </p:spPr>
        <p:txBody>
          <a:bodyPr anchor="ctr"/>
          <a:lstStyle/>
          <a:p>
            <a:r>
              <a:rPr lang="ru-RU" sz="3600" dirty="0"/>
              <a:t>ЦЕЛЕВЫЕ ИНДИКАТОРЫ: ТРАНСПОРТ</a:t>
            </a:r>
            <a:endParaRPr lang="de-DE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693069" y="4108659"/>
            <a:ext cx="288002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Calibri" panose="020F0502020204030204" pitchFamily="34" charset="0"/>
              </a:rPr>
              <a:t>Пассажирооборот  транспорта общего пользования , млн. пассажиро-километров</a:t>
            </a:r>
          </a:p>
        </p:txBody>
      </p:sp>
      <p:cxnSp>
        <p:nvCxnSpPr>
          <p:cNvPr id="7" name="Прямая со стрелкой 6"/>
          <p:cNvCxnSpPr/>
          <p:nvPr/>
        </p:nvCxnSpPr>
        <p:spPr>
          <a:xfrm flipV="1">
            <a:off x="1662362" y="1843017"/>
            <a:ext cx="1410453" cy="527889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1231634" y="1190625"/>
            <a:ext cx="152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+11,0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%</a:t>
            </a:r>
            <a:endParaRPr lang="de-DE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216852" y="6448396"/>
            <a:ext cx="4816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Протяженность выделенных полос для общественного транспорта </a:t>
            </a:r>
            <a:endParaRPr lang="ru-RU" sz="2400" dirty="0">
              <a:latin typeface="Calibri" panose="020F050202020403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072879" y="4134386"/>
            <a:ext cx="247819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Число погибших в дорожно-транспортных происшествиях, чел. </a:t>
            </a:r>
            <a:endParaRPr lang="ru-RU" sz="2000" dirty="0">
              <a:latin typeface="Calibri" panose="020F050202020403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0075069" y="4162425"/>
            <a:ext cx="331395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Протяженность велодорожек, отвечающих современных требованиям безопасности, км </a:t>
            </a:r>
            <a:endParaRPr lang="ru-RU" sz="2000" dirty="0">
              <a:latin typeface="Calibri" panose="020F0502020204030204" pitchFamily="34" charset="0"/>
            </a:endParaRPr>
          </a:p>
        </p:txBody>
      </p:sp>
      <p:cxnSp>
        <p:nvCxnSpPr>
          <p:cNvPr id="28" name="Прямая со стрелкой 27"/>
          <p:cNvCxnSpPr/>
          <p:nvPr/>
        </p:nvCxnSpPr>
        <p:spPr>
          <a:xfrm>
            <a:off x="7212240" y="1926304"/>
            <a:ext cx="0" cy="89788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5951537" y="5832586"/>
            <a:ext cx="40071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B6893"/>
                </a:solidFill>
                <a:latin typeface="Calibri" panose="020F0502020204030204" pitchFamily="34" charset="0"/>
              </a:rPr>
              <a:t>К 2030 году: 80 км</a:t>
            </a:r>
            <a:endParaRPr lang="de-DE" sz="3200" b="1" dirty="0">
              <a:solidFill>
                <a:srgbClr val="0B6893"/>
              </a:solidFill>
            </a:endParaRPr>
          </a:p>
        </p:txBody>
      </p:sp>
      <p:graphicFrame>
        <p:nvGraphicFramePr>
          <p:cNvPr id="27" name="Диаграмма 2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9174745"/>
              </p:ext>
            </p:extLst>
          </p:nvPr>
        </p:nvGraphicFramePr>
        <p:xfrm>
          <a:off x="909767" y="1790701"/>
          <a:ext cx="3069302" cy="20669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9" name="Диаграмма 2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1465616"/>
              </p:ext>
            </p:extLst>
          </p:nvPr>
        </p:nvGraphicFramePr>
        <p:xfrm>
          <a:off x="5016290" y="1341272"/>
          <a:ext cx="2938824" cy="25925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0" name="Freeform 1273">
            <a:extLst>
              <a:ext uri="{FF2B5EF4-FFF2-40B4-BE49-F238E27FC236}">
                <a16:creationId xmlns:a16="http://schemas.microsoft.com/office/drawing/2014/main" id="{2D0FB2DA-C98B-41E2-9281-F5FD4F013F8F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8510257" y="4410485"/>
            <a:ext cx="1488612" cy="818740"/>
          </a:xfrm>
          <a:custGeom>
            <a:avLst/>
            <a:gdLst>
              <a:gd name="T0" fmla="*/ 607 w 753"/>
              <a:gd name="T1" fmla="*/ 418 h 418"/>
              <a:gd name="T2" fmla="*/ 460 w 753"/>
              <a:gd name="T3" fmla="*/ 272 h 418"/>
              <a:gd name="T4" fmla="*/ 509 w 753"/>
              <a:gd name="T5" fmla="*/ 163 h 418"/>
              <a:gd name="T6" fmla="*/ 488 w 753"/>
              <a:gd name="T7" fmla="*/ 131 h 418"/>
              <a:gd name="T8" fmla="*/ 372 w 753"/>
              <a:gd name="T9" fmla="*/ 284 h 418"/>
              <a:gd name="T10" fmla="*/ 356 w 753"/>
              <a:gd name="T11" fmla="*/ 293 h 418"/>
              <a:gd name="T12" fmla="*/ 291 w 753"/>
              <a:gd name="T13" fmla="*/ 293 h 418"/>
              <a:gd name="T14" fmla="*/ 146 w 753"/>
              <a:gd name="T15" fmla="*/ 418 h 418"/>
              <a:gd name="T16" fmla="*/ 0 w 753"/>
              <a:gd name="T17" fmla="*/ 272 h 418"/>
              <a:gd name="T18" fmla="*/ 146 w 753"/>
              <a:gd name="T19" fmla="*/ 125 h 418"/>
              <a:gd name="T20" fmla="*/ 217 w 753"/>
              <a:gd name="T21" fmla="*/ 143 h 418"/>
              <a:gd name="T22" fmla="*/ 261 w 753"/>
              <a:gd name="T23" fmla="*/ 84 h 418"/>
              <a:gd name="T24" fmla="*/ 188 w 753"/>
              <a:gd name="T25" fmla="*/ 84 h 418"/>
              <a:gd name="T26" fmla="*/ 167 w 753"/>
              <a:gd name="T27" fmla="*/ 63 h 418"/>
              <a:gd name="T28" fmla="*/ 188 w 753"/>
              <a:gd name="T29" fmla="*/ 42 h 418"/>
              <a:gd name="T30" fmla="*/ 314 w 753"/>
              <a:gd name="T31" fmla="*/ 42 h 418"/>
              <a:gd name="T32" fmla="*/ 314 w 753"/>
              <a:gd name="T33" fmla="*/ 84 h 418"/>
              <a:gd name="T34" fmla="*/ 456 w 753"/>
              <a:gd name="T35" fmla="*/ 84 h 418"/>
              <a:gd name="T36" fmla="*/ 428 w 753"/>
              <a:gd name="T37" fmla="*/ 42 h 418"/>
              <a:gd name="T38" fmla="*/ 356 w 753"/>
              <a:gd name="T39" fmla="*/ 42 h 418"/>
              <a:gd name="T40" fmla="*/ 335 w 753"/>
              <a:gd name="T41" fmla="*/ 21 h 418"/>
              <a:gd name="T42" fmla="*/ 356 w 753"/>
              <a:gd name="T43" fmla="*/ 0 h 418"/>
              <a:gd name="T44" fmla="*/ 439 w 753"/>
              <a:gd name="T45" fmla="*/ 0 h 418"/>
              <a:gd name="T46" fmla="*/ 457 w 753"/>
              <a:gd name="T47" fmla="*/ 9 h 418"/>
              <a:gd name="T48" fmla="*/ 544 w 753"/>
              <a:gd name="T49" fmla="*/ 140 h 418"/>
              <a:gd name="T50" fmla="*/ 607 w 753"/>
              <a:gd name="T51" fmla="*/ 125 h 418"/>
              <a:gd name="T52" fmla="*/ 753 w 753"/>
              <a:gd name="T53" fmla="*/ 272 h 418"/>
              <a:gd name="T54" fmla="*/ 607 w 753"/>
              <a:gd name="T55" fmla="*/ 418 h 418"/>
              <a:gd name="T56" fmla="*/ 146 w 753"/>
              <a:gd name="T57" fmla="*/ 293 h 418"/>
              <a:gd name="T58" fmla="*/ 130 w 753"/>
              <a:gd name="T59" fmla="*/ 259 h 418"/>
              <a:gd name="T60" fmla="*/ 191 w 753"/>
              <a:gd name="T61" fmla="*/ 177 h 418"/>
              <a:gd name="T62" fmla="*/ 146 w 753"/>
              <a:gd name="T63" fmla="*/ 167 h 418"/>
              <a:gd name="T64" fmla="*/ 42 w 753"/>
              <a:gd name="T65" fmla="*/ 272 h 418"/>
              <a:gd name="T66" fmla="*/ 146 w 753"/>
              <a:gd name="T67" fmla="*/ 376 h 418"/>
              <a:gd name="T68" fmla="*/ 249 w 753"/>
              <a:gd name="T69" fmla="*/ 293 h 418"/>
              <a:gd name="T70" fmla="*/ 146 w 753"/>
              <a:gd name="T71" fmla="*/ 293 h 418"/>
              <a:gd name="T72" fmla="*/ 249 w 753"/>
              <a:gd name="T73" fmla="*/ 251 h 418"/>
              <a:gd name="T74" fmla="*/ 225 w 753"/>
              <a:gd name="T75" fmla="*/ 202 h 418"/>
              <a:gd name="T76" fmla="*/ 188 w 753"/>
              <a:gd name="T77" fmla="*/ 251 h 418"/>
              <a:gd name="T78" fmla="*/ 249 w 753"/>
              <a:gd name="T79" fmla="*/ 251 h 418"/>
              <a:gd name="T80" fmla="*/ 439 w 753"/>
              <a:gd name="T81" fmla="*/ 125 h 418"/>
              <a:gd name="T82" fmla="*/ 282 w 753"/>
              <a:gd name="T83" fmla="*/ 125 h 418"/>
              <a:gd name="T84" fmla="*/ 250 w 753"/>
              <a:gd name="T85" fmla="*/ 168 h 418"/>
              <a:gd name="T86" fmla="*/ 291 w 753"/>
              <a:gd name="T87" fmla="*/ 251 h 418"/>
              <a:gd name="T88" fmla="*/ 345 w 753"/>
              <a:gd name="T89" fmla="*/ 251 h 418"/>
              <a:gd name="T90" fmla="*/ 439 w 753"/>
              <a:gd name="T91" fmla="*/ 125 h 418"/>
              <a:gd name="T92" fmla="*/ 607 w 753"/>
              <a:gd name="T93" fmla="*/ 167 h 418"/>
              <a:gd name="T94" fmla="*/ 567 w 753"/>
              <a:gd name="T95" fmla="*/ 175 h 418"/>
              <a:gd name="T96" fmla="*/ 624 w 753"/>
              <a:gd name="T97" fmla="*/ 260 h 418"/>
              <a:gd name="T98" fmla="*/ 618 w 753"/>
              <a:gd name="T99" fmla="*/ 289 h 418"/>
              <a:gd name="T100" fmla="*/ 607 w 753"/>
              <a:gd name="T101" fmla="*/ 293 h 418"/>
              <a:gd name="T102" fmla="*/ 589 w 753"/>
              <a:gd name="T103" fmla="*/ 283 h 418"/>
              <a:gd name="T104" fmla="*/ 532 w 753"/>
              <a:gd name="T105" fmla="*/ 198 h 418"/>
              <a:gd name="T106" fmla="*/ 502 w 753"/>
              <a:gd name="T107" fmla="*/ 272 h 418"/>
              <a:gd name="T108" fmla="*/ 607 w 753"/>
              <a:gd name="T109" fmla="*/ 376 h 418"/>
              <a:gd name="T110" fmla="*/ 711 w 753"/>
              <a:gd name="T111" fmla="*/ 272 h 418"/>
              <a:gd name="T112" fmla="*/ 607 w 753"/>
              <a:gd name="T113" fmla="*/ 167 h 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753" h="418">
                <a:moveTo>
                  <a:pt x="607" y="418"/>
                </a:moveTo>
                <a:cubicBezTo>
                  <a:pt x="526" y="418"/>
                  <a:pt x="460" y="352"/>
                  <a:pt x="460" y="272"/>
                </a:cubicBezTo>
                <a:cubicBezTo>
                  <a:pt x="460" y="229"/>
                  <a:pt x="479" y="190"/>
                  <a:pt x="509" y="163"/>
                </a:cubicBezTo>
                <a:cubicBezTo>
                  <a:pt x="488" y="131"/>
                  <a:pt x="488" y="131"/>
                  <a:pt x="488" y="131"/>
                </a:cubicBezTo>
                <a:cubicBezTo>
                  <a:pt x="372" y="284"/>
                  <a:pt x="372" y="284"/>
                  <a:pt x="372" y="284"/>
                </a:cubicBezTo>
                <a:cubicBezTo>
                  <a:pt x="368" y="290"/>
                  <a:pt x="362" y="293"/>
                  <a:pt x="356" y="293"/>
                </a:cubicBezTo>
                <a:cubicBezTo>
                  <a:pt x="291" y="293"/>
                  <a:pt x="291" y="293"/>
                  <a:pt x="291" y="293"/>
                </a:cubicBezTo>
                <a:cubicBezTo>
                  <a:pt x="281" y="364"/>
                  <a:pt x="220" y="418"/>
                  <a:pt x="146" y="418"/>
                </a:cubicBezTo>
                <a:cubicBezTo>
                  <a:pt x="66" y="418"/>
                  <a:pt x="0" y="352"/>
                  <a:pt x="0" y="272"/>
                </a:cubicBezTo>
                <a:cubicBezTo>
                  <a:pt x="0" y="191"/>
                  <a:pt x="66" y="125"/>
                  <a:pt x="146" y="125"/>
                </a:cubicBezTo>
                <a:cubicBezTo>
                  <a:pt x="172" y="125"/>
                  <a:pt x="196" y="132"/>
                  <a:pt x="217" y="143"/>
                </a:cubicBezTo>
                <a:cubicBezTo>
                  <a:pt x="261" y="84"/>
                  <a:pt x="261" y="84"/>
                  <a:pt x="261" y="84"/>
                </a:cubicBezTo>
                <a:cubicBezTo>
                  <a:pt x="188" y="84"/>
                  <a:pt x="188" y="84"/>
                  <a:pt x="188" y="84"/>
                </a:cubicBezTo>
                <a:cubicBezTo>
                  <a:pt x="177" y="84"/>
                  <a:pt x="167" y="74"/>
                  <a:pt x="167" y="63"/>
                </a:cubicBezTo>
                <a:cubicBezTo>
                  <a:pt x="167" y="51"/>
                  <a:pt x="177" y="42"/>
                  <a:pt x="188" y="42"/>
                </a:cubicBezTo>
                <a:cubicBezTo>
                  <a:pt x="314" y="42"/>
                  <a:pt x="314" y="42"/>
                  <a:pt x="314" y="42"/>
                </a:cubicBezTo>
                <a:cubicBezTo>
                  <a:pt x="314" y="84"/>
                  <a:pt x="314" y="84"/>
                  <a:pt x="314" y="84"/>
                </a:cubicBezTo>
                <a:cubicBezTo>
                  <a:pt x="456" y="84"/>
                  <a:pt x="456" y="84"/>
                  <a:pt x="456" y="84"/>
                </a:cubicBezTo>
                <a:cubicBezTo>
                  <a:pt x="428" y="42"/>
                  <a:pt x="428" y="42"/>
                  <a:pt x="428" y="42"/>
                </a:cubicBezTo>
                <a:cubicBezTo>
                  <a:pt x="356" y="42"/>
                  <a:pt x="356" y="42"/>
                  <a:pt x="356" y="42"/>
                </a:cubicBezTo>
                <a:cubicBezTo>
                  <a:pt x="344" y="42"/>
                  <a:pt x="335" y="32"/>
                  <a:pt x="335" y="21"/>
                </a:cubicBezTo>
                <a:cubicBezTo>
                  <a:pt x="335" y="9"/>
                  <a:pt x="344" y="0"/>
                  <a:pt x="356" y="0"/>
                </a:cubicBezTo>
                <a:cubicBezTo>
                  <a:pt x="439" y="0"/>
                  <a:pt x="439" y="0"/>
                  <a:pt x="439" y="0"/>
                </a:cubicBezTo>
                <a:cubicBezTo>
                  <a:pt x="446" y="0"/>
                  <a:pt x="453" y="3"/>
                  <a:pt x="457" y="9"/>
                </a:cubicBezTo>
                <a:cubicBezTo>
                  <a:pt x="544" y="140"/>
                  <a:pt x="544" y="140"/>
                  <a:pt x="544" y="140"/>
                </a:cubicBezTo>
                <a:cubicBezTo>
                  <a:pt x="563" y="131"/>
                  <a:pt x="584" y="125"/>
                  <a:pt x="607" y="125"/>
                </a:cubicBezTo>
                <a:cubicBezTo>
                  <a:pt x="687" y="125"/>
                  <a:pt x="753" y="191"/>
                  <a:pt x="753" y="272"/>
                </a:cubicBezTo>
                <a:cubicBezTo>
                  <a:pt x="753" y="352"/>
                  <a:pt x="687" y="418"/>
                  <a:pt x="607" y="418"/>
                </a:cubicBezTo>
                <a:close/>
                <a:moveTo>
                  <a:pt x="146" y="293"/>
                </a:moveTo>
                <a:cubicBezTo>
                  <a:pt x="129" y="293"/>
                  <a:pt x="119" y="273"/>
                  <a:pt x="130" y="259"/>
                </a:cubicBezTo>
                <a:cubicBezTo>
                  <a:pt x="191" y="177"/>
                  <a:pt x="191" y="177"/>
                  <a:pt x="191" y="177"/>
                </a:cubicBezTo>
                <a:cubicBezTo>
                  <a:pt x="178" y="171"/>
                  <a:pt x="162" y="167"/>
                  <a:pt x="146" y="167"/>
                </a:cubicBezTo>
                <a:cubicBezTo>
                  <a:pt x="89" y="167"/>
                  <a:pt x="42" y="214"/>
                  <a:pt x="42" y="272"/>
                </a:cubicBezTo>
                <a:cubicBezTo>
                  <a:pt x="42" y="329"/>
                  <a:pt x="89" y="376"/>
                  <a:pt x="146" y="376"/>
                </a:cubicBezTo>
                <a:cubicBezTo>
                  <a:pt x="197" y="376"/>
                  <a:pt x="239" y="340"/>
                  <a:pt x="249" y="293"/>
                </a:cubicBezTo>
                <a:lnTo>
                  <a:pt x="146" y="293"/>
                </a:lnTo>
                <a:close/>
                <a:moveTo>
                  <a:pt x="249" y="251"/>
                </a:moveTo>
                <a:cubicBezTo>
                  <a:pt x="245" y="233"/>
                  <a:pt x="237" y="216"/>
                  <a:pt x="225" y="202"/>
                </a:cubicBezTo>
                <a:cubicBezTo>
                  <a:pt x="188" y="251"/>
                  <a:pt x="188" y="251"/>
                  <a:pt x="188" y="251"/>
                </a:cubicBezTo>
                <a:lnTo>
                  <a:pt x="249" y="251"/>
                </a:lnTo>
                <a:close/>
                <a:moveTo>
                  <a:pt x="439" y="125"/>
                </a:moveTo>
                <a:cubicBezTo>
                  <a:pt x="282" y="125"/>
                  <a:pt x="282" y="125"/>
                  <a:pt x="282" y="125"/>
                </a:cubicBezTo>
                <a:cubicBezTo>
                  <a:pt x="250" y="168"/>
                  <a:pt x="250" y="168"/>
                  <a:pt x="250" y="168"/>
                </a:cubicBezTo>
                <a:cubicBezTo>
                  <a:pt x="272" y="190"/>
                  <a:pt x="287" y="219"/>
                  <a:pt x="291" y="251"/>
                </a:cubicBezTo>
                <a:cubicBezTo>
                  <a:pt x="345" y="251"/>
                  <a:pt x="345" y="251"/>
                  <a:pt x="345" y="251"/>
                </a:cubicBezTo>
                <a:lnTo>
                  <a:pt x="439" y="125"/>
                </a:lnTo>
                <a:close/>
                <a:moveTo>
                  <a:pt x="607" y="167"/>
                </a:moveTo>
                <a:cubicBezTo>
                  <a:pt x="592" y="167"/>
                  <a:pt x="579" y="170"/>
                  <a:pt x="567" y="175"/>
                </a:cubicBezTo>
                <a:cubicBezTo>
                  <a:pt x="624" y="260"/>
                  <a:pt x="624" y="260"/>
                  <a:pt x="624" y="260"/>
                </a:cubicBezTo>
                <a:cubicBezTo>
                  <a:pt x="630" y="270"/>
                  <a:pt x="628" y="283"/>
                  <a:pt x="618" y="289"/>
                </a:cubicBezTo>
                <a:cubicBezTo>
                  <a:pt x="615" y="292"/>
                  <a:pt x="610" y="293"/>
                  <a:pt x="607" y="293"/>
                </a:cubicBezTo>
                <a:cubicBezTo>
                  <a:pt x="600" y="293"/>
                  <a:pt x="593" y="289"/>
                  <a:pt x="589" y="283"/>
                </a:cubicBezTo>
                <a:cubicBezTo>
                  <a:pt x="532" y="198"/>
                  <a:pt x="532" y="198"/>
                  <a:pt x="532" y="198"/>
                </a:cubicBezTo>
                <a:cubicBezTo>
                  <a:pt x="514" y="217"/>
                  <a:pt x="502" y="243"/>
                  <a:pt x="502" y="272"/>
                </a:cubicBezTo>
                <a:cubicBezTo>
                  <a:pt x="502" y="329"/>
                  <a:pt x="549" y="376"/>
                  <a:pt x="607" y="376"/>
                </a:cubicBezTo>
                <a:cubicBezTo>
                  <a:pt x="664" y="376"/>
                  <a:pt x="711" y="329"/>
                  <a:pt x="711" y="272"/>
                </a:cubicBezTo>
                <a:cubicBezTo>
                  <a:pt x="711" y="214"/>
                  <a:pt x="664" y="167"/>
                  <a:pt x="607" y="167"/>
                </a:cubicBezTo>
                <a:close/>
              </a:path>
            </a:pathLst>
          </a:custGeom>
          <a:solidFill>
            <a:srgbClr val="0B689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 vert="horz" wrap="square" lIns="100838" tIns="50419" rIns="100838" bIns="50419" numCol="1" anchor="t" anchorCtr="0" compatLnSpc="1">
            <a:prstTxWarp prst="textNoShape">
              <a:avLst/>
            </a:prstTxWarp>
          </a:bodyPr>
          <a:lstStyle/>
          <a:p>
            <a:endParaRPr lang="de-DE" sz="1985" dirty="0"/>
          </a:p>
        </p:txBody>
      </p:sp>
      <p:graphicFrame>
        <p:nvGraphicFramePr>
          <p:cNvPr id="31" name="Диаграмма 3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2616734"/>
              </p:ext>
            </p:extLst>
          </p:nvPr>
        </p:nvGraphicFramePr>
        <p:xfrm>
          <a:off x="9276472" y="1384989"/>
          <a:ext cx="2457450" cy="24553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4" name="Freeform 905">
            <a:extLst>
              <a:ext uri="{FF2B5EF4-FFF2-40B4-BE49-F238E27FC236}">
                <a16:creationId xmlns:a16="http://schemas.microsoft.com/office/drawing/2014/main" id="{437E6A0C-116D-444A-9223-F7CC9AE24241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809080" y="4140263"/>
            <a:ext cx="1260004" cy="1165162"/>
          </a:xfrm>
          <a:custGeom>
            <a:avLst/>
            <a:gdLst>
              <a:gd name="T0" fmla="*/ 582 w 589"/>
              <a:gd name="T1" fmla="*/ 482 h 543"/>
              <a:gd name="T2" fmla="*/ 582 w 589"/>
              <a:gd name="T3" fmla="*/ 523 h 543"/>
              <a:gd name="T4" fmla="*/ 546 w 589"/>
              <a:gd name="T5" fmla="*/ 543 h 543"/>
              <a:gd name="T6" fmla="*/ 44 w 589"/>
              <a:gd name="T7" fmla="*/ 543 h 543"/>
              <a:gd name="T8" fmla="*/ 8 w 589"/>
              <a:gd name="T9" fmla="*/ 523 h 543"/>
              <a:gd name="T10" fmla="*/ 7 w 589"/>
              <a:gd name="T11" fmla="*/ 482 h 543"/>
              <a:gd name="T12" fmla="*/ 258 w 589"/>
              <a:gd name="T13" fmla="*/ 21 h 543"/>
              <a:gd name="T14" fmla="*/ 295 w 589"/>
              <a:gd name="T15" fmla="*/ 0 h 543"/>
              <a:gd name="T16" fmla="*/ 331 w 589"/>
              <a:gd name="T17" fmla="*/ 21 h 543"/>
              <a:gd name="T18" fmla="*/ 582 w 589"/>
              <a:gd name="T19" fmla="*/ 482 h 543"/>
              <a:gd name="T20" fmla="*/ 342 w 589"/>
              <a:gd name="T21" fmla="*/ 177 h 543"/>
              <a:gd name="T22" fmla="*/ 338 w 589"/>
              <a:gd name="T23" fmla="*/ 170 h 543"/>
              <a:gd name="T24" fmla="*/ 331 w 589"/>
              <a:gd name="T25" fmla="*/ 167 h 543"/>
              <a:gd name="T26" fmla="*/ 259 w 589"/>
              <a:gd name="T27" fmla="*/ 167 h 543"/>
              <a:gd name="T28" fmla="*/ 251 w 589"/>
              <a:gd name="T29" fmla="*/ 170 h 543"/>
              <a:gd name="T30" fmla="*/ 248 w 589"/>
              <a:gd name="T31" fmla="*/ 177 h 543"/>
              <a:gd name="T32" fmla="*/ 253 w 589"/>
              <a:gd name="T33" fmla="*/ 327 h 543"/>
              <a:gd name="T34" fmla="*/ 264 w 589"/>
              <a:gd name="T35" fmla="*/ 334 h 543"/>
              <a:gd name="T36" fmla="*/ 325 w 589"/>
              <a:gd name="T37" fmla="*/ 334 h 543"/>
              <a:gd name="T38" fmla="*/ 336 w 589"/>
              <a:gd name="T39" fmla="*/ 327 h 543"/>
              <a:gd name="T40" fmla="*/ 342 w 589"/>
              <a:gd name="T41" fmla="*/ 177 h 543"/>
              <a:gd name="T42" fmla="*/ 336 w 589"/>
              <a:gd name="T43" fmla="*/ 387 h 543"/>
              <a:gd name="T44" fmla="*/ 326 w 589"/>
              <a:gd name="T45" fmla="*/ 376 h 543"/>
              <a:gd name="T46" fmla="*/ 263 w 589"/>
              <a:gd name="T47" fmla="*/ 376 h 543"/>
              <a:gd name="T48" fmla="*/ 253 w 589"/>
              <a:gd name="T49" fmla="*/ 387 h 543"/>
              <a:gd name="T50" fmla="*/ 253 w 589"/>
              <a:gd name="T51" fmla="*/ 449 h 543"/>
              <a:gd name="T52" fmla="*/ 263 w 589"/>
              <a:gd name="T53" fmla="*/ 460 h 543"/>
              <a:gd name="T54" fmla="*/ 326 w 589"/>
              <a:gd name="T55" fmla="*/ 460 h 543"/>
              <a:gd name="T56" fmla="*/ 336 w 589"/>
              <a:gd name="T57" fmla="*/ 449 h 543"/>
              <a:gd name="T58" fmla="*/ 336 w 589"/>
              <a:gd name="T59" fmla="*/ 387 h 5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589" h="543">
                <a:moveTo>
                  <a:pt x="582" y="482"/>
                </a:moveTo>
                <a:cubicBezTo>
                  <a:pt x="589" y="494"/>
                  <a:pt x="589" y="510"/>
                  <a:pt x="582" y="523"/>
                </a:cubicBezTo>
                <a:cubicBezTo>
                  <a:pt x="574" y="535"/>
                  <a:pt x="560" y="543"/>
                  <a:pt x="546" y="543"/>
                </a:cubicBezTo>
                <a:cubicBezTo>
                  <a:pt x="44" y="543"/>
                  <a:pt x="44" y="543"/>
                  <a:pt x="44" y="543"/>
                </a:cubicBezTo>
                <a:cubicBezTo>
                  <a:pt x="29" y="543"/>
                  <a:pt x="15" y="535"/>
                  <a:pt x="8" y="523"/>
                </a:cubicBezTo>
                <a:cubicBezTo>
                  <a:pt x="0" y="510"/>
                  <a:pt x="0" y="494"/>
                  <a:pt x="7" y="482"/>
                </a:cubicBezTo>
                <a:cubicBezTo>
                  <a:pt x="258" y="21"/>
                  <a:pt x="258" y="21"/>
                  <a:pt x="258" y="21"/>
                </a:cubicBezTo>
                <a:cubicBezTo>
                  <a:pt x="265" y="8"/>
                  <a:pt x="279" y="0"/>
                  <a:pt x="295" y="0"/>
                </a:cubicBezTo>
                <a:cubicBezTo>
                  <a:pt x="310" y="0"/>
                  <a:pt x="324" y="8"/>
                  <a:pt x="331" y="21"/>
                </a:cubicBezTo>
                <a:lnTo>
                  <a:pt x="582" y="482"/>
                </a:lnTo>
                <a:close/>
                <a:moveTo>
                  <a:pt x="342" y="177"/>
                </a:moveTo>
                <a:cubicBezTo>
                  <a:pt x="342" y="175"/>
                  <a:pt x="341" y="172"/>
                  <a:pt x="338" y="170"/>
                </a:cubicBezTo>
                <a:cubicBezTo>
                  <a:pt x="336" y="169"/>
                  <a:pt x="334" y="167"/>
                  <a:pt x="331" y="167"/>
                </a:cubicBezTo>
                <a:cubicBezTo>
                  <a:pt x="259" y="167"/>
                  <a:pt x="259" y="167"/>
                  <a:pt x="259" y="167"/>
                </a:cubicBezTo>
                <a:cubicBezTo>
                  <a:pt x="256" y="167"/>
                  <a:pt x="253" y="169"/>
                  <a:pt x="251" y="170"/>
                </a:cubicBezTo>
                <a:cubicBezTo>
                  <a:pt x="249" y="172"/>
                  <a:pt x="248" y="175"/>
                  <a:pt x="248" y="177"/>
                </a:cubicBezTo>
                <a:cubicBezTo>
                  <a:pt x="253" y="327"/>
                  <a:pt x="253" y="327"/>
                  <a:pt x="253" y="327"/>
                </a:cubicBezTo>
                <a:cubicBezTo>
                  <a:pt x="253" y="331"/>
                  <a:pt x="258" y="334"/>
                  <a:pt x="264" y="334"/>
                </a:cubicBezTo>
                <a:cubicBezTo>
                  <a:pt x="325" y="334"/>
                  <a:pt x="325" y="334"/>
                  <a:pt x="325" y="334"/>
                </a:cubicBezTo>
                <a:cubicBezTo>
                  <a:pt x="331" y="334"/>
                  <a:pt x="336" y="331"/>
                  <a:pt x="336" y="327"/>
                </a:cubicBezTo>
                <a:lnTo>
                  <a:pt x="342" y="177"/>
                </a:lnTo>
                <a:close/>
                <a:moveTo>
                  <a:pt x="336" y="387"/>
                </a:moveTo>
                <a:cubicBezTo>
                  <a:pt x="336" y="381"/>
                  <a:pt x="332" y="376"/>
                  <a:pt x="326" y="376"/>
                </a:cubicBezTo>
                <a:cubicBezTo>
                  <a:pt x="263" y="376"/>
                  <a:pt x="263" y="376"/>
                  <a:pt x="263" y="376"/>
                </a:cubicBezTo>
                <a:cubicBezTo>
                  <a:pt x="257" y="376"/>
                  <a:pt x="253" y="381"/>
                  <a:pt x="253" y="387"/>
                </a:cubicBezTo>
                <a:cubicBezTo>
                  <a:pt x="253" y="449"/>
                  <a:pt x="253" y="449"/>
                  <a:pt x="253" y="449"/>
                </a:cubicBezTo>
                <a:cubicBezTo>
                  <a:pt x="253" y="455"/>
                  <a:pt x="257" y="460"/>
                  <a:pt x="263" y="460"/>
                </a:cubicBezTo>
                <a:cubicBezTo>
                  <a:pt x="326" y="460"/>
                  <a:pt x="326" y="460"/>
                  <a:pt x="326" y="460"/>
                </a:cubicBezTo>
                <a:cubicBezTo>
                  <a:pt x="332" y="460"/>
                  <a:pt x="336" y="455"/>
                  <a:pt x="336" y="449"/>
                </a:cubicBezTo>
                <a:lnTo>
                  <a:pt x="336" y="387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 vert="horz" wrap="square" lIns="100838" tIns="50419" rIns="100838" bIns="50419" numCol="1" anchor="t" anchorCtr="0" compatLnSpc="1">
            <a:prstTxWarp prst="textNoShape">
              <a:avLst/>
            </a:prstTxWarp>
          </a:bodyPr>
          <a:lstStyle/>
          <a:p>
            <a:endParaRPr lang="de-DE" sz="1985" dirty="0"/>
          </a:p>
        </p:txBody>
      </p:sp>
      <p:cxnSp>
        <p:nvCxnSpPr>
          <p:cNvPr id="45" name="Прямая со стрелкой 44"/>
          <p:cNvCxnSpPr/>
          <p:nvPr/>
        </p:nvCxnSpPr>
        <p:spPr>
          <a:xfrm rot="10800000">
            <a:off x="9857964" y="1982589"/>
            <a:ext cx="0" cy="897885"/>
          </a:xfrm>
          <a:prstGeom prst="straightConnector1">
            <a:avLst/>
          </a:prstGeom>
          <a:ln w="76200">
            <a:solidFill>
              <a:srgbClr val="0B6893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308" y="5740910"/>
            <a:ext cx="3396229" cy="169811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6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11"/>
          <a:stretch/>
        </p:blipFill>
        <p:spPr>
          <a:xfrm>
            <a:off x="280429" y="4240006"/>
            <a:ext cx="1260240" cy="912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132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034790"/>
            <a:ext cx="13433196" cy="352806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653" y="920505"/>
            <a:ext cx="7338060" cy="33985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914" y="931031"/>
            <a:ext cx="6858000" cy="3398520"/>
          </a:xfrm>
          <a:prstGeom prst="rect">
            <a:avLst/>
          </a:prstGeom>
        </p:spPr>
      </p:pic>
      <p:sp>
        <p:nvSpPr>
          <p:cNvPr id="28" name="object 28"/>
          <p:cNvSpPr txBox="1"/>
          <p:nvPr/>
        </p:nvSpPr>
        <p:spPr>
          <a:xfrm>
            <a:off x="1312069" y="0"/>
            <a:ext cx="11353799" cy="8617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968" algn="ctr"/>
            <a:r>
              <a:rPr lang="ru-RU" sz="2800" b="1" spc="270" dirty="0">
                <a:solidFill>
                  <a:schemeClr val="bg1"/>
                </a:solidFill>
                <a:latin typeface="Calibri"/>
                <a:cs typeface="Calibri"/>
              </a:rPr>
              <a:t>ТОЛЬЯТТИ: МЕНТАЛИТЕТ НОВАТОРОВ И ПЕРВОПРОХОДЦЕВ </a:t>
            </a:r>
          </a:p>
          <a:p>
            <a:pPr marL="15968" algn="ctr"/>
            <a:r>
              <a:rPr lang="ru-RU" sz="2800" b="1" spc="270" dirty="0">
                <a:solidFill>
                  <a:schemeClr val="bg1"/>
                </a:solidFill>
                <a:latin typeface="Calibri"/>
                <a:cs typeface="Calibri"/>
              </a:rPr>
              <a:t>3 КЛЮЧЕВЫХ ЭТАПА В ЖИЗНИ ГОРОДА</a:t>
            </a:r>
            <a:endParaRPr lang="ru-RU" sz="28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graphicFrame>
        <p:nvGraphicFramePr>
          <p:cNvPr id="31" name="Схема 30"/>
          <p:cNvGraphicFramePr/>
          <p:nvPr>
            <p:extLst>
              <p:ext uri="{D42A27DB-BD31-4B8C-83A1-F6EECF244321}">
                <p14:modId xmlns:p14="http://schemas.microsoft.com/office/powerpoint/2010/main" val="3051752029"/>
              </p:ext>
            </p:extLst>
          </p:nvPr>
        </p:nvGraphicFramePr>
        <p:xfrm>
          <a:off x="240783" y="4238625"/>
          <a:ext cx="2936728" cy="13267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32" name="Схема 31"/>
          <p:cNvGraphicFramePr/>
          <p:nvPr>
            <p:extLst>
              <p:ext uri="{D42A27DB-BD31-4B8C-83A1-F6EECF244321}">
                <p14:modId xmlns:p14="http://schemas.microsoft.com/office/powerpoint/2010/main" val="3855984686"/>
              </p:ext>
            </p:extLst>
          </p:nvPr>
        </p:nvGraphicFramePr>
        <p:xfrm>
          <a:off x="169069" y="872300"/>
          <a:ext cx="2702248" cy="11123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graphicFrame>
        <p:nvGraphicFramePr>
          <p:cNvPr id="33" name="Схема 32"/>
          <p:cNvGraphicFramePr/>
          <p:nvPr>
            <p:extLst>
              <p:ext uri="{D42A27DB-BD31-4B8C-83A1-F6EECF244321}">
                <p14:modId xmlns:p14="http://schemas.microsoft.com/office/powerpoint/2010/main" val="2906336413"/>
              </p:ext>
            </p:extLst>
          </p:nvPr>
        </p:nvGraphicFramePr>
        <p:xfrm>
          <a:off x="6181650" y="774829"/>
          <a:ext cx="3314103" cy="1537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6" r:lo="rId17" r:qs="rId18" r:cs="rId19"/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12056269" y="352425"/>
            <a:ext cx="1061836" cy="126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8340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9" y="-1905"/>
            <a:ext cx="13434060" cy="7566660"/>
          </a:xfrm>
          <a:prstGeom prst="rect">
            <a:avLst/>
          </a:prstGeom>
        </p:spPr>
      </p:pic>
      <p:pic>
        <p:nvPicPr>
          <p:cNvPr id="11" name="Изображение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76058" y="962025"/>
            <a:ext cx="6585148" cy="5000932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6962433" y="2366890"/>
            <a:ext cx="6248400" cy="24622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968" marR="6387" algn="ctr">
              <a:lnSpc>
                <a:spcPct val="100499"/>
              </a:lnSpc>
            </a:pPr>
            <a:r>
              <a:rPr lang="ru-RU" sz="66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Спасибо за внимание!</a:t>
            </a:r>
          </a:p>
          <a:p>
            <a:pPr marL="15968" marR="6387" algn="just">
              <a:lnSpc>
                <a:spcPct val="100499"/>
              </a:lnSpc>
            </a:pPr>
            <a:endParaRPr lang="ru-RU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756843" y="2006219"/>
            <a:ext cx="1750824" cy="0"/>
          </a:xfrm>
          <a:custGeom>
            <a:avLst/>
            <a:gdLst/>
            <a:ahLst/>
            <a:cxnLst/>
            <a:rect l="l" t="t" r="r" b="b"/>
            <a:pathLst>
              <a:path w="1392555">
                <a:moveTo>
                  <a:pt x="0" y="0"/>
                </a:moveTo>
                <a:lnTo>
                  <a:pt x="1392161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263" dirty="0"/>
          </a:p>
        </p:txBody>
      </p:sp>
      <p:sp>
        <p:nvSpPr>
          <p:cNvPr id="9" name="object 9"/>
          <p:cNvSpPr/>
          <p:nvPr/>
        </p:nvSpPr>
        <p:spPr>
          <a:xfrm>
            <a:off x="7383532" y="1196887"/>
            <a:ext cx="910790" cy="1082589"/>
          </a:xfrm>
          <a:custGeom>
            <a:avLst/>
            <a:gdLst/>
            <a:ahLst/>
            <a:cxnLst/>
            <a:rect l="l" t="t" r="r" b="b"/>
            <a:pathLst>
              <a:path w="701675" h="861060">
                <a:moveTo>
                  <a:pt x="701611" y="0"/>
                </a:moveTo>
                <a:lnTo>
                  <a:pt x="0" y="0"/>
                </a:lnTo>
                <a:lnTo>
                  <a:pt x="25" y="513664"/>
                </a:lnTo>
                <a:lnTo>
                  <a:pt x="2719" y="553453"/>
                </a:lnTo>
                <a:lnTo>
                  <a:pt x="9728" y="591870"/>
                </a:lnTo>
                <a:lnTo>
                  <a:pt x="20842" y="628772"/>
                </a:lnTo>
                <a:lnTo>
                  <a:pt x="35775" y="663854"/>
                </a:lnTo>
                <a:lnTo>
                  <a:pt x="60067" y="705684"/>
                </a:lnTo>
                <a:lnTo>
                  <a:pt x="89706" y="743627"/>
                </a:lnTo>
                <a:lnTo>
                  <a:pt x="124173" y="777161"/>
                </a:lnTo>
                <a:lnTo>
                  <a:pt x="162952" y="805765"/>
                </a:lnTo>
                <a:lnTo>
                  <a:pt x="205523" y="828920"/>
                </a:lnTo>
                <a:lnTo>
                  <a:pt x="251368" y="846103"/>
                </a:lnTo>
                <a:lnTo>
                  <a:pt x="299971" y="856796"/>
                </a:lnTo>
                <a:lnTo>
                  <a:pt x="350812" y="860475"/>
                </a:lnTo>
                <a:lnTo>
                  <a:pt x="353987" y="860475"/>
                </a:lnTo>
                <a:lnTo>
                  <a:pt x="393839" y="857842"/>
                </a:lnTo>
                <a:lnTo>
                  <a:pt x="432358" y="850874"/>
                </a:lnTo>
                <a:lnTo>
                  <a:pt x="469325" y="839847"/>
                </a:lnTo>
                <a:lnTo>
                  <a:pt x="504443" y="824953"/>
                </a:lnTo>
                <a:lnTo>
                  <a:pt x="546337" y="800717"/>
                </a:lnTo>
                <a:lnTo>
                  <a:pt x="584337" y="771131"/>
                </a:lnTo>
                <a:lnTo>
                  <a:pt x="617928" y="736718"/>
                </a:lnTo>
                <a:lnTo>
                  <a:pt x="646590" y="697996"/>
                </a:lnTo>
                <a:lnTo>
                  <a:pt x="669807" y="655488"/>
                </a:lnTo>
                <a:lnTo>
                  <a:pt x="687061" y="609714"/>
                </a:lnTo>
                <a:lnTo>
                  <a:pt x="697835" y="561195"/>
                </a:lnTo>
                <a:lnTo>
                  <a:pt x="701611" y="510451"/>
                </a:lnTo>
                <a:lnTo>
                  <a:pt x="701611" y="0"/>
                </a:lnTo>
                <a:close/>
              </a:path>
            </a:pathLst>
          </a:custGeom>
          <a:solidFill>
            <a:srgbClr val="0B6893"/>
          </a:solidFill>
        </p:spPr>
        <p:txBody>
          <a:bodyPr wrap="square" lIns="0" tIns="0" rIns="0" bIns="0" rtlCol="0"/>
          <a:lstStyle/>
          <a:p>
            <a:endParaRPr sz="2263" dirty="0"/>
          </a:p>
        </p:txBody>
      </p:sp>
      <p:sp>
        <p:nvSpPr>
          <p:cNvPr id="10" name="object 10"/>
          <p:cNvSpPr/>
          <p:nvPr/>
        </p:nvSpPr>
        <p:spPr>
          <a:xfrm>
            <a:off x="7501541" y="1323030"/>
            <a:ext cx="792781" cy="956446"/>
          </a:xfrm>
          <a:custGeom>
            <a:avLst/>
            <a:gdLst/>
            <a:ahLst/>
            <a:cxnLst/>
            <a:rect l="l" t="t" r="r" b="b"/>
            <a:pathLst>
              <a:path w="630554" h="760730">
                <a:moveTo>
                  <a:pt x="287339" y="622033"/>
                </a:moveTo>
                <a:lnTo>
                  <a:pt x="221030" y="622033"/>
                </a:lnTo>
                <a:lnTo>
                  <a:pt x="242912" y="643889"/>
                </a:lnTo>
                <a:lnTo>
                  <a:pt x="225628" y="661187"/>
                </a:lnTo>
                <a:lnTo>
                  <a:pt x="315239" y="760679"/>
                </a:lnTo>
                <a:lnTo>
                  <a:pt x="384099" y="684237"/>
                </a:lnTo>
                <a:lnTo>
                  <a:pt x="315239" y="684237"/>
                </a:lnTo>
                <a:lnTo>
                  <a:pt x="285572" y="654557"/>
                </a:lnTo>
                <a:lnTo>
                  <a:pt x="285102" y="654062"/>
                </a:lnTo>
                <a:lnTo>
                  <a:pt x="285102" y="653275"/>
                </a:lnTo>
                <a:lnTo>
                  <a:pt x="285572" y="652779"/>
                </a:lnTo>
                <a:lnTo>
                  <a:pt x="301205" y="637146"/>
                </a:lnTo>
                <a:lnTo>
                  <a:pt x="287339" y="622033"/>
                </a:lnTo>
                <a:close/>
              </a:path>
              <a:path w="630554" h="760730">
                <a:moveTo>
                  <a:pt x="398360" y="561860"/>
                </a:moveTo>
                <a:lnTo>
                  <a:pt x="329285" y="637146"/>
                </a:lnTo>
                <a:lnTo>
                  <a:pt x="345414" y="653275"/>
                </a:lnTo>
                <a:lnTo>
                  <a:pt x="345414" y="654062"/>
                </a:lnTo>
                <a:lnTo>
                  <a:pt x="315239" y="684237"/>
                </a:lnTo>
                <a:lnTo>
                  <a:pt x="384099" y="684237"/>
                </a:lnTo>
                <a:lnTo>
                  <a:pt x="404863" y="661187"/>
                </a:lnTo>
                <a:lnTo>
                  <a:pt x="387603" y="643889"/>
                </a:lnTo>
                <a:lnTo>
                  <a:pt x="409460" y="622033"/>
                </a:lnTo>
                <a:lnTo>
                  <a:pt x="440118" y="622033"/>
                </a:lnTo>
                <a:lnTo>
                  <a:pt x="476922" y="581177"/>
                </a:lnTo>
                <a:lnTo>
                  <a:pt x="417652" y="581177"/>
                </a:lnTo>
                <a:lnTo>
                  <a:pt x="398360" y="561860"/>
                </a:lnTo>
                <a:close/>
              </a:path>
              <a:path w="630554" h="760730">
                <a:moveTo>
                  <a:pt x="197601" y="524237"/>
                </a:moveTo>
                <a:lnTo>
                  <a:pt x="127147" y="524237"/>
                </a:lnTo>
                <a:lnTo>
                  <a:pt x="140790" y="525516"/>
                </a:lnTo>
                <a:lnTo>
                  <a:pt x="149878" y="530667"/>
                </a:lnTo>
                <a:lnTo>
                  <a:pt x="155752" y="536346"/>
                </a:lnTo>
                <a:lnTo>
                  <a:pt x="156235" y="536854"/>
                </a:lnTo>
                <a:lnTo>
                  <a:pt x="156235" y="537654"/>
                </a:lnTo>
                <a:lnTo>
                  <a:pt x="155752" y="538111"/>
                </a:lnTo>
                <a:lnTo>
                  <a:pt x="134200" y="559676"/>
                </a:lnTo>
                <a:lnTo>
                  <a:pt x="204901" y="638162"/>
                </a:lnTo>
                <a:lnTo>
                  <a:pt x="221030" y="622033"/>
                </a:lnTo>
                <a:lnTo>
                  <a:pt x="287339" y="622033"/>
                </a:lnTo>
                <a:lnTo>
                  <a:pt x="249853" y="581177"/>
                </a:lnTo>
                <a:lnTo>
                  <a:pt x="212839" y="581177"/>
                </a:lnTo>
                <a:lnTo>
                  <a:pt x="190982" y="559320"/>
                </a:lnTo>
                <a:lnTo>
                  <a:pt x="211188" y="539051"/>
                </a:lnTo>
                <a:lnTo>
                  <a:pt x="197601" y="524237"/>
                </a:lnTo>
                <a:close/>
              </a:path>
              <a:path w="630554" h="760730">
                <a:moveTo>
                  <a:pt x="440118" y="622033"/>
                </a:moveTo>
                <a:lnTo>
                  <a:pt x="409460" y="622033"/>
                </a:lnTo>
                <a:lnTo>
                  <a:pt x="425589" y="638162"/>
                </a:lnTo>
                <a:lnTo>
                  <a:pt x="440118" y="622033"/>
                </a:lnTo>
                <a:close/>
              </a:path>
              <a:path w="630554" h="760730">
                <a:moveTo>
                  <a:pt x="316090" y="476300"/>
                </a:moveTo>
                <a:lnTo>
                  <a:pt x="257886" y="535724"/>
                </a:lnTo>
                <a:lnTo>
                  <a:pt x="316090" y="595134"/>
                </a:lnTo>
                <a:lnTo>
                  <a:pt x="338264" y="572490"/>
                </a:lnTo>
                <a:lnTo>
                  <a:pt x="310540" y="572490"/>
                </a:lnTo>
                <a:lnTo>
                  <a:pt x="310540" y="532879"/>
                </a:lnTo>
                <a:lnTo>
                  <a:pt x="290423" y="532879"/>
                </a:lnTo>
                <a:lnTo>
                  <a:pt x="290423" y="523493"/>
                </a:lnTo>
                <a:lnTo>
                  <a:pt x="310540" y="523493"/>
                </a:lnTo>
                <a:lnTo>
                  <a:pt x="310540" y="504316"/>
                </a:lnTo>
                <a:lnTo>
                  <a:pt x="343519" y="504316"/>
                </a:lnTo>
                <a:lnTo>
                  <a:pt x="316090" y="476300"/>
                </a:lnTo>
                <a:close/>
              </a:path>
              <a:path w="630554" h="760730">
                <a:moveTo>
                  <a:pt x="232130" y="561860"/>
                </a:moveTo>
                <a:lnTo>
                  <a:pt x="212839" y="581177"/>
                </a:lnTo>
                <a:lnTo>
                  <a:pt x="249853" y="581177"/>
                </a:lnTo>
                <a:lnTo>
                  <a:pt x="232130" y="561860"/>
                </a:lnTo>
                <a:close/>
              </a:path>
              <a:path w="630554" h="760730">
                <a:moveTo>
                  <a:pt x="569315" y="219392"/>
                </a:moveTo>
                <a:lnTo>
                  <a:pt x="401408" y="219392"/>
                </a:lnTo>
                <a:lnTo>
                  <a:pt x="332371" y="296138"/>
                </a:lnTo>
                <a:lnTo>
                  <a:pt x="465480" y="429831"/>
                </a:lnTo>
                <a:lnTo>
                  <a:pt x="465455" y="430771"/>
                </a:lnTo>
                <a:lnTo>
                  <a:pt x="478809" y="461048"/>
                </a:lnTo>
                <a:lnTo>
                  <a:pt x="477563" y="470772"/>
                </a:lnTo>
                <a:lnTo>
                  <a:pt x="473886" y="479944"/>
                </a:lnTo>
                <a:lnTo>
                  <a:pt x="468177" y="487751"/>
                </a:lnTo>
                <a:lnTo>
                  <a:pt x="460781" y="493826"/>
                </a:lnTo>
                <a:lnTo>
                  <a:pt x="419277" y="539051"/>
                </a:lnTo>
                <a:lnTo>
                  <a:pt x="439534" y="559320"/>
                </a:lnTo>
                <a:lnTo>
                  <a:pt x="417652" y="581177"/>
                </a:lnTo>
                <a:lnTo>
                  <a:pt x="476922" y="581177"/>
                </a:lnTo>
                <a:lnTo>
                  <a:pt x="496290" y="559676"/>
                </a:lnTo>
                <a:lnTo>
                  <a:pt x="474751" y="538111"/>
                </a:lnTo>
                <a:lnTo>
                  <a:pt x="474268" y="537654"/>
                </a:lnTo>
                <a:lnTo>
                  <a:pt x="474268" y="536854"/>
                </a:lnTo>
                <a:lnTo>
                  <a:pt x="474751" y="536346"/>
                </a:lnTo>
                <a:lnTo>
                  <a:pt x="480625" y="530667"/>
                </a:lnTo>
                <a:lnTo>
                  <a:pt x="489708" y="525516"/>
                </a:lnTo>
                <a:lnTo>
                  <a:pt x="503340" y="524237"/>
                </a:lnTo>
                <a:lnTo>
                  <a:pt x="528204" y="524237"/>
                </a:lnTo>
                <a:lnTo>
                  <a:pt x="575919" y="471246"/>
                </a:lnTo>
                <a:lnTo>
                  <a:pt x="407771" y="303047"/>
                </a:lnTo>
                <a:lnTo>
                  <a:pt x="407136" y="303047"/>
                </a:lnTo>
                <a:lnTo>
                  <a:pt x="406984" y="302729"/>
                </a:lnTo>
                <a:lnTo>
                  <a:pt x="406666" y="301967"/>
                </a:lnTo>
                <a:lnTo>
                  <a:pt x="405828" y="301155"/>
                </a:lnTo>
                <a:lnTo>
                  <a:pt x="406323" y="301129"/>
                </a:lnTo>
                <a:lnTo>
                  <a:pt x="405104" y="297865"/>
                </a:lnTo>
                <a:lnTo>
                  <a:pt x="404431" y="294335"/>
                </a:lnTo>
                <a:lnTo>
                  <a:pt x="404431" y="290639"/>
                </a:lnTo>
                <a:lnTo>
                  <a:pt x="406623" y="279385"/>
                </a:lnTo>
                <a:lnTo>
                  <a:pt x="412597" y="270179"/>
                </a:lnTo>
                <a:lnTo>
                  <a:pt x="421447" y="263964"/>
                </a:lnTo>
                <a:lnTo>
                  <a:pt x="432269" y="261683"/>
                </a:lnTo>
                <a:lnTo>
                  <a:pt x="525863" y="261683"/>
                </a:lnTo>
                <a:lnTo>
                  <a:pt x="569315" y="219392"/>
                </a:lnTo>
                <a:close/>
              </a:path>
              <a:path w="630554" h="760730">
                <a:moveTo>
                  <a:pt x="343519" y="504316"/>
                </a:moveTo>
                <a:lnTo>
                  <a:pt x="319951" y="504316"/>
                </a:lnTo>
                <a:lnTo>
                  <a:pt x="319951" y="523493"/>
                </a:lnTo>
                <a:lnTo>
                  <a:pt x="340093" y="523493"/>
                </a:lnTo>
                <a:lnTo>
                  <a:pt x="340093" y="532879"/>
                </a:lnTo>
                <a:lnTo>
                  <a:pt x="319951" y="532879"/>
                </a:lnTo>
                <a:lnTo>
                  <a:pt x="319951" y="572490"/>
                </a:lnTo>
                <a:lnTo>
                  <a:pt x="338264" y="572490"/>
                </a:lnTo>
                <a:lnTo>
                  <a:pt x="374269" y="535724"/>
                </a:lnTo>
                <a:lnTo>
                  <a:pt x="343519" y="504316"/>
                </a:lnTo>
                <a:close/>
              </a:path>
              <a:path w="630554" h="760730">
                <a:moveTo>
                  <a:pt x="267138" y="261683"/>
                </a:moveTo>
                <a:lnTo>
                  <a:pt x="198221" y="261683"/>
                </a:lnTo>
                <a:lnTo>
                  <a:pt x="209043" y="263964"/>
                </a:lnTo>
                <a:lnTo>
                  <a:pt x="217893" y="270179"/>
                </a:lnTo>
                <a:lnTo>
                  <a:pt x="223867" y="279385"/>
                </a:lnTo>
                <a:lnTo>
                  <a:pt x="226059" y="290639"/>
                </a:lnTo>
                <a:lnTo>
                  <a:pt x="226059" y="294335"/>
                </a:lnTo>
                <a:lnTo>
                  <a:pt x="225374" y="297865"/>
                </a:lnTo>
                <a:lnTo>
                  <a:pt x="224167" y="301129"/>
                </a:lnTo>
                <a:lnTo>
                  <a:pt x="224662" y="301155"/>
                </a:lnTo>
                <a:lnTo>
                  <a:pt x="223824" y="301967"/>
                </a:lnTo>
                <a:lnTo>
                  <a:pt x="223697" y="302348"/>
                </a:lnTo>
                <a:lnTo>
                  <a:pt x="223507" y="302729"/>
                </a:lnTo>
                <a:lnTo>
                  <a:pt x="223380" y="303047"/>
                </a:lnTo>
                <a:lnTo>
                  <a:pt x="222745" y="303047"/>
                </a:lnTo>
                <a:lnTo>
                  <a:pt x="54546" y="471246"/>
                </a:lnTo>
                <a:lnTo>
                  <a:pt x="107607" y="530174"/>
                </a:lnTo>
                <a:lnTo>
                  <a:pt x="127147" y="524237"/>
                </a:lnTo>
                <a:lnTo>
                  <a:pt x="197601" y="524237"/>
                </a:lnTo>
                <a:lnTo>
                  <a:pt x="169710" y="493826"/>
                </a:lnTo>
                <a:lnTo>
                  <a:pt x="162308" y="487751"/>
                </a:lnTo>
                <a:lnTo>
                  <a:pt x="156586" y="479944"/>
                </a:lnTo>
                <a:lnTo>
                  <a:pt x="152895" y="470772"/>
                </a:lnTo>
                <a:lnTo>
                  <a:pt x="151587" y="460603"/>
                </a:lnTo>
                <a:lnTo>
                  <a:pt x="152536" y="451898"/>
                </a:lnTo>
                <a:lnTo>
                  <a:pt x="155240" y="443877"/>
                </a:lnTo>
                <a:lnTo>
                  <a:pt x="159479" y="436761"/>
                </a:lnTo>
                <a:lnTo>
                  <a:pt x="165036" y="430771"/>
                </a:lnTo>
                <a:lnTo>
                  <a:pt x="165036" y="429831"/>
                </a:lnTo>
                <a:lnTo>
                  <a:pt x="298132" y="296138"/>
                </a:lnTo>
                <a:lnTo>
                  <a:pt x="267138" y="261683"/>
                </a:lnTo>
                <a:close/>
              </a:path>
              <a:path w="630554" h="760730">
                <a:moveTo>
                  <a:pt x="528204" y="524237"/>
                </a:moveTo>
                <a:lnTo>
                  <a:pt x="503340" y="524237"/>
                </a:lnTo>
                <a:lnTo>
                  <a:pt x="522859" y="530174"/>
                </a:lnTo>
                <a:lnTo>
                  <a:pt x="528204" y="524237"/>
                </a:lnTo>
                <a:close/>
              </a:path>
              <a:path w="630554" h="760730">
                <a:moveTo>
                  <a:pt x="389229" y="401637"/>
                </a:moveTo>
                <a:lnTo>
                  <a:pt x="331025" y="461048"/>
                </a:lnTo>
                <a:lnTo>
                  <a:pt x="389229" y="520445"/>
                </a:lnTo>
                <a:lnTo>
                  <a:pt x="447408" y="461048"/>
                </a:lnTo>
                <a:lnTo>
                  <a:pt x="389229" y="401637"/>
                </a:lnTo>
                <a:close/>
              </a:path>
              <a:path w="630554" h="760730">
                <a:moveTo>
                  <a:pt x="241287" y="399935"/>
                </a:moveTo>
                <a:lnTo>
                  <a:pt x="183083" y="459358"/>
                </a:lnTo>
                <a:lnTo>
                  <a:pt x="241287" y="518756"/>
                </a:lnTo>
                <a:lnTo>
                  <a:pt x="299440" y="459358"/>
                </a:lnTo>
                <a:lnTo>
                  <a:pt x="241287" y="399935"/>
                </a:lnTo>
                <a:close/>
              </a:path>
              <a:path w="630554" h="760730">
                <a:moveTo>
                  <a:pt x="314426" y="325246"/>
                </a:moveTo>
                <a:lnTo>
                  <a:pt x="256222" y="384670"/>
                </a:lnTo>
                <a:lnTo>
                  <a:pt x="314426" y="444080"/>
                </a:lnTo>
                <a:lnTo>
                  <a:pt x="372605" y="384670"/>
                </a:lnTo>
                <a:lnTo>
                  <a:pt x="314426" y="325246"/>
                </a:lnTo>
                <a:close/>
              </a:path>
              <a:path w="630554" h="760730">
                <a:moveTo>
                  <a:pt x="229095" y="219392"/>
                </a:moveTo>
                <a:lnTo>
                  <a:pt x="61175" y="219392"/>
                </a:lnTo>
                <a:lnTo>
                  <a:pt x="142925" y="298945"/>
                </a:lnTo>
                <a:lnTo>
                  <a:pt x="171780" y="299707"/>
                </a:lnTo>
                <a:lnTo>
                  <a:pt x="170878" y="296875"/>
                </a:lnTo>
                <a:lnTo>
                  <a:pt x="170469" y="294335"/>
                </a:lnTo>
                <a:lnTo>
                  <a:pt x="198221" y="261683"/>
                </a:lnTo>
                <a:lnTo>
                  <a:pt x="267138" y="261683"/>
                </a:lnTo>
                <a:lnTo>
                  <a:pt x="229095" y="219392"/>
                </a:lnTo>
                <a:close/>
              </a:path>
              <a:path w="630554" h="760730">
                <a:moveTo>
                  <a:pt x="525863" y="261683"/>
                </a:moveTo>
                <a:lnTo>
                  <a:pt x="432269" y="261683"/>
                </a:lnTo>
                <a:lnTo>
                  <a:pt x="443086" y="263964"/>
                </a:lnTo>
                <a:lnTo>
                  <a:pt x="451937" y="270179"/>
                </a:lnTo>
                <a:lnTo>
                  <a:pt x="457914" y="279385"/>
                </a:lnTo>
                <a:lnTo>
                  <a:pt x="460108" y="290639"/>
                </a:lnTo>
                <a:lnTo>
                  <a:pt x="460022" y="294335"/>
                </a:lnTo>
                <a:lnTo>
                  <a:pt x="459613" y="296875"/>
                </a:lnTo>
                <a:lnTo>
                  <a:pt x="458711" y="299707"/>
                </a:lnTo>
                <a:lnTo>
                  <a:pt x="487578" y="298945"/>
                </a:lnTo>
                <a:lnTo>
                  <a:pt x="525863" y="261683"/>
                </a:lnTo>
                <a:close/>
              </a:path>
              <a:path w="630554" h="760730">
                <a:moveTo>
                  <a:pt x="118160" y="0"/>
                </a:moveTo>
                <a:lnTo>
                  <a:pt x="0" y="161201"/>
                </a:lnTo>
                <a:lnTo>
                  <a:pt x="33108" y="196532"/>
                </a:lnTo>
                <a:lnTo>
                  <a:pt x="117055" y="81699"/>
                </a:lnTo>
                <a:lnTo>
                  <a:pt x="175362" y="81699"/>
                </a:lnTo>
                <a:lnTo>
                  <a:pt x="118160" y="0"/>
                </a:lnTo>
                <a:close/>
              </a:path>
              <a:path w="630554" h="760730">
                <a:moveTo>
                  <a:pt x="572228" y="81699"/>
                </a:moveTo>
                <a:lnTo>
                  <a:pt x="513435" y="81699"/>
                </a:lnTo>
                <a:lnTo>
                  <a:pt x="597344" y="196532"/>
                </a:lnTo>
                <a:lnTo>
                  <a:pt x="630491" y="161201"/>
                </a:lnTo>
                <a:lnTo>
                  <a:pt x="572228" y="81699"/>
                </a:lnTo>
                <a:close/>
              </a:path>
              <a:path w="630554" h="760730">
                <a:moveTo>
                  <a:pt x="175362" y="81699"/>
                </a:moveTo>
                <a:lnTo>
                  <a:pt x="117055" y="81699"/>
                </a:lnTo>
                <a:lnTo>
                  <a:pt x="186601" y="181051"/>
                </a:lnTo>
                <a:lnTo>
                  <a:pt x="216420" y="137985"/>
                </a:lnTo>
                <a:lnTo>
                  <a:pt x="273943" y="137985"/>
                </a:lnTo>
                <a:lnTo>
                  <a:pt x="299791" y="102666"/>
                </a:lnTo>
                <a:lnTo>
                  <a:pt x="244043" y="102666"/>
                </a:lnTo>
                <a:lnTo>
                  <a:pt x="242060" y="99364"/>
                </a:lnTo>
                <a:lnTo>
                  <a:pt x="187731" y="99364"/>
                </a:lnTo>
                <a:lnTo>
                  <a:pt x="175362" y="81699"/>
                </a:lnTo>
                <a:close/>
              </a:path>
              <a:path w="630554" h="760730">
                <a:moveTo>
                  <a:pt x="474035" y="137985"/>
                </a:moveTo>
                <a:lnTo>
                  <a:pt x="414083" y="137985"/>
                </a:lnTo>
                <a:lnTo>
                  <a:pt x="443890" y="181051"/>
                </a:lnTo>
                <a:lnTo>
                  <a:pt x="474035" y="137985"/>
                </a:lnTo>
                <a:close/>
              </a:path>
              <a:path w="630554" h="760730">
                <a:moveTo>
                  <a:pt x="273943" y="137985"/>
                </a:moveTo>
                <a:lnTo>
                  <a:pt x="216420" y="137985"/>
                </a:lnTo>
                <a:lnTo>
                  <a:pt x="244043" y="178841"/>
                </a:lnTo>
                <a:lnTo>
                  <a:pt x="273943" y="137985"/>
                </a:lnTo>
                <a:close/>
              </a:path>
              <a:path w="630554" h="760730">
                <a:moveTo>
                  <a:pt x="370880" y="81559"/>
                </a:moveTo>
                <a:lnTo>
                  <a:pt x="315239" y="81559"/>
                </a:lnTo>
                <a:lnTo>
                  <a:pt x="386473" y="178841"/>
                </a:lnTo>
                <a:lnTo>
                  <a:pt x="414083" y="137985"/>
                </a:lnTo>
                <a:lnTo>
                  <a:pt x="474035" y="137985"/>
                </a:lnTo>
                <a:lnTo>
                  <a:pt x="498758" y="102666"/>
                </a:lnTo>
                <a:lnTo>
                  <a:pt x="386473" y="102666"/>
                </a:lnTo>
                <a:lnTo>
                  <a:pt x="370880" y="81559"/>
                </a:lnTo>
                <a:close/>
              </a:path>
              <a:path w="630554" h="760730">
                <a:moveTo>
                  <a:pt x="315798" y="5499"/>
                </a:moveTo>
                <a:lnTo>
                  <a:pt x="315239" y="6273"/>
                </a:lnTo>
                <a:lnTo>
                  <a:pt x="314608" y="6273"/>
                </a:lnTo>
                <a:lnTo>
                  <a:pt x="314502" y="7238"/>
                </a:lnTo>
                <a:lnTo>
                  <a:pt x="244043" y="102666"/>
                </a:lnTo>
                <a:lnTo>
                  <a:pt x="299791" y="102666"/>
                </a:lnTo>
                <a:lnTo>
                  <a:pt x="315239" y="81559"/>
                </a:lnTo>
                <a:lnTo>
                  <a:pt x="370880" y="81559"/>
                </a:lnTo>
                <a:lnTo>
                  <a:pt x="315976" y="7238"/>
                </a:lnTo>
                <a:lnTo>
                  <a:pt x="315877" y="6273"/>
                </a:lnTo>
                <a:lnTo>
                  <a:pt x="315239" y="6273"/>
                </a:lnTo>
                <a:lnTo>
                  <a:pt x="314693" y="5499"/>
                </a:lnTo>
                <a:lnTo>
                  <a:pt x="315798" y="5499"/>
                </a:lnTo>
                <a:close/>
              </a:path>
              <a:path w="630554" h="760730">
                <a:moveTo>
                  <a:pt x="412953" y="58508"/>
                </a:moveTo>
                <a:lnTo>
                  <a:pt x="386473" y="102666"/>
                </a:lnTo>
                <a:lnTo>
                  <a:pt x="498758" y="102666"/>
                </a:lnTo>
                <a:lnTo>
                  <a:pt x="501069" y="99364"/>
                </a:lnTo>
                <a:lnTo>
                  <a:pt x="442785" y="99364"/>
                </a:lnTo>
                <a:lnTo>
                  <a:pt x="412953" y="58508"/>
                </a:lnTo>
                <a:close/>
              </a:path>
              <a:path w="630554" h="760730">
                <a:moveTo>
                  <a:pt x="217525" y="58508"/>
                </a:moveTo>
                <a:lnTo>
                  <a:pt x="187731" y="99364"/>
                </a:lnTo>
                <a:lnTo>
                  <a:pt x="242060" y="99364"/>
                </a:lnTo>
                <a:lnTo>
                  <a:pt x="217525" y="58508"/>
                </a:lnTo>
                <a:close/>
              </a:path>
              <a:path w="630554" h="760730">
                <a:moveTo>
                  <a:pt x="512356" y="0"/>
                </a:moveTo>
                <a:lnTo>
                  <a:pt x="442785" y="99364"/>
                </a:lnTo>
                <a:lnTo>
                  <a:pt x="501069" y="99364"/>
                </a:lnTo>
                <a:lnTo>
                  <a:pt x="513435" y="81699"/>
                </a:lnTo>
                <a:lnTo>
                  <a:pt x="572228" y="81699"/>
                </a:lnTo>
                <a:lnTo>
                  <a:pt x="512356" y="0"/>
                </a:lnTo>
                <a:close/>
              </a:path>
            </a:pathLst>
          </a:custGeom>
          <a:solidFill>
            <a:srgbClr val="DEB725"/>
          </a:solidFill>
        </p:spPr>
        <p:txBody>
          <a:bodyPr wrap="square" lIns="0" tIns="0" rIns="0" bIns="0" rtlCol="0"/>
          <a:lstStyle/>
          <a:p>
            <a:endParaRPr sz="2263" dirty="0"/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9550BE5F-DBE5-4C25-B511-DB47A04AC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10693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854869" y="181333"/>
            <a:ext cx="11766904" cy="66326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4401" b="0" i="0">
                <a:solidFill>
                  <a:srgbClr val="0B6893"/>
                </a:solidFill>
                <a:latin typeface="Century Gothic"/>
                <a:ea typeface="+mj-ea"/>
                <a:cs typeface="Century Gothic"/>
              </a:defRPr>
            </a:lvl1pPr>
          </a:lstStyle>
          <a:p>
            <a:pPr algn="ctr"/>
            <a:r>
              <a:rPr lang="ru-RU" sz="3529" kern="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Учет замечаний</a:t>
            </a:r>
            <a:endParaRPr lang="ru-RU" sz="3529" kern="0" cap="all" dirty="0">
              <a:solidFill>
                <a:schemeClr val="bg1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056269" y="352425"/>
            <a:ext cx="1061836" cy="1266825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A01506A0-9FE6-4587-9C16-F1E484E584FF}"/>
              </a:ext>
            </a:extLst>
          </p:cNvPr>
          <p:cNvSpPr/>
          <p:nvPr/>
        </p:nvSpPr>
        <p:spPr>
          <a:xfrm>
            <a:off x="236934" y="962025"/>
            <a:ext cx="13038535" cy="66402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300"/>
              </a:spcBef>
              <a:buClr>
                <a:srgbClr val="2E74B5"/>
              </a:buClr>
              <a:buFont typeface="Wingdings" panose="05000000000000000000" pitchFamily="2" charset="2"/>
              <a:buChar char="ü"/>
            </a:pPr>
            <a:r>
              <a:rPr lang="ru-RU" sz="2400" dirty="0">
                <a:cs typeface="Times New Roman" panose="02020603050405020304" pitchFamily="18" charset="0"/>
              </a:rPr>
              <a:t>переход к концепции создания Университета 4.0, который помимо выполнения образовательных, научных и предпринимательских функций, станет также драйвером социокультурного развития Тольятти и Самарской области (Университет как градообразующий фактор);</a:t>
            </a:r>
          </a:p>
          <a:p>
            <a:pPr marL="457200" indent="-457200">
              <a:spcBef>
                <a:spcPts val="300"/>
              </a:spcBef>
              <a:buClr>
                <a:srgbClr val="2E74B5"/>
              </a:buClr>
              <a:buFont typeface="Wingdings" panose="05000000000000000000" pitchFamily="2" charset="2"/>
              <a:buChar char="ü"/>
            </a:pPr>
            <a:r>
              <a:rPr lang="ru-RU" sz="2400" dirty="0">
                <a:cs typeface="Times New Roman" panose="02020603050405020304" pitchFamily="18" charset="0"/>
              </a:rPr>
              <a:t>участие в </a:t>
            </a:r>
            <a:r>
              <a:rPr lang="ru-RU" sz="2400" dirty="0" err="1">
                <a:cs typeface="Times New Roman" panose="02020603050405020304" pitchFamily="18" charset="0"/>
              </a:rPr>
              <a:t>кадросфере</a:t>
            </a:r>
            <a:r>
              <a:rPr lang="ru-RU" sz="2400" dirty="0">
                <a:cs typeface="Times New Roman" panose="02020603050405020304" pitchFamily="18" charset="0"/>
              </a:rPr>
              <a:t> Самарской области, </a:t>
            </a:r>
          </a:p>
          <a:p>
            <a:pPr marL="457200" indent="-457200">
              <a:spcBef>
                <a:spcPts val="300"/>
              </a:spcBef>
              <a:buClr>
                <a:srgbClr val="2E74B5"/>
              </a:buClr>
              <a:buFont typeface="Wingdings" panose="05000000000000000000" pitchFamily="2" charset="2"/>
              <a:buChar char="ü"/>
            </a:pPr>
            <a:r>
              <a:rPr lang="ru-RU" sz="2400" dirty="0">
                <a:cs typeface="Times New Roman" panose="02020603050405020304" pitchFamily="18" charset="0"/>
              </a:rPr>
              <a:t>создание региональной системы «Технологического опережения» - системы научно-технологической разведки и опережающего реагирования на быстрорастущие мировые технологические тренды;</a:t>
            </a:r>
          </a:p>
          <a:p>
            <a:pPr marL="457200" indent="-457200">
              <a:spcBef>
                <a:spcPts val="300"/>
              </a:spcBef>
              <a:buClr>
                <a:srgbClr val="2E74B5"/>
              </a:buClr>
              <a:buFont typeface="Wingdings" panose="05000000000000000000" pitchFamily="2" charset="2"/>
              <a:buChar char="ü"/>
            </a:pPr>
            <a:r>
              <a:rPr lang="ru-RU" sz="2400" dirty="0">
                <a:cs typeface="Times New Roman" panose="02020603050405020304" pitchFamily="18" charset="0"/>
              </a:rPr>
              <a:t>разработка единой схемы территориального развития городского округа Тольятти и Ставропольского района в рамках развития агломерации с целью обеспечения эффективного и сбалансированного развития жилищной сферы, оптимизации миграционных потоков «город-район», развития объектов социальной сферы;</a:t>
            </a:r>
          </a:p>
          <a:p>
            <a:pPr marL="457200" indent="-457200">
              <a:spcBef>
                <a:spcPts val="300"/>
              </a:spcBef>
              <a:buClr>
                <a:srgbClr val="2E74B5"/>
              </a:buClr>
              <a:buFont typeface="Wingdings" panose="05000000000000000000" pitchFamily="2" charset="2"/>
              <a:buChar char="ü"/>
            </a:pPr>
            <a:r>
              <a:rPr lang="ru-RU" sz="2400" dirty="0">
                <a:cs typeface="Times New Roman" panose="02020603050405020304" pitchFamily="18" charset="0"/>
              </a:rPr>
              <a:t>детские оздоровительные лагеря;</a:t>
            </a:r>
          </a:p>
          <a:p>
            <a:pPr marL="457200" indent="-457200">
              <a:spcBef>
                <a:spcPts val="300"/>
              </a:spcBef>
              <a:buClr>
                <a:srgbClr val="2E74B5"/>
              </a:buClr>
              <a:buFont typeface="Wingdings" panose="05000000000000000000" pitchFamily="2" charset="2"/>
              <a:buChar char="ü"/>
            </a:pPr>
            <a:r>
              <a:rPr lang="ru-RU" sz="2400" dirty="0">
                <a:cs typeface="Times New Roman" panose="02020603050405020304" pitchFamily="18" charset="0"/>
              </a:rPr>
              <a:t>содействие развитию дистанционного и частного образования, </a:t>
            </a:r>
          </a:p>
          <a:p>
            <a:pPr marL="457200" indent="-457200">
              <a:spcBef>
                <a:spcPts val="300"/>
              </a:spcBef>
              <a:buClr>
                <a:srgbClr val="2E74B5"/>
              </a:buClr>
              <a:buFont typeface="Wingdings" panose="05000000000000000000" pitchFamily="2" charset="2"/>
              <a:buChar char="ü"/>
            </a:pPr>
            <a:r>
              <a:rPr lang="ru-RU" sz="2400" dirty="0">
                <a:cs typeface="Times New Roman" panose="02020603050405020304" pitchFamily="18" charset="0"/>
              </a:rPr>
              <a:t>формирование и поддержание духовно-нравственных ценностей;</a:t>
            </a:r>
          </a:p>
          <a:p>
            <a:pPr marL="457200" indent="-457200">
              <a:spcBef>
                <a:spcPts val="300"/>
              </a:spcBef>
              <a:buClr>
                <a:srgbClr val="2E74B5"/>
              </a:buClr>
              <a:buFont typeface="Wingdings" panose="05000000000000000000" pitchFamily="2" charset="2"/>
              <a:buChar char="ü"/>
            </a:pPr>
            <a:r>
              <a:rPr lang="ru-RU" sz="2400" dirty="0">
                <a:cs typeface="Times New Roman" panose="02020603050405020304" pitchFamily="18" charset="0"/>
              </a:rPr>
              <a:t>содействие развитию бренда города, связанного со столицей российского автомобилестроения </a:t>
            </a:r>
          </a:p>
        </p:txBody>
      </p:sp>
    </p:spTree>
    <p:extLst>
      <p:ext uri="{BB962C8B-B14F-4D97-AF65-F5344CB8AC3E}">
        <p14:creationId xmlns:p14="http://schemas.microsoft.com/office/powerpoint/2010/main" val="3171930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62"/>
          <p:cNvSpPr txBox="1"/>
          <p:nvPr/>
        </p:nvSpPr>
        <p:spPr>
          <a:xfrm>
            <a:off x="1066570" y="179427"/>
            <a:ext cx="10989699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968"/>
            <a:r>
              <a:rPr lang="ru-RU" sz="3600" b="1" spc="270" dirty="0">
                <a:solidFill>
                  <a:schemeClr val="bg1"/>
                </a:solidFill>
                <a:latin typeface="Calibri"/>
                <a:cs typeface="Calibri"/>
              </a:rPr>
              <a:t>ТОЛЬЯТТИ</a:t>
            </a:r>
            <a:r>
              <a:rPr sz="3600" b="1" spc="27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ru-RU" sz="3600" b="1" spc="270" dirty="0">
                <a:solidFill>
                  <a:schemeClr val="bg1"/>
                </a:solidFill>
                <a:latin typeface="Calibri"/>
                <a:cs typeface="Calibri"/>
              </a:rPr>
              <a:t>И САМАРА – РАВНОВЕЛИКИЕ ГОРОДА</a:t>
            </a:r>
            <a:endParaRPr sz="3600" b="1" spc="27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3561" y="999099"/>
            <a:ext cx="6684308" cy="644842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056269" y="352425"/>
            <a:ext cx="1061836" cy="12668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" y="965873"/>
            <a:ext cx="8277058" cy="65787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6575" lvl="1" indent="-536575" defTabSz="488950">
              <a:spcBef>
                <a:spcPts val="300"/>
              </a:spcBef>
              <a:buClr>
                <a:srgbClr val="9A0000"/>
              </a:buClr>
              <a:buSzPct val="131000"/>
              <a:buFont typeface="Wingdings" panose="05000000000000000000" pitchFamily="2" charset="2"/>
              <a:buChar char="ü"/>
            </a:pPr>
            <a:r>
              <a:rPr lang="ru-RU" sz="2200" dirty="0"/>
              <a:t>Один из крупнейших центров образования и науки,      кадровый потенциал: </a:t>
            </a:r>
            <a:r>
              <a:rPr lang="ru-RU" sz="2200" b="1" dirty="0">
                <a:solidFill>
                  <a:srgbClr val="C00000"/>
                </a:solidFill>
              </a:rPr>
              <a:t>2-е место </a:t>
            </a:r>
            <a:r>
              <a:rPr lang="ru-RU" sz="2200" dirty="0"/>
              <a:t>в Самарской области                   по доле занятых с высшим образованием – 30,4%</a:t>
            </a:r>
          </a:p>
          <a:p>
            <a:pPr marL="536575" lvl="1" indent="-536575" defTabSz="488950">
              <a:spcBef>
                <a:spcPts val="300"/>
              </a:spcBef>
              <a:buClr>
                <a:srgbClr val="9A0000"/>
              </a:buClr>
              <a:buSzPct val="131000"/>
              <a:buFont typeface="Wingdings" panose="05000000000000000000" pitchFamily="2" charset="2"/>
              <a:buChar char="ü"/>
            </a:pPr>
            <a:r>
              <a:rPr lang="ru-RU" sz="2200" dirty="0"/>
              <a:t>2017 год: </a:t>
            </a:r>
            <a:r>
              <a:rPr lang="ru-RU" sz="2400" b="1" dirty="0">
                <a:solidFill>
                  <a:srgbClr val="C00000"/>
                </a:solidFill>
              </a:rPr>
              <a:t>Тольятти в 2 раза превысил показатели  Самары</a:t>
            </a:r>
            <a:r>
              <a:rPr lang="ru-RU" sz="2200" dirty="0">
                <a:solidFill>
                  <a:srgbClr val="C00000"/>
                </a:solidFill>
              </a:rPr>
              <a:t> </a:t>
            </a:r>
            <a:r>
              <a:rPr lang="ru-RU" sz="2200" dirty="0"/>
              <a:t>по объемам обрабатывающей промышленности</a:t>
            </a:r>
          </a:p>
          <a:p>
            <a:pPr marL="536575" lvl="1" indent="-536575" defTabSz="488950">
              <a:spcBef>
                <a:spcPts val="300"/>
              </a:spcBef>
              <a:buClr>
                <a:srgbClr val="9A0000"/>
              </a:buClr>
              <a:buSzPct val="131000"/>
              <a:buFont typeface="Wingdings" panose="05000000000000000000" pitchFamily="2" charset="2"/>
              <a:buChar char="ü"/>
            </a:pPr>
            <a:r>
              <a:rPr lang="ru-RU" sz="2200" dirty="0"/>
              <a:t>Инновационный центр: </a:t>
            </a:r>
            <a:r>
              <a:rPr lang="ru-RU" sz="2400" b="1" dirty="0">
                <a:solidFill>
                  <a:srgbClr val="C00000"/>
                </a:solidFill>
              </a:rPr>
              <a:t>1</a:t>
            </a:r>
            <a:r>
              <a:rPr lang="en-US" sz="2400" b="1" dirty="0">
                <a:solidFill>
                  <a:srgbClr val="C00000"/>
                </a:solidFill>
              </a:rPr>
              <a:t>-</a:t>
            </a:r>
            <a:r>
              <a:rPr lang="ru-RU" sz="2400" b="1" dirty="0">
                <a:solidFill>
                  <a:srgbClr val="C00000"/>
                </a:solidFill>
              </a:rPr>
              <a:t>е место </a:t>
            </a:r>
            <a:r>
              <a:rPr lang="ru-RU" sz="2200" dirty="0"/>
              <a:t>в Самарской области по объему отгруженной инновационной продукции</a:t>
            </a:r>
          </a:p>
          <a:p>
            <a:pPr marL="536575" lvl="1" indent="-536575" defTabSz="488950">
              <a:spcBef>
                <a:spcPts val="300"/>
              </a:spcBef>
              <a:buClr>
                <a:srgbClr val="9A0000"/>
              </a:buClr>
              <a:buSzPct val="131000"/>
              <a:buFont typeface="Wingdings" panose="05000000000000000000" pitchFamily="2" charset="2"/>
              <a:buChar char="ü"/>
            </a:pPr>
            <a:r>
              <a:rPr lang="ru-RU" sz="2200" dirty="0"/>
              <a:t>Крупнейший центр культуры, спорта и туризма,         уникальный в градостроительном плане город</a:t>
            </a:r>
          </a:p>
          <a:p>
            <a:pPr marL="536575" lvl="1" indent="-536575" defTabSz="488950">
              <a:spcBef>
                <a:spcPts val="300"/>
              </a:spcBef>
              <a:buClr>
                <a:srgbClr val="9A0000"/>
              </a:buClr>
              <a:buSzPct val="131000"/>
              <a:buFont typeface="Wingdings" panose="05000000000000000000" pitchFamily="2" charset="2"/>
              <a:buChar char="ü"/>
            </a:pPr>
            <a:r>
              <a:rPr lang="ru-RU" sz="2200" dirty="0"/>
              <a:t>Транспортный центр: М5 «Урал», железнодорожная           ветка, международный аэропорт «Курумоч», р. Волга</a:t>
            </a:r>
          </a:p>
          <a:p>
            <a:pPr marL="536575" lvl="1" indent="-536575" defTabSz="488950">
              <a:spcBef>
                <a:spcPts val="300"/>
              </a:spcBef>
              <a:buClr>
                <a:srgbClr val="9A0000"/>
              </a:buClr>
              <a:buSzPct val="131000"/>
              <a:buFont typeface="Wingdings" panose="05000000000000000000" pitchFamily="2" charset="2"/>
              <a:buChar char="ü"/>
            </a:pPr>
            <a:r>
              <a:rPr lang="ru-RU" sz="2200" dirty="0"/>
              <a:t>Центр предпринимательства: </a:t>
            </a:r>
            <a:r>
              <a:rPr lang="ru-RU" sz="2400" b="1" dirty="0">
                <a:solidFill>
                  <a:srgbClr val="C00000"/>
                </a:solidFill>
              </a:rPr>
              <a:t>1-е место </a:t>
            </a:r>
            <a:r>
              <a:rPr lang="ru-RU" sz="2200" dirty="0"/>
              <a:t>по числу                 малых и средних предприятий на душу населения  в Самарской области</a:t>
            </a:r>
          </a:p>
          <a:p>
            <a:pPr marL="536575" lvl="1" indent="-536575" defTabSz="488950">
              <a:spcBef>
                <a:spcPts val="300"/>
              </a:spcBef>
              <a:buClr>
                <a:srgbClr val="9A0000"/>
              </a:buClr>
              <a:buSzPct val="131000"/>
              <a:buFont typeface="Wingdings" panose="05000000000000000000" pitchFamily="2" charset="2"/>
              <a:buChar char="ü"/>
            </a:pPr>
            <a:r>
              <a:rPr lang="ru-RU" sz="2200" dirty="0"/>
              <a:t>Благоприятные условия для инвесторов: статус территории опережающего развития, особая экономическая зона «Тольятти», промышленные парки</a:t>
            </a:r>
          </a:p>
          <a:p>
            <a:pPr marL="536575" lvl="1" indent="-536575" defTabSz="488950">
              <a:spcBef>
                <a:spcPts val="300"/>
              </a:spcBef>
              <a:buClr>
                <a:srgbClr val="9A0000"/>
              </a:buClr>
              <a:buSzPct val="131000"/>
              <a:buFont typeface="Wingdings" panose="05000000000000000000" pitchFamily="2" charset="2"/>
              <a:buChar char="ü"/>
            </a:pPr>
            <a:r>
              <a:rPr lang="ru-RU" sz="2200" dirty="0"/>
              <a:t>Технопарк в сфере высоких технологий «Жигулевская долина»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461564" y="962025"/>
            <a:ext cx="39790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defTabSz="488950">
              <a:spcBef>
                <a:spcPts val="600"/>
              </a:spcBef>
              <a:buClr>
                <a:srgbClr val="9A0000"/>
              </a:buClr>
              <a:buSzPct val="131000"/>
            </a:pPr>
            <a:r>
              <a:rPr lang="ru-RU" sz="2400" b="1" dirty="0">
                <a:cs typeface="Arial" panose="020B0604020202020204" pitchFamily="34" charset="0"/>
              </a:rPr>
              <a:t>Промышленное производство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/>
          <a:srcRect l="24779" t="30657" r="58834" b="66389"/>
          <a:stretch/>
        </p:blipFill>
        <p:spPr>
          <a:xfrm>
            <a:off x="7994964" y="3890664"/>
            <a:ext cx="1752600" cy="381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909646" y="3647669"/>
            <a:ext cx="1837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defTabSz="488950">
              <a:spcBef>
                <a:spcPts val="600"/>
              </a:spcBef>
              <a:buClr>
                <a:srgbClr val="9A0000"/>
              </a:buClr>
              <a:buSzPct val="131000"/>
            </a:pPr>
            <a:r>
              <a:rPr lang="ru-RU" sz="2400" b="1" dirty="0">
                <a:cs typeface="Arial" panose="020B0604020202020204" pitchFamily="34" charset="0"/>
              </a:rPr>
              <a:t>ТОЛЬЯТТИ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/>
          <a:srcRect l="59975" t="41802" r="27485" b="52290"/>
          <a:stretch/>
        </p:blipFill>
        <p:spPr>
          <a:xfrm>
            <a:off x="10433364" y="5262264"/>
            <a:ext cx="838200" cy="38100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933505" y="4947072"/>
            <a:ext cx="1837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defTabSz="488950">
              <a:spcBef>
                <a:spcPts val="600"/>
              </a:spcBef>
              <a:buClr>
                <a:srgbClr val="9A0000"/>
              </a:buClr>
              <a:buSzPct val="131000"/>
            </a:pPr>
            <a:r>
              <a:rPr lang="ru-RU" sz="2400" b="1" dirty="0">
                <a:cs typeface="Arial" panose="020B0604020202020204" pitchFamily="34" charset="0"/>
              </a:rPr>
              <a:t>САМАРА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784761"/>
              </p:ext>
            </p:extLst>
          </p:nvPr>
        </p:nvGraphicFramePr>
        <p:xfrm>
          <a:off x="263963" y="1035150"/>
          <a:ext cx="13180574" cy="62048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02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902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8565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latin typeface="+mn-lt"/>
                        </a:rPr>
                        <a:t>Сильные стороны</a:t>
                      </a:r>
                      <a:endParaRPr lang="de-DE" sz="2800" dirty="0">
                        <a:latin typeface="+mn-lt"/>
                      </a:endParaRPr>
                    </a:p>
                  </a:txBody>
                  <a:tcPr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B68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latin typeface="+mn-lt"/>
                        </a:rPr>
                        <a:t>Слабые</a:t>
                      </a:r>
                      <a:r>
                        <a:rPr lang="ru-RU" sz="2800" baseline="0" dirty="0">
                          <a:latin typeface="+mn-lt"/>
                        </a:rPr>
                        <a:t> стороны</a:t>
                      </a:r>
                      <a:endParaRPr lang="de-DE" sz="2800" dirty="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B8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86710">
                <a:tc>
                  <a:txBody>
                    <a:bodyPr/>
                    <a:lstStyle/>
                    <a:p>
                      <a:pPr marL="1357312" lvl="2" indent="-457200" algn="l">
                        <a:spcBef>
                          <a:spcPts val="600"/>
                        </a:spcBef>
                        <a:buFont typeface="+mj-lt"/>
                        <a:buAutoNum type="arabicPeriod"/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latin typeface="+mn-lt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Высококвалифицированные</a:t>
                      </a:r>
                      <a:r>
                        <a:rPr lang="ru-RU" sz="2400" baseline="0" dirty="0">
                          <a:solidFill>
                            <a:schemeClr val="tx1"/>
                          </a:solidFill>
                          <a:latin typeface="+mn-lt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 кадры,</a:t>
                      </a:r>
                      <a:r>
                        <a:rPr lang="ru-RU" sz="2400" dirty="0">
                          <a:solidFill>
                            <a:schemeClr val="tx1"/>
                          </a:solidFill>
                          <a:latin typeface="+mn-lt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 высокий уровень образования,</a:t>
                      </a:r>
                      <a:r>
                        <a:rPr lang="ru-RU" sz="2400" baseline="0" dirty="0">
                          <a:solidFill>
                            <a:schemeClr val="tx1"/>
                          </a:solidFill>
                          <a:latin typeface="+mn-lt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 опорный вуз (</a:t>
                      </a:r>
                      <a:r>
                        <a:rPr lang="ru-RU" sz="2400" baseline="0" dirty="0" err="1">
                          <a:solidFill>
                            <a:schemeClr val="tx1"/>
                          </a:solidFill>
                          <a:latin typeface="+mn-lt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ТГУ</a:t>
                      </a:r>
                      <a:r>
                        <a:rPr lang="ru-RU" sz="2400" baseline="0" dirty="0">
                          <a:solidFill>
                            <a:schemeClr val="tx1"/>
                          </a:solidFill>
                          <a:latin typeface="+mn-lt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de-DE" sz="2400" dirty="0">
                        <a:solidFill>
                          <a:schemeClr val="tx1"/>
                        </a:solidFill>
                        <a:latin typeface="+mn-lt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  <a:p>
                      <a:pPr marL="1357312" lvl="2" indent="-457200" algn="l">
                        <a:spcBef>
                          <a:spcPts val="600"/>
                        </a:spcBef>
                        <a:buFont typeface="+mj-lt"/>
                        <a:buAutoNum type="arabicPeriod"/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latin typeface="+mn-lt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Промышленные мощности и соответствующие компетенции (химическая промышленность, автомобилестроение)</a:t>
                      </a:r>
                    </a:p>
                    <a:p>
                      <a:pPr marL="1357312" lvl="2" indent="-457200" algn="l">
                        <a:spcBef>
                          <a:spcPts val="600"/>
                        </a:spcBef>
                        <a:buFont typeface="+mj-lt"/>
                        <a:buAutoNum type="arabicPeriod"/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latin typeface="+mn-lt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Свободные площадки для инвестиционных проектов</a:t>
                      </a:r>
                    </a:p>
                    <a:p>
                      <a:pPr marL="1357312" lvl="2" indent="-457200" algn="l">
                        <a:spcBef>
                          <a:spcPts val="600"/>
                        </a:spcBef>
                        <a:buFont typeface="+mj-lt"/>
                        <a:buAutoNum type="arabicPeriod"/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latin typeface="+mn-lt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Крупный рынок сбыта товаров и услуг в центре Самарской области</a:t>
                      </a:r>
                    </a:p>
                    <a:p>
                      <a:pPr marL="1357312" lvl="2" indent="-457200" algn="l">
                        <a:spcBef>
                          <a:spcPts val="600"/>
                        </a:spcBef>
                        <a:buFont typeface="+mj-lt"/>
                        <a:buAutoNum type="arabicPeriod"/>
                      </a:pPr>
                      <a:r>
                        <a:rPr lang="ru-RU" sz="2400" baseline="0" dirty="0">
                          <a:solidFill>
                            <a:schemeClr val="tx1"/>
                          </a:solidFill>
                          <a:latin typeface="+mn-lt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Пересечение транспортных путей </a:t>
                      </a:r>
                      <a:endParaRPr lang="ru-RU" sz="2400" dirty="0">
                        <a:solidFill>
                          <a:schemeClr val="tx1"/>
                        </a:solidFill>
                        <a:latin typeface="+mn-lt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  <a:p>
                      <a:pPr marL="1357312" marR="0" lvl="2" indent="-45720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latin typeface="+mn-lt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Природа: городские леса, Самарская лука, р. Волга</a:t>
                      </a:r>
                    </a:p>
                  </a:txBody>
                  <a:tcPr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0" lvl="2" indent="-352425" algn="l" defTabSz="801688">
                        <a:spcBef>
                          <a:spcPts val="600"/>
                        </a:spcBef>
                        <a:buFont typeface="+mj-lt"/>
                        <a:buAutoNum type="arabicPeriod"/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latin typeface="+mn-lt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Неблагоприятная экологическая обстановка: химия, ТЭЦ, автотранспорт, особо опасные отходы (бывший ОАО «Фосфор»), ЖКХ (очистка сточных вод)</a:t>
                      </a:r>
                    </a:p>
                    <a:p>
                      <a:pPr marL="717550" lvl="2" indent="-352425" algn="l" defTabSz="801688">
                        <a:spcBef>
                          <a:spcPts val="600"/>
                        </a:spcBef>
                        <a:buFont typeface="+mj-lt"/>
                        <a:buAutoNum type="arabicPeriod"/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latin typeface="+mn-lt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Непривлекательная зарплата и дисбаланс на рынке труда – отток высококвалифицированных кадров и молодежи</a:t>
                      </a:r>
                    </a:p>
                    <a:p>
                      <a:pPr marL="717550" lvl="2" indent="-352425" algn="l" defTabSz="801688">
                        <a:spcBef>
                          <a:spcPts val="600"/>
                        </a:spcBef>
                        <a:buFont typeface="+mj-lt"/>
                        <a:buAutoNum type="arabicPeriod"/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latin typeface="+mn-lt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Зависимость бюджета и рынка труда от действий крупных предприятий</a:t>
                      </a:r>
                    </a:p>
                    <a:p>
                      <a:pPr marL="717550" lvl="2" indent="-352425" algn="l" defTabSz="801688">
                        <a:spcBef>
                          <a:spcPts val="600"/>
                        </a:spcBef>
                        <a:buFont typeface="+mj-lt"/>
                        <a:buAutoNum type="arabicPeriod"/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latin typeface="+mn-lt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Низкая доля налогов, поступающих в городской бюджет</a:t>
                      </a:r>
                    </a:p>
                    <a:p>
                      <a:pPr marL="717550" lvl="2" indent="-352425" algn="l" defTabSz="801688">
                        <a:spcBef>
                          <a:spcPts val="600"/>
                        </a:spcBef>
                        <a:buFont typeface="+mj-lt"/>
                        <a:buAutoNum type="arabicPeriod"/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latin typeface="+mn-lt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Проблемы в транспортной и инженерной инфраструктуре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8" name="Прямоугольник 17"/>
          <p:cNvSpPr/>
          <p:nvPr/>
        </p:nvSpPr>
        <p:spPr>
          <a:xfrm>
            <a:off x="397669" y="123825"/>
            <a:ext cx="12646752" cy="64633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15968" algn="ctr"/>
            <a:r>
              <a:rPr lang="ru-RU" sz="3600" b="1" spc="270" dirty="0">
                <a:solidFill>
                  <a:schemeClr val="bg1"/>
                </a:solidFill>
                <a:latin typeface="Calibri"/>
                <a:cs typeface="Calibri"/>
              </a:rPr>
              <a:t>ТОЛЬЯТТИ: СИЛЬНЫЕ И СЛАБЫЕ СТОРОНЫ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92869" y="998075"/>
            <a:ext cx="1164574" cy="1840142"/>
            <a:chOff x="778752" y="1399625"/>
            <a:chExt cx="1519852" cy="2364424"/>
          </a:xfr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5" name="Freeform 1120">
              <a:extLst>
                <a:ext uri="{FF2B5EF4-FFF2-40B4-BE49-F238E27FC236}">
                  <a16:creationId xmlns:a16="http://schemas.microsoft.com/office/drawing/2014/main" id="{C2BCDC07-A0D4-4EEF-A1D0-E90589718873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778752" y="1399625"/>
              <a:ext cx="1197611" cy="1139900"/>
            </a:xfrm>
            <a:custGeom>
              <a:avLst/>
              <a:gdLst>
                <a:gd name="T0" fmla="*/ 136 w 523"/>
                <a:gd name="T1" fmla="*/ 439 h 502"/>
                <a:gd name="T2" fmla="*/ 115 w 523"/>
                <a:gd name="T3" fmla="*/ 460 h 502"/>
                <a:gd name="T4" fmla="*/ 21 w 523"/>
                <a:gd name="T5" fmla="*/ 460 h 502"/>
                <a:gd name="T6" fmla="*/ 0 w 523"/>
                <a:gd name="T7" fmla="*/ 439 h 502"/>
                <a:gd name="T8" fmla="*/ 0 w 523"/>
                <a:gd name="T9" fmla="*/ 230 h 502"/>
                <a:gd name="T10" fmla="*/ 21 w 523"/>
                <a:gd name="T11" fmla="*/ 209 h 502"/>
                <a:gd name="T12" fmla="*/ 115 w 523"/>
                <a:gd name="T13" fmla="*/ 209 h 502"/>
                <a:gd name="T14" fmla="*/ 136 w 523"/>
                <a:gd name="T15" fmla="*/ 230 h 502"/>
                <a:gd name="T16" fmla="*/ 136 w 523"/>
                <a:gd name="T17" fmla="*/ 439 h 502"/>
                <a:gd name="T18" fmla="*/ 63 w 523"/>
                <a:gd name="T19" fmla="*/ 376 h 502"/>
                <a:gd name="T20" fmla="*/ 42 w 523"/>
                <a:gd name="T21" fmla="*/ 397 h 502"/>
                <a:gd name="T22" fmla="*/ 63 w 523"/>
                <a:gd name="T23" fmla="*/ 418 h 502"/>
                <a:gd name="T24" fmla="*/ 84 w 523"/>
                <a:gd name="T25" fmla="*/ 397 h 502"/>
                <a:gd name="T26" fmla="*/ 63 w 523"/>
                <a:gd name="T27" fmla="*/ 376 h 502"/>
                <a:gd name="T28" fmla="*/ 505 w 523"/>
                <a:gd name="T29" fmla="*/ 278 h 502"/>
                <a:gd name="T30" fmla="*/ 510 w 523"/>
                <a:gd name="T31" fmla="*/ 303 h 502"/>
                <a:gd name="T32" fmla="*/ 496 w 523"/>
                <a:gd name="T33" fmla="*/ 348 h 502"/>
                <a:gd name="T34" fmla="*/ 496 w 523"/>
                <a:gd name="T35" fmla="*/ 386 h 502"/>
                <a:gd name="T36" fmla="*/ 478 w 523"/>
                <a:gd name="T37" fmla="*/ 417 h 502"/>
                <a:gd name="T38" fmla="*/ 462 w 523"/>
                <a:gd name="T39" fmla="*/ 476 h 502"/>
                <a:gd name="T40" fmla="*/ 398 w 523"/>
                <a:gd name="T41" fmla="*/ 502 h 502"/>
                <a:gd name="T42" fmla="*/ 386 w 523"/>
                <a:gd name="T43" fmla="*/ 502 h 502"/>
                <a:gd name="T44" fmla="*/ 361 w 523"/>
                <a:gd name="T45" fmla="*/ 502 h 502"/>
                <a:gd name="T46" fmla="*/ 356 w 523"/>
                <a:gd name="T47" fmla="*/ 502 h 502"/>
                <a:gd name="T48" fmla="*/ 230 w 523"/>
                <a:gd name="T49" fmla="*/ 474 h 502"/>
                <a:gd name="T50" fmla="*/ 178 w 523"/>
                <a:gd name="T51" fmla="*/ 460 h 502"/>
                <a:gd name="T52" fmla="*/ 157 w 523"/>
                <a:gd name="T53" fmla="*/ 439 h 502"/>
                <a:gd name="T54" fmla="*/ 157 w 523"/>
                <a:gd name="T55" fmla="*/ 229 h 502"/>
                <a:gd name="T56" fmla="*/ 177 w 523"/>
                <a:gd name="T57" fmla="*/ 209 h 502"/>
                <a:gd name="T58" fmla="*/ 235 w 523"/>
                <a:gd name="T59" fmla="*/ 150 h 502"/>
                <a:gd name="T60" fmla="*/ 268 w 523"/>
                <a:gd name="T61" fmla="*/ 110 h 502"/>
                <a:gd name="T62" fmla="*/ 288 w 523"/>
                <a:gd name="T63" fmla="*/ 59 h 502"/>
                <a:gd name="T64" fmla="*/ 310 w 523"/>
                <a:gd name="T65" fmla="*/ 6 h 502"/>
                <a:gd name="T66" fmla="*/ 324 w 523"/>
                <a:gd name="T67" fmla="*/ 0 h 502"/>
                <a:gd name="T68" fmla="*/ 397 w 523"/>
                <a:gd name="T69" fmla="*/ 83 h 502"/>
                <a:gd name="T70" fmla="*/ 379 w 523"/>
                <a:gd name="T71" fmla="*/ 146 h 502"/>
                <a:gd name="T72" fmla="*/ 370 w 523"/>
                <a:gd name="T73" fmla="*/ 167 h 502"/>
                <a:gd name="T74" fmla="*/ 460 w 523"/>
                <a:gd name="T75" fmla="*/ 167 h 502"/>
                <a:gd name="T76" fmla="*/ 523 w 523"/>
                <a:gd name="T77" fmla="*/ 230 h 502"/>
                <a:gd name="T78" fmla="*/ 505 w 523"/>
                <a:gd name="T79" fmla="*/ 278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23" h="502">
                  <a:moveTo>
                    <a:pt x="136" y="439"/>
                  </a:moveTo>
                  <a:cubicBezTo>
                    <a:pt x="136" y="450"/>
                    <a:pt x="127" y="460"/>
                    <a:pt x="115" y="460"/>
                  </a:cubicBezTo>
                  <a:cubicBezTo>
                    <a:pt x="21" y="460"/>
                    <a:pt x="21" y="460"/>
                    <a:pt x="21" y="460"/>
                  </a:cubicBezTo>
                  <a:cubicBezTo>
                    <a:pt x="10" y="460"/>
                    <a:pt x="0" y="450"/>
                    <a:pt x="0" y="439"/>
                  </a:cubicBezTo>
                  <a:cubicBezTo>
                    <a:pt x="0" y="230"/>
                    <a:pt x="0" y="230"/>
                    <a:pt x="0" y="230"/>
                  </a:cubicBezTo>
                  <a:cubicBezTo>
                    <a:pt x="0" y="218"/>
                    <a:pt x="10" y="209"/>
                    <a:pt x="21" y="209"/>
                  </a:cubicBezTo>
                  <a:cubicBezTo>
                    <a:pt x="115" y="209"/>
                    <a:pt x="115" y="209"/>
                    <a:pt x="115" y="209"/>
                  </a:cubicBezTo>
                  <a:cubicBezTo>
                    <a:pt x="127" y="209"/>
                    <a:pt x="136" y="218"/>
                    <a:pt x="136" y="230"/>
                  </a:cubicBezTo>
                  <a:lnTo>
                    <a:pt x="136" y="439"/>
                  </a:lnTo>
                  <a:close/>
                  <a:moveTo>
                    <a:pt x="63" y="376"/>
                  </a:moveTo>
                  <a:cubicBezTo>
                    <a:pt x="51" y="376"/>
                    <a:pt x="42" y="386"/>
                    <a:pt x="42" y="397"/>
                  </a:cubicBezTo>
                  <a:cubicBezTo>
                    <a:pt x="42" y="409"/>
                    <a:pt x="51" y="418"/>
                    <a:pt x="63" y="418"/>
                  </a:cubicBezTo>
                  <a:cubicBezTo>
                    <a:pt x="74" y="418"/>
                    <a:pt x="84" y="409"/>
                    <a:pt x="84" y="397"/>
                  </a:cubicBezTo>
                  <a:cubicBezTo>
                    <a:pt x="84" y="386"/>
                    <a:pt x="74" y="376"/>
                    <a:pt x="63" y="376"/>
                  </a:cubicBezTo>
                  <a:close/>
                  <a:moveTo>
                    <a:pt x="505" y="278"/>
                  </a:moveTo>
                  <a:cubicBezTo>
                    <a:pt x="509" y="289"/>
                    <a:pt x="510" y="299"/>
                    <a:pt x="510" y="303"/>
                  </a:cubicBezTo>
                  <a:cubicBezTo>
                    <a:pt x="511" y="320"/>
                    <a:pt x="506" y="335"/>
                    <a:pt x="496" y="348"/>
                  </a:cubicBezTo>
                  <a:cubicBezTo>
                    <a:pt x="499" y="360"/>
                    <a:pt x="499" y="373"/>
                    <a:pt x="496" y="386"/>
                  </a:cubicBezTo>
                  <a:cubicBezTo>
                    <a:pt x="493" y="398"/>
                    <a:pt x="486" y="409"/>
                    <a:pt x="478" y="417"/>
                  </a:cubicBezTo>
                  <a:cubicBezTo>
                    <a:pt x="480" y="441"/>
                    <a:pt x="475" y="461"/>
                    <a:pt x="462" y="476"/>
                  </a:cubicBezTo>
                  <a:cubicBezTo>
                    <a:pt x="448" y="493"/>
                    <a:pt x="427" y="501"/>
                    <a:pt x="398" y="502"/>
                  </a:cubicBezTo>
                  <a:cubicBezTo>
                    <a:pt x="396" y="502"/>
                    <a:pt x="392" y="502"/>
                    <a:pt x="386" y="502"/>
                  </a:cubicBezTo>
                  <a:cubicBezTo>
                    <a:pt x="361" y="502"/>
                    <a:pt x="361" y="502"/>
                    <a:pt x="361" y="502"/>
                  </a:cubicBezTo>
                  <a:cubicBezTo>
                    <a:pt x="356" y="502"/>
                    <a:pt x="356" y="502"/>
                    <a:pt x="356" y="502"/>
                  </a:cubicBezTo>
                  <a:cubicBezTo>
                    <a:pt x="309" y="502"/>
                    <a:pt x="265" y="486"/>
                    <a:pt x="230" y="474"/>
                  </a:cubicBezTo>
                  <a:cubicBezTo>
                    <a:pt x="209" y="467"/>
                    <a:pt x="189" y="460"/>
                    <a:pt x="178" y="460"/>
                  </a:cubicBezTo>
                  <a:cubicBezTo>
                    <a:pt x="167" y="459"/>
                    <a:pt x="157" y="450"/>
                    <a:pt x="157" y="439"/>
                  </a:cubicBezTo>
                  <a:cubicBezTo>
                    <a:pt x="157" y="229"/>
                    <a:pt x="157" y="229"/>
                    <a:pt x="157" y="229"/>
                  </a:cubicBezTo>
                  <a:cubicBezTo>
                    <a:pt x="157" y="219"/>
                    <a:pt x="166" y="210"/>
                    <a:pt x="177" y="209"/>
                  </a:cubicBezTo>
                  <a:cubicBezTo>
                    <a:pt x="189" y="208"/>
                    <a:pt x="220" y="169"/>
                    <a:pt x="235" y="150"/>
                  </a:cubicBezTo>
                  <a:cubicBezTo>
                    <a:pt x="246" y="135"/>
                    <a:pt x="258" y="121"/>
                    <a:pt x="268" y="110"/>
                  </a:cubicBezTo>
                  <a:cubicBezTo>
                    <a:pt x="280" y="98"/>
                    <a:pt x="284" y="78"/>
                    <a:pt x="288" y="59"/>
                  </a:cubicBezTo>
                  <a:cubicBezTo>
                    <a:pt x="292" y="40"/>
                    <a:pt x="296" y="20"/>
                    <a:pt x="310" y="6"/>
                  </a:cubicBezTo>
                  <a:cubicBezTo>
                    <a:pt x="313" y="2"/>
                    <a:pt x="319" y="0"/>
                    <a:pt x="324" y="0"/>
                  </a:cubicBezTo>
                  <a:cubicBezTo>
                    <a:pt x="397" y="0"/>
                    <a:pt x="397" y="58"/>
                    <a:pt x="397" y="83"/>
                  </a:cubicBezTo>
                  <a:cubicBezTo>
                    <a:pt x="397" y="110"/>
                    <a:pt x="388" y="129"/>
                    <a:pt x="379" y="146"/>
                  </a:cubicBezTo>
                  <a:cubicBezTo>
                    <a:pt x="376" y="153"/>
                    <a:pt x="372" y="157"/>
                    <a:pt x="370" y="167"/>
                  </a:cubicBezTo>
                  <a:cubicBezTo>
                    <a:pt x="460" y="167"/>
                    <a:pt x="460" y="167"/>
                    <a:pt x="460" y="167"/>
                  </a:cubicBezTo>
                  <a:cubicBezTo>
                    <a:pt x="494" y="167"/>
                    <a:pt x="523" y="196"/>
                    <a:pt x="523" y="230"/>
                  </a:cubicBezTo>
                  <a:cubicBezTo>
                    <a:pt x="523" y="247"/>
                    <a:pt x="516" y="266"/>
                    <a:pt x="505" y="278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  <a:extLst/>
          </p:spPr>
          <p:txBody>
            <a:bodyPr vert="horz" wrap="square" lIns="100838" tIns="50419" rIns="100838" bIns="50419" numCol="1" anchor="t" anchorCtr="0" compatLnSpc="1">
              <a:prstTxWarp prst="textNoShape">
                <a:avLst/>
              </a:prstTxWarp>
            </a:bodyPr>
            <a:lstStyle/>
            <a:p>
              <a:endParaRPr lang="de-DE" sz="1985" dirty="0"/>
            </a:p>
          </p:txBody>
        </p:sp>
        <p:sp>
          <p:nvSpPr>
            <p:cNvPr id="6" name="Freeform 1120">
              <a:extLst>
                <a:ext uri="{FF2B5EF4-FFF2-40B4-BE49-F238E27FC236}">
                  <a16:creationId xmlns:a16="http://schemas.microsoft.com/office/drawing/2014/main" id="{C2BCDC07-A0D4-4EEF-A1D0-E90589718873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961928" y="2028825"/>
              <a:ext cx="1197611" cy="1139900"/>
            </a:xfrm>
            <a:custGeom>
              <a:avLst/>
              <a:gdLst>
                <a:gd name="T0" fmla="*/ 136 w 523"/>
                <a:gd name="T1" fmla="*/ 439 h 502"/>
                <a:gd name="T2" fmla="*/ 115 w 523"/>
                <a:gd name="T3" fmla="*/ 460 h 502"/>
                <a:gd name="T4" fmla="*/ 21 w 523"/>
                <a:gd name="T5" fmla="*/ 460 h 502"/>
                <a:gd name="T6" fmla="*/ 0 w 523"/>
                <a:gd name="T7" fmla="*/ 439 h 502"/>
                <a:gd name="T8" fmla="*/ 0 w 523"/>
                <a:gd name="T9" fmla="*/ 230 h 502"/>
                <a:gd name="T10" fmla="*/ 21 w 523"/>
                <a:gd name="T11" fmla="*/ 209 h 502"/>
                <a:gd name="T12" fmla="*/ 115 w 523"/>
                <a:gd name="T13" fmla="*/ 209 h 502"/>
                <a:gd name="T14" fmla="*/ 136 w 523"/>
                <a:gd name="T15" fmla="*/ 230 h 502"/>
                <a:gd name="T16" fmla="*/ 136 w 523"/>
                <a:gd name="T17" fmla="*/ 439 h 502"/>
                <a:gd name="T18" fmla="*/ 63 w 523"/>
                <a:gd name="T19" fmla="*/ 376 h 502"/>
                <a:gd name="T20" fmla="*/ 42 w 523"/>
                <a:gd name="T21" fmla="*/ 397 h 502"/>
                <a:gd name="T22" fmla="*/ 63 w 523"/>
                <a:gd name="T23" fmla="*/ 418 h 502"/>
                <a:gd name="T24" fmla="*/ 84 w 523"/>
                <a:gd name="T25" fmla="*/ 397 h 502"/>
                <a:gd name="T26" fmla="*/ 63 w 523"/>
                <a:gd name="T27" fmla="*/ 376 h 502"/>
                <a:gd name="T28" fmla="*/ 505 w 523"/>
                <a:gd name="T29" fmla="*/ 278 h 502"/>
                <a:gd name="T30" fmla="*/ 510 w 523"/>
                <a:gd name="T31" fmla="*/ 303 h 502"/>
                <a:gd name="T32" fmla="*/ 496 w 523"/>
                <a:gd name="T33" fmla="*/ 348 h 502"/>
                <a:gd name="T34" fmla="*/ 496 w 523"/>
                <a:gd name="T35" fmla="*/ 386 h 502"/>
                <a:gd name="T36" fmla="*/ 478 w 523"/>
                <a:gd name="T37" fmla="*/ 417 h 502"/>
                <a:gd name="T38" fmla="*/ 462 w 523"/>
                <a:gd name="T39" fmla="*/ 476 h 502"/>
                <a:gd name="T40" fmla="*/ 398 w 523"/>
                <a:gd name="T41" fmla="*/ 502 h 502"/>
                <a:gd name="T42" fmla="*/ 386 w 523"/>
                <a:gd name="T43" fmla="*/ 502 h 502"/>
                <a:gd name="T44" fmla="*/ 361 w 523"/>
                <a:gd name="T45" fmla="*/ 502 h 502"/>
                <a:gd name="T46" fmla="*/ 356 w 523"/>
                <a:gd name="T47" fmla="*/ 502 h 502"/>
                <a:gd name="T48" fmla="*/ 230 w 523"/>
                <a:gd name="T49" fmla="*/ 474 h 502"/>
                <a:gd name="T50" fmla="*/ 178 w 523"/>
                <a:gd name="T51" fmla="*/ 460 h 502"/>
                <a:gd name="T52" fmla="*/ 157 w 523"/>
                <a:gd name="T53" fmla="*/ 439 h 502"/>
                <a:gd name="T54" fmla="*/ 157 w 523"/>
                <a:gd name="T55" fmla="*/ 229 h 502"/>
                <a:gd name="T56" fmla="*/ 177 w 523"/>
                <a:gd name="T57" fmla="*/ 209 h 502"/>
                <a:gd name="T58" fmla="*/ 235 w 523"/>
                <a:gd name="T59" fmla="*/ 150 h 502"/>
                <a:gd name="T60" fmla="*/ 268 w 523"/>
                <a:gd name="T61" fmla="*/ 110 h 502"/>
                <a:gd name="T62" fmla="*/ 288 w 523"/>
                <a:gd name="T63" fmla="*/ 59 h 502"/>
                <a:gd name="T64" fmla="*/ 310 w 523"/>
                <a:gd name="T65" fmla="*/ 6 h 502"/>
                <a:gd name="T66" fmla="*/ 324 w 523"/>
                <a:gd name="T67" fmla="*/ 0 h 502"/>
                <a:gd name="T68" fmla="*/ 397 w 523"/>
                <a:gd name="T69" fmla="*/ 83 h 502"/>
                <a:gd name="T70" fmla="*/ 379 w 523"/>
                <a:gd name="T71" fmla="*/ 146 h 502"/>
                <a:gd name="T72" fmla="*/ 370 w 523"/>
                <a:gd name="T73" fmla="*/ 167 h 502"/>
                <a:gd name="T74" fmla="*/ 460 w 523"/>
                <a:gd name="T75" fmla="*/ 167 h 502"/>
                <a:gd name="T76" fmla="*/ 523 w 523"/>
                <a:gd name="T77" fmla="*/ 230 h 502"/>
                <a:gd name="T78" fmla="*/ 505 w 523"/>
                <a:gd name="T79" fmla="*/ 278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23" h="502">
                  <a:moveTo>
                    <a:pt x="136" y="439"/>
                  </a:moveTo>
                  <a:cubicBezTo>
                    <a:pt x="136" y="450"/>
                    <a:pt x="127" y="460"/>
                    <a:pt x="115" y="460"/>
                  </a:cubicBezTo>
                  <a:cubicBezTo>
                    <a:pt x="21" y="460"/>
                    <a:pt x="21" y="460"/>
                    <a:pt x="21" y="460"/>
                  </a:cubicBezTo>
                  <a:cubicBezTo>
                    <a:pt x="10" y="460"/>
                    <a:pt x="0" y="450"/>
                    <a:pt x="0" y="439"/>
                  </a:cubicBezTo>
                  <a:cubicBezTo>
                    <a:pt x="0" y="230"/>
                    <a:pt x="0" y="230"/>
                    <a:pt x="0" y="230"/>
                  </a:cubicBezTo>
                  <a:cubicBezTo>
                    <a:pt x="0" y="218"/>
                    <a:pt x="10" y="209"/>
                    <a:pt x="21" y="209"/>
                  </a:cubicBezTo>
                  <a:cubicBezTo>
                    <a:pt x="115" y="209"/>
                    <a:pt x="115" y="209"/>
                    <a:pt x="115" y="209"/>
                  </a:cubicBezTo>
                  <a:cubicBezTo>
                    <a:pt x="127" y="209"/>
                    <a:pt x="136" y="218"/>
                    <a:pt x="136" y="230"/>
                  </a:cubicBezTo>
                  <a:lnTo>
                    <a:pt x="136" y="439"/>
                  </a:lnTo>
                  <a:close/>
                  <a:moveTo>
                    <a:pt x="63" y="376"/>
                  </a:moveTo>
                  <a:cubicBezTo>
                    <a:pt x="51" y="376"/>
                    <a:pt x="42" y="386"/>
                    <a:pt x="42" y="397"/>
                  </a:cubicBezTo>
                  <a:cubicBezTo>
                    <a:pt x="42" y="409"/>
                    <a:pt x="51" y="418"/>
                    <a:pt x="63" y="418"/>
                  </a:cubicBezTo>
                  <a:cubicBezTo>
                    <a:pt x="74" y="418"/>
                    <a:pt x="84" y="409"/>
                    <a:pt x="84" y="397"/>
                  </a:cubicBezTo>
                  <a:cubicBezTo>
                    <a:pt x="84" y="386"/>
                    <a:pt x="74" y="376"/>
                    <a:pt x="63" y="376"/>
                  </a:cubicBezTo>
                  <a:close/>
                  <a:moveTo>
                    <a:pt x="505" y="278"/>
                  </a:moveTo>
                  <a:cubicBezTo>
                    <a:pt x="509" y="289"/>
                    <a:pt x="510" y="299"/>
                    <a:pt x="510" y="303"/>
                  </a:cubicBezTo>
                  <a:cubicBezTo>
                    <a:pt x="511" y="320"/>
                    <a:pt x="506" y="335"/>
                    <a:pt x="496" y="348"/>
                  </a:cubicBezTo>
                  <a:cubicBezTo>
                    <a:pt x="499" y="360"/>
                    <a:pt x="499" y="373"/>
                    <a:pt x="496" y="386"/>
                  </a:cubicBezTo>
                  <a:cubicBezTo>
                    <a:pt x="493" y="398"/>
                    <a:pt x="486" y="409"/>
                    <a:pt x="478" y="417"/>
                  </a:cubicBezTo>
                  <a:cubicBezTo>
                    <a:pt x="480" y="441"/>
                    <a:pt x="475" y="461"/>
                    <a:pt x="462" y="476"/>
                  </a:cubicBezTo>
                  <a:cubicBezTo>
                    <a:pt x="448" y="493"/>
                    <a:pt x="427" y="501"/>
                    <a:pt x="398" y="502"/>
                  </a:cubicBezTo>
                  <a:cubicBezTo>
                    <a:pt x="396" y="502"/>
                    <a:pt x="392" y="502"/>
                    <a:pt x="386" y="502"/>
                  </a:cubicBezTo>
                  <a:cubicBezTo>
                    <a:pt x="361" y="502"/>
                    <a:pt x="361" y="502"/>
                    <a:pt x="361" y="502"/>
                  </a:cubicBezTo>
                  <a:cubicBezTo>
                    <a:pt x="356" y="502"/>
                    <a:pt x="356" y="502"/>
                    <a:pt x="356" y="502"/>
                  </a:cubicBezTo>
                  <a:cubicBezTo>
                    <a:pt x="309" y="502"/>
                    <a:pt x="265" y="486"/>
                    <a:pt x="230" y="474"/>
                  </a:cubicBezTo>
                  <a:cubicBezTo>
                    <a:pt x="209" y="467"/>
                    <a:pt x="189" y="460"/>
                    <a:pt x="178" y="460"/>
                  </a:cubicBezTo>
                  <a:cubicBezTo>
                    <a:pt x="167" y="459"/>
                    <a:pt x="157" y="450"/>
                    <a:pt x="157" y="439"/>
                  </a:cubicBezTo>
                  <a:cubicBezTo>
                    <a:pt x="157" y="229"/>
                    <a:pt x="157" y="229"/>
                    <a:pt x="157" y="229"/>
                  </a:cubicBezTo>
                  <a:cubicBezTo>
                    <a:pt x="157" y="219"/>
                    <a:pt x="166" y="210"/>
                    <a:pt x="177" y="209"/>
                  </a:cubicBezTo>
                  <a:cubicBezTo>
                    <a:pt x="189" y="208"/>
                    <a:pt x="220" y="169"/>
                    <a:pt x="235" y="150"/>
                  </a:cubicBezTo>
                  <a:cubicBezTo>
                    <a:pt x="246" y="135"/>
                    <a:pt x="258" y="121"/>
                    <a:pt x="268" y="110"/>
                  </a:cubicBezTo>
                  <a:cubicBezTo>
                    <a:pt x="280" y="98"/>
                    <a:pt x="284" y="78"/>
                    <a:pt x="288" y="59"/>
                  </a:cubicBezTo>
                  <a:cubicBezTo>
                    <a:pt x="292" y="40"/>
                    <a:pt x="296" y="20"/>
                    <a:pt x="310" y="6"/>
                  </a:cubicBezTo>
                  <a:cubicBezTo>
                    <a:pt x="313" y="2"/>
                    <a:pt x="319" y="0"/>
                    <a:pt x="324" y="0"/>
                  </a:cubicBezTo>
                  <a:cubicBezTo>
                    <a:pt x="397" y="0"/>
                    <a:pt x="397" y="58"/>
                    <a:pt x="397" y="83"/>
                  </a:cubicBezTo>
                  <a:cubicBezTo>
                    <a:pt x="397" y="110"/>
                    <a:pt x="388" y="129"/>
                    <a:pt x="379" y="146"/>
                  </a:cubicBezTo>
                  <a:cubicBezTo>
                    <a:pt x="376" y="153"/>
                    <a:pt x="372" y="157"/>
                    <a:pt x="370" y="167"/>
                  </a:cubicBezTo>
                  <a:cubicBezTo>
                    <a:pt x="460" y="167"/>
                    <a:pt x="460" y="167"/>
                    <a:pt x="460" y="167"/>
                  </a:cubicBezTo>
                  <a:cubicBezTo>
                    <a:pt x="494" y="167"/>
                    <a:pt x="523" y="196"/>
                    <a:pt x="523" y="230"/>
                  </a:cubicBezTo>
                  <a:cubicBezTo>
                    <a:pt x="523" y="247"/>
                    <a:pt x="516" y="266"/>
                    <a:pt x="505" y="278"/>
                  </a:cubicBez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  <a:extLst/>
          </p:spPr>
          <p:txBody>
            <a:bodyPr vert="horz" wrap="square" lIns="100838" tIns="50419" rIns="100838" bIns="50419" numCol="1" anchor="t" anchorCtr="0" compatLnSpc="1">
              <a:prstTxWarp prst="textNoShape">
                <a:avLst/>
              </a:prstTxWarp>
            </a:bodyPr>
            <a:lstStyle/>
            <a:p>
              <a:endParaRPr lang="de-DE" sz="1985" dirty="0"/>
            </a:p>
          </p:txBody>
        </p:sp>
        <p:sp>
          <p:nvSpPr>
            <p:cNvPr id="7" name="Freeform 1120">
              <a:extLst>
                <a:ext uri="{FF2B5EF4-FFF2-40B4-BE49-F238E27FC236}">
                  <a16:creationId xmlns:a16="http://schemas.microsoft.com/office/drawing/2014/main" id="{C2BCDC07-A0D4-4EEF-A1D0-E90589718873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1100993" y="2624149"/>
              <a:ext cx="1197611" cy="1139900"/>
            </a:xfrm>
            <a:custGeom>
              <a:avLst/>
              <a:gdLst>
                <a:gd name="T0" fmla="*/ 136 w 523"/>
                <a:gd name="T1" fmla="*/ 439 h 502"/>
                <a:gd name="T2" fmla="*/ 115 w 523"/>
                <a:gd name="T3" fmla="*/ 460 h 502"/>
                <a:gd name="T4" fmla="*/ 21 w 523"/>
                <a:gd name="T5" fmla="*/ 460 h 502"/>
                <a:gd name="T6" fmla="*/ 0 w 523"/>
                <a:gd name="T7" fmla="*/ 439 h 502"/>
                <a:gd name="T8" fmla="*/ 0 w 523"/>
                <a:gd name="T9" fmla="*/ 230 h 502"/>
                <a:gd name="T10" fmla="*/ 21 w 523"/>
                <a:gd name="T11" fmla="*/ 209 h 502"/>
                <a:gd name="T12" fmla="*/ 115 w 523"/>
                <a:gd name="T13" fmla="*/ 209 h 502"/>
                <a:gd name="T14" fmla="*/ 136 w 523"/>
                <a:gd name="T15" fmla="*/ 230 h 502"/>
                <a:gd name="T16" fmla="*/ 136 w 523"/>
                <a:gd name="T17" fmla="*/ 439 h 502"/>
                <a:gd name="T18" fmla="*/ 63 w 523"/>
                <a:gd name="T19" fmla="*/ 376 h 502"/>
                <a:gd name="T20" fmla="*/ 42 w 523"/>
                <a:gd name="T21" fmla="*/ 397 h 502"/>
                <a:gd name="T22" fmla="*/ 63 w 523"/>
                <a:gd name="T23" fmla="*/ 418 h 502"/>
                <a:gd name="T24" fmla="*/ 84 w 523"/>
                <a:gd name="T25" fmla="*/ 397 h 502"/>
                <a:gd name="T26" fmla="*/ 63 w 523"/>
                <a:gd name="T27" fmla="*/ 376 h 502"/>
                <a:gd name="T28" fmla="*/ 505 w 523"/>
                <a:gd name="T29" fmla="*/ 278 h 502"/>
                <a:gd name="T30" fmla="*/ 510 w 523"/>
                <a:gd name="T31" fmla="*/ 303 h 502"/>
                <a:gd name="T32" fmla="*/ 496 w 523"/>
                <a:gd name="T33" fmla="*/ 348 h 502"/>
                <a:gd name="T34" fmla="*/ 496 w 523"/>
                <a:gd name="T35" fmla="*/ 386 h 502"/>
                <a:gd name="T36" fmla="*/ 478 w 523"/>
                <a:gd name="T37" fmla="*/ 417 h 502"/>
                <a:gd name="T38" fmla="*/ 462 w 523"/>
                <a:gd name="T39" fmla="*/ 476 h 502"/>
                <a:gd name="T40" fmla="*/ 398 w 523"/>
                <a:gd name="T41" fmla="*/ 502 h 502"/>
                <a:gd name="T42" fmla="*/ 386 w 523"/>
                <a:gd name="T43" fmla="*/ 502 h 502"/>
                <a:gd name="T44" fmla="*/ 361 w 523"/>
                <a:gd name="T45" fmla="*/ 502 h 502"/>
                <a:gd name="T46" fmla="*/ 356 w 523"/>
                <a:gd name="T47" fmla="*/ 502 h 502"/>
                <a:gd name="T48" fmla="*/ 230 w 523"/>
                <a:gd name="T49" fmla="*/ 474 h 502"/>
                <a:gd name="T50" fmla="*/ 178 w 523"/>
                <a:gd name="T51" fmla="*/ 460 h 502"/>
                <a:gd name="T52" fmla="*/ 157 w 523"/>
                <a:gd name="T53" fmla="*/ 439 h 502"/>
                <a:gd name="T54" fmla="*/ 157 w 523"/>
                <a:gd name="T55" fmla="*/ 229 h 502"/>
                <a:gd name="T56" fmla="*/ 177 w 523"/>
                <a:gd name="T57" fmla="*/ 209 h 502"/>
                <a:gd name="T58" fmla="*/ 235 w 523"/>
                <a:gd name="T59" fmla="*/ 150 h 502"/>
                <a:gd name="T60" fmla="*/ 268 w 523"/>
                <a:gd name="T61" fmla="*/ 110 h 502"/>
                <a:gd name="T62" fmla="*/ 288 w 523"/>
                <a:gd name="T63" fmla="*/ 59 h 502"/>
                <a:gd name="T64" fmla="*/ 310 w 523"/>
                <a:gd name="T65" fmla="*/ 6 h 502"/>
                <a:gd name="T66" fmla="*/ 324 w 523"/>
                <a:gd name="T67" fmla="*/ 0 h 502"/>
                <a:gd name="T68" fmla="*/ 397 w 523"/>
                <a:gd name="T69" fmla="*/ 83 h 502"/>
                <a:gd name="T70" fmla="*/ 379 w 523"/>
                <a:gd name="T71" fmla="*/ 146 h 502"/>
                <a:gd name="T72" fmla="*/ 370 w 523"/>
                <a:gd name="T73" fmla="*/ 167 h 502"/>
                <a:gd name="T74" fmla="*/ 460 w 523"/>
                <a:gd name="T75" fmla="*/ 167 h 502"/>
                <a:gd name="T76" fmla="*/ 523 w 523"/>
                <a:gd name="T77" fmla="*/ 230 h 502"/>
                <a:gd name="T78" fmla="*/ 505 w 523"/>
                <a:gd name="T79" fmla="*/ 278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23" h="502">
                  <a:moveTo>
                    <a:pt x="136" y="439"/>
                  </a:moveTo>
                  <a:cubicBezTo>
                    <a:pt x="136" y="450"/>
                    <a:pt x="127" y="460"/>
                    <a:pt x="115" y="460"/>
                  </a:cubicBezTo>
                  <a:cubicBezTo>
                    <a:pt x="21" y="460"/>
                    <a:pt x="21" y="460"/>
                    <a:pt x="21" y="460"/>
                  </a:cubicBezTo>
                  <a:cubicBezTo>
                    <a:pt x="10" y="460"/>
                    <a:pt x="0" y="450"/>
                    <a:pt x="0" y="439"/>
                  </a:cubicBezTo>
                  <a:cubicBezTo>
                    <a:pt x="0" y="230"/>
                    <a:pt x="0" y="230"/>
                    <a:pt x="0" y="230"/>
                  </a:cubicBezTo>
                  <a:cubicBezTo>
                    <a:pt x="0" y="218"/>
                    <a:pt x="10" y="209"/>
                    <a:pt x="21" y="209"/>
                  </a:cubicBezTo>
                  <a:cubicBezTo>
                    <a:pt x="115" y="209"/>
                    <a:pt x="115" y="209"/>
                    <a:pt x="115" y="209"/>
                  </a:cubicBezTo>
                  <a:cubicBezTo>
                    <a:pt x="127" y="209"/>
                    <a:pt x="136" y="218"/>
                    <a:pt x="136" y="230"/>
                  </a:cubicBezTo>
                  <a:lnTo>
                    <a:pt x="136" y="439"/>
                  </a:lnTo>
                  <a:close/>
                  <a:moveTo>
                    <a:pt x="63" y="376"/>
                  </a:moveTo>
                  <a:cubicBezTo>
                    <a:pt x="51" y="376"/>
                    <a:pt x="42" y="386"/>
                    <a:pt x="42" y="397"/>
                  </a:cubicBezTo>
                  <a:cubicBezTo>
                    <a:pt x="42" y="409"/>
                    <a:pt x="51" y="418"/>
                    <a:pt x="63" y="418"/>
                  </a:cubicBezTo>
                  <a:cubicBezTo>
                    <a:pt x="74" y="418"/>
                    <a:pt x="84" y="409"/>
                    <a:pt x="84" y="397"/>
                  </a:cubicBezTo>
                  <a:cubicBezTo>
                    <a:pt x="84" y="386"/>
                    <a:pt x="74" y="376"/>
                    <a:pt x="63" y="376"/>
                  </a:cubicBezTo>
                  <a:close/>
                  <a:moveTo>
                    <a:pt x="505" y="278"/>
                  </a:moveTo>
                  <a:cubicBezTo>
                    <a:pt x="509" y="289"/>
                    <a:pt x="510" y="299"/>
                    <a:pt x="510" y="303"/>
                  </a:cubicBezTo>
                  <a:cubicBezTo>
                    <a:pt x="511" y="320"/>
                    <a:pt x="506" y="335"/>
                    <a:pt x="496" y="348"/>
                  </a:cubicBezTo>
                  <a:cubicBezTo>
                    <a:pt x="499" y="360"/>
                    <a:pt x="499" y="373"/>
                    <a:pt x="496" y="386"/>
                  </a:cubicBezTo>
                  <a:cubicBezTo>
                    <a:pt x="493" y="398"/>
                    <a:pt x="486" y="409"/>
                    <a:pt x="478" y="417"/>
                  </a:cubicBezTo>
                  <a:cubicBezTo>
                    <a:pt x="480" y="441"/>
                    <a:pt x="475" y="461"/>
                    <a:pt x="462" y="476"/>
                  </a:cubicBezTo>
                  <a:cubicBezTo>
                    <a:pt x="448" y="493"/>
                    <a:pt x="427" y="501"/>
                    <a:pt x="398" y="502"/>
                  </a:cubicBezTo>
                  <a:cubicBezTo>
                    <a:pt x="396" y="502"/>
                    <a:pt x="392" y="502"/>
                    <a:pt x="386" y="502"/>
                  </a:cubicBezTo>
                  <a:cubicBezTo>
                    <a:pt x="361" y="502"/>
                    <a:pt x="361" y="502"/>
                    <a:pt x="361" y="502"/>
                  </a:cubicBezTo>
                  <a:cubicBezTo>
                    <a:pt x="356" y="502"/>
                    <a:pt x="356" y="502"/>
                    <a:pt x="356" y="502"/>
                  </a:cubicBezTo>
                  <a:cubicBezTo>
                    <a:pt x="309" y="502"/>
                    <a:pt x="265" y="486"/>
                    <a:pt x="230" y="474"/>
                  </a:cubicBezTo>
                  <a:cubicBezTo>
                    <a:pt x="209" y="467"/>
                    <a:pt x="189" y="460"/>
                    <a:pt x="178" y="460"/>
                  </a:cubicBezTo>
                  <a:cubicBezTo>
                    <a:pt x="167" y="459"/>
                    <a:pt x="157" y="450"/>
                    <a:pt x="157" y="439"/>
                  </a:cubicBezTo>
                  <a:cubicBezTo>
                    <a:pt x="157" y="229"/>
                    <a:pt x="157" y="229"/>
                    <a:pt x="157" y="229"/>
                  </a:cubicBezTo>
                  <a:cubicBezTo>
                    <a:pt x="157" y="219"/>
                    <a:pt x="166" y="210"/>
                    <a:pt x="177" y="209"/>
                  </a:cubicBezTo>
                  <a:cubicBezTo>
                    <a:pt x="189" y="208"/>
                    <a:pt x="220" y="169"/>
                    <a:pt x="235" y="150"/>
                  </a:cubicBezTo>
                  <a:cubicBezTo>
                    <a:pt x="246" y="135"/>
                    <a:pt x="258" y="121"/>
                    <a:pt x="268" y="110"/>
                  </a:cubicBezTo>
                  <a:cubicBezTo>
                    <a:pt x="280" y="98"/>
                    <a:pt x="284" y="78"/>
                    <a:pt x="288" y="59"/>
                  </a:cubicBezTo>
                  <a:cubicBezTo>
                    <a:pt x="292" y="40"/>
                    <a:pt x="296" y="20"/>
                    <a:pt x="310" y="6"/>
                  </a:cubicBezTo>
                  <a:cubicBezTo>
                    <a:pt x="313" y="2"/>
                    <a:pt x="319" y="0"/>
                    <a:pt x="324" y="0"/>
                  </a:cubicBezTo>
                  <a:cubicBezTo>
                    <a:pt x="397" y="0"/>
                    <a:pt x="397" y="58"/>
                    <a:pt x="397" y="83"/>
                  </a:cubicBezTo>
                  <a:cubicBezTo>
                    <a:pt x="397" y="110"/>
                    <a:pt x="388" y="129"/>
                    <a:pt x="379" y="146"/>
                  </a:cubicBezTo>
                  <a:cubicBezTo>
                    <a:pt x="376" y="153"/>
                    <a:pt x="372" y="157"/>
                    <a:pt x="370" y="167"/>
                  </a:cubicBezTo>
                  <a:cubicBezTo>
                    <a:pt x="460" y="167"/>
                    <a:pt x="460" y="167"/>
                    <a:pt x="460" y="167"/>
                  </a:cubicBezTo>
                  <a:cubicBezTo>
                    <a:pt x="494" y="167"/>
                    <a:pt x="523" y="196"/>
                    <a:pt x="523" y="230"/>
                  </a:cubicBezTo>
                  <a:cubicBezTo>
                    <a:pt x="523" y="247"/>
                    <a:pt x="516" y="266"/>
                    <a:pt x="505" y="278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  <a:extLst/>
          </p:spPr>
          <p:txBody>
            <a:bodyPr vert="horz" wrap="square" lIns="100838" tIns="50419" rIns="100838" bIns="50419" numCol="1" anchor="t" anchorCtr="0" compatLnSpc="1">
              <a:prstTxWarp prst="textNoShape">
                <a:avLst/>
              </a:prstTxWarp>
            </a:bodyPr>
            <a:lstStyle/>
            <a:p>
              <a:endParaRPr lang="de-DE" sz="1985" dirty="0"/>
            </a:p>
          </p:txBody>
        </p:sp>
      </p:grpSp>
      <p:sp>
        <p:nvSpPr>
          <p:cNvPr id="3" name="Freeform 1121">
            <a:extLst>
              <a:ext uri="{FF2B5EF4-FFF2-40B4-BE49-F238E27FC236}">
                <a16:creationId xmlns:a16="http://schemas.microsoft.com/office/drawing/2014/main" id="{CFE72CC2-2B63-4A56-A2A5-C1DEC333DCA4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265069" y="977706"/>
            <a:ext cx="1068182" cy="1291332"/>
          </a:xfrm>
          <a:custGeom>
            <a:avLst/>
            <a:gdLst>
              <a:gd name="T0" fmla="*/ 136 w 523"/>
              <a:gd name="T1" fmla="*/ 272 h 502"/>
              <a:gd name="T2" fmla="*/ 115 w 523"/>
              <a:gd name="T3" fmla="*/ 293 h 502"/>
              <a:gd name="T4" fmla="*/ 21 w 523"/>
              <a:gd name="T5" fmla="*/ 293 h 502"/>
              <a:gd name="T6" fmla="*/ 0 w 523"/>
              <a:gd name="T7" fmla="*/ 272 h 502"/>
              <a:gd name="T8" fmla="*/ 0 w 523"/>
              <a:gd name="T9" fmla="*/ 63 h 502"/>
              <a:gd name="T10" fmla="*/ 21 w 523"/>
              <a:gd name="T11" fmla="*/ 42 h 502"/>
              <a:gd name="T12" fmla="*/ 115 w 523"/>
              <a:gd name="T13" fmla="*/ 42 h 502"/>
              <a:gd name="T14" fmla="*/ 136 w 523"/>
              <a:gd name="T15" fmla="*/ 63 h 502"/>
              <a:gd name="T16" fmla="*/ 136 w 523"/>
              <a:gd name="T17" fmla="*/ 272 h 502"/>
              <a:gd name="T18" fmla="*/ 84 w 523"/>
              <a:gd name="T19" fmla="*/ 104 h 502"/>
              <a:gd name="T20" fmla="*/ 63 w 523"/>
              <a:gd name="T21" fmla="*/ 83 h 502"/>
              <a:gd name="T22" fmla="*/ 42 w 523"/>
              <a:gd name="T23" fmla="*/ 104 h 502"/>
              <a:gd name="T24" fmla="*/ 63 w 523"/>
              <a:gd name="T25" fmla="*/ 125 h 502"/>
              <a:gd name="T26" fmla="*/ 84 w 523"/>
              <a:gd name="T27" fmla="*/ 104 h 502"/>
              <a:gd name="T28" fmla="*/ 505 w 523"/>
              <a:gd name="T29" fmla="*/ 223 h 502"/>
              <a:gd name="T30" fmla="*/ 510 w 523"/>
              <a:gd name="T31" fmla="*/ 198 h 502"/>
              <a:gd name="T32" fmla="*/ 496 w 523"/>
              <a:gd name="T33" fmla="*/ 153 h 502"/>
              <a:gd name="T34" fmla="*/ 496 w 523"/>
              <a:gd name="T35" fmla="*/ 115 h 502"/>
              <a:gd name="T36" fmla="*/ 478 w 523"/>
              <a:gd name="T37" fmla="*/ 84 h 502"/>
              <a:gd name="T38" fmla="*/ 462 w 523"/>
              <a:gd name="T39" fmla="*/ 25 h 502"/>
              <a:gd name="T40" fmla="*/ 398 w 523"/>
              <a:gd name="T41" fmla="*/ 0 h 502"/>
              <a:gd name="T42" fmla="*/ 386 w 523"/>
              <a:gd name="T43" fmla="*/ 0 h 502"/>
              <a:gd name="T44" fmla="*/ 361 w 523"/>
              <a:gd name="T45" fmla="*/ 0 h 502"/>
              <a:gd name="T46" fmla="*/ 356 w 523"/>
              <a:gd name="T47" fmla="*/ 0 h 502"/>
              <a:gd name="T48" fmla="*/ 230 w 523"/>
              <a:gd name="T49" fmla="*/ 27 h 502"/>
              <a:gd name="T50" fmla="*/ 178 w 523"/>
              <a:gd name="T51" fmla="*/ 42 h 502"/>
              <a:gd name="T52" fmla="*/ 157 w 523"/>
              <a:gd name="T53" fmla="*/ 63 h 502"/>
              <a:gd name="T54" fmla="*/ 157 w 523"/>
              <a:gd name="T55" fmla="*/ 272 h 502"/>
              <a:gd name="T56" fmla="*/ 177 w 523"/>
              <a:gd name="T57" fmla="*/ 293 h 502"/>
              <a:gd name="T58" fmla="*/ 235 w 523"/>
              <a:gd name="T59" fmla="*/ 352 h 502"/>
              <a:gd name="T60" fmla="*/ 268 w 523"/>
              <a:gd name="T61" fmla="*/ 391 h 502"/>
              <a:gd name="T62" fmla="*/ 288 w 523"/>
              <a:gd name="T63" fmla="*/ 442 h 502"/>
              <a:gd name="T64" fmla="*/ 310 w 523"/>
              <a:gd name="T65" fmla="*/ 495 h 502"/>
              <a:gd name="T66" fmla="*/ 324 w 523"/>
              <a:gd name="T67" fmla="*/ 502 h 502"/>
              <a:gd name="T68" fmla="*/ 397 w 523"/>
              <a:gd name="T69" fmla="*/ 418 h 502"/>
              <a:gd name="T70" fmla="*/ 379 w 523"/>
              <a:gd name="T71" fmla="*/ 355 h 502"/>
              <a:gd name="T72" fmla="*/ 370 w 523"/>
              <a:gd name="T73" fmla="*/ 334 h 502"/>
              <a:gd name="T74" fmla="*/ 460 w 523"/>
              <a:gd name="T75" fmla="*/ 334 h 502"/>
              <a:gd name="T76" fmla="*/ 523 w 523"/>
              <a:gd name="T77" fmla="*/ 272 h 502"/>
              <a:gd name="T78" fmla="*/ 505 w 523"/>
              <a:gd name="T79" fmla="*/ 223 h 5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523" h="502">
                <a:moveTo>
                  <a:pt x="136" y="272"/>
                </a:moveTo>
                <a:cubicBezTo>
                  <a:pt x="136" y="283"/>
                  <a:pt x="127" y="293"/>
                  <a:pt x="115" y="293"/>
                </a:cubicBezTo>
                <a:cubicBezTo>
                  <a:pt x="21" y="293"/>
                  <a:pt x="21" y="293"/>
                  <a:pt x="21" y="293"/>
                </a:cubicBezTo>
                <a:cubicBezTo>
                  <a:pt x="10" y="293"/>
                  <a:pt x="0" y="283"/>
                  <a:pt x="0" y="272"/>
                </a:cubicBezTo>
                <a:cubicBezTo>
                  <a:pt x="0" y="63"/>
                  <a:pt x="0" y="63"/>
                  <a:pt x="0" y="63"/>
                </a:cubicBezTo>
                <a:cubicBezTo>
                  <a:pt x="0" y="51"/>
                  <a:pt x="10" y="42"/>
                  <a:pt x="21" y="42"/>
                </a:cubicBezTo>
                <a:cubicBezTo>
                  <a:pt x="115" y="42"/>
                  <a:pt x="115" y="42"/>
                  <a:pt x="115" y="42"/>
                </a:cubicBezTo>
                <a:cubicBezTo>
                  <a:pt x="127" y="42"/>
                  <a:pt x="136" y="51"/>
                  <a:pt x="136" y="63"/>
                </a:cubicBezTo>
                <a:lnTo>
                  <a:pt x="136" y="272"/>
                </a:lnTo>
                <a:close/>
                <a:moveTo>
                  <a:pt x="84" y="104"/>
                </a:moveTo>
                <a:cubicBezTo>
                  <a:pt x="84" y="93"/>
                  <a:pt x="74" y="83"/>
                  <a:pt x="63" y="83"/>
                </a:cubicBezTo>
                <a:cubicBezTo>
                  <a:pt x="51" y="83"/>
                  <a:pt x="42" y="93"/>
                  <a:pt x="42" y="104"/>
                </a:cubicBezTo>
                <a:cubicBezTo>
                  <a:pt x="42" y="116"/>
                  <a:pt x="51" y="125"/>
                  <a:pt x="63" y="125"/>
                </a:cubicBezTo>
                <a:cubicBezTo>
                  <a:pt x="74" y="125"/>
                  <a:pt x="84" y="116"/>
                  <a:pt x="84" y="104"/>
                </a:cubicBezTo>
                <a:close/>
                <a:moveTo>
                  <a:pt x="505" y="223"/>
                </a:moveTo>
                <a:cubicBezTo>
                  <a:pt x="509" y="212"/>
                  <a:pt x="510" y="203"/>
                  <a:pt x="510" y="198"/>
                </a:cubicBezTo>
                <a:cubicBezTo>
                  <a:pt x="511" y="182"/>
                  <a:pt x="506" y="166"/>
                  <a:pt x="496" y="153"/>
                </a:cubicBezTo>
                <a:cubicBezTo>
                  <a:pt x="499" y="141"/>
                  <a:pt x="499" y="128"/>
                  <a:pt x="496" y="115"/>
                </a:cubicBezTo>
                <a:cubicBezTo>
                  <a:pt x="493" y="103"/>
                  <a:pt x="486" y="92"/>
                  <a:pt x="478" y="84"/>
                </a:cubicBezTo>
                <a:cubicBezTo>
                  <a:pt x="480" y="60"/>
                  <a:pt x="475" y="40"/>
                  <a:pt x="462" y="25"/>
                </a:cubicBezTo>
                <a:cubicBezTo>
                  <a:pt x="448" y="9"/>
                  <a:pt x="427" y="0"/>
                  <a:pt x="398" y="0"/>
                </a:cubicBezTo>
                <a:cubicBezTo>
                  <a:pt x="396" y="0"/>
                  <a:pt x="392" y="0"/>
                  <a:pt x="386" y="0"/>
                </a:cubicBezTo>
                <a:cubicBezTo>
                  <a:pt x="361" y="0"/>
                  <a:pt x="361" y="0"/>
                  <a:pt x="361" y="0"/>
                </a:cubicBezTo>
                <a:cubicBezTo>
                  <a:pt x="356" y="0"/>
                  <a:pt x="356" y="0"/>
                  <a:pt x="356" y="0"/>
                </a:cubicBezTo>
                <a:cubicBezTo>
                  <a:pt x="309" y="0"/>
                  <a:pt x="265" y="15"/>
                  <a:pt x="230" y="27"/>
                </a:cubicBezTo>
                <a:cubicBezTo>
                  <a:pt x="209" y="34"/>
                  <a:pt x="189" y="41"/>
                  <a:pt x="178" y="42"/>
                </a:cubicBezTo>
                <a:cubicBezTo>
                  <a:pt x="167" y="42"/>
                  <a:pt x="157" y="51"/>
                  <a:pt x="157" y="63"/>
                </a:cubicBezTo>
                <a:cubicBezTo>
                  <a:pt x="157" y="272"/>
                  <a:pt x="157" y="272"/>
                  <a:pt x="157" y="272"/>
                </a:cubicBezTo>
                <a:cubicBezTo>
                  <a:pt x="157" y="283"/>
                  <a:pt x="166" y="292"/>
                  <a:pt x="177" y="293"/>
                </a:cubicBezTo>
                <a:cubicBezTo>
                  <a:pt x="189" y="294"/>
                  <a:pt x="220" y="333"/>
                  <a:pt x="235" y="352"/>
                </a:cubicBezTo>
                <a:cubicBezTo>
                  <a:pt x="246" y="367"/>
                  <a:pt x="258" y="381"/>
                  <a:pt x="268" y="391"/>
                </a:cubicBezTo>
                <a:cubicBezTo>
                  <a:pt x="280" y="404"/>
                  <a:pt x="284" y="423"/>
                  <a:pt x="288" y="442"/>
                </a:cubicBezTo>
                <a:cubicBezTo>
                  <a:pt x="292" y="461"/>
                  <a:pt x="296" y="482"/>
                  <a:pt x="310" y="495"/>
                </a:cubicBezTo>
                <a:cubicBezTo>
                  <a:pt x="313" y="499"/>
                  <a:pt x="319" y="502"/>
                  <a:pt x="324" y="502"/>
                </a:cubicBezTo>
                <a:cubicBezTo>
                  <a:pt x="397" y="502"/>
                  <a:pt x="397" y="443"/>
                  <a:pt x="397" y="418"/>
                </a:cubicBezTo>
                <a:cubicBezTo>
                  <a:pt x="397" y="391"/>
                  <a:pt x="388" y="372"/>
                  <a:pt x="379" y="355"/>
                </a:cubicBezTo>
                <a:cubicBezTo>
                  <a:pt x="376" y="348"/>
                  <a:pt x="372" y="345"/>
                  <a:pt x="370" y="334"/>
                </a:cubicBezTo>
                <a:cubicBezTo>
                  <a:pt x="460" y="334"/>
                  <a:pt x="460" y="334"/>
                  <a:pt x="460" y="334"/>
                </a:cubicBezTo>
                <a:cubicBezTo>
                  <a:pt x="494" y="334"/>
                  <a:pt x="523" y="306"/>
                  <a:pt x="523" y="272"/>
                </a:cubicBezTo>
                <a:cubicBezTo>
                  <a:pt x="523" y="254"/>
                  <a:pt x="516" y="235"/>
                  <a:pt x="505" y="223"/>
                </a:cubicBezTo>
                <a:close/>
              </a:path>
            </a:pathLst>
          </a:custGeom>
          <a:solidFill>
            <a:srgbClr val="B5941B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 vert="horz" wrap="square" lIns="100838" tIns="50419" rIns="100838" bIns="50419" numCol="1" anchor="t" anchorCtr="0" compatLnSpc="1">
            <a:prstTxWarp prst="textNoShape">
              <a:avLst/>
            </a:prstTxWarp>
          </a:bodyPr>
          <a:lstStyle/>
          <a:p>
            <a:endParaRPr lang="de-DE" sz="1985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056269" y="352425"/>
            <a:ext cx="1061836" cy="126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4507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6419779"/>
              </p:ext>
            </p:extLst>
          </p:nvPr>
        </p:nvGraphicFramePr>
        <p:xfrm>
          <a:off x="169069" y="1007745"/>
          <a:ext cx="13180574" cy="6537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02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902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7337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Возможности</a:t>
                      </a:r>
                      <a:endParaRPr lang="de-DE" sz="2800" dirty="0"/>
                    </a:p>
                  </a:txBody>
                  <a:tcPr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B68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Угрозы</a:t>
                      </a:r>
                      <a:endParaRPr lang="de-DE" sz="240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B8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45538">
                <a:tc>
                  <a:txBody>
                    <a:bodyPr/>
                    <a:lstStyle/>
                    <a:p>
                      <a:pPr marL="1357312" lvl="2" indent="-457200" algn="l">
                        <a:spcBef>
                          <a:spcPts val="600"/>
                        </a:spcBef>
                        <a:buFont typeface="+mj-lt"/>
                        <a:buAutoNum type="arabicPeriod"/>
                      </a:pPr>
                      <a:r>
                        <a:rPr lang="ru-RU" sz="2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Выгоды центрального положения в </a:t>
                      </a:r>
                      <a:r>
                        <a:rPr lang="ru-RU" sz="2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Самарско</a:t>
                      </a:r>
                      <a:r>
                        <a:rPr lang="ru-RU" sz="2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-Тольяттинской агломерации: площадка для</a:t>
                      </a:r>
                      <a:r>
                        <a:rPr lang="ru-RU" sz="2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 прорывных проектов, </a:t>
                      </a:r>
                      <a:r>
                        <a:rPr lang="ru-RU" sz="2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развитие транспортной инфраструктуры, в т.ч. мостовый переход через р. Волга</a:t>
                      </a:r>
                    </a:p>
                    <a:p>
                      <a:pPr marL="1357312" lvl="2" indent="-457200" algn="l">
                        <a:spcBef>
                          <a:spcPts val="600"/>
                        </a:spcBef>
                        <a:buFont typeface="+mj-lt"/>
                        <a:buAutoNum type="arabicPeriod"/>
                      </a:pPr>
                      <a:r>
                        <a:rPr lang="ru-RU" sz="2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Рост привлекательности для инвесторов (расширение технопарка, строительство </a:t>
                      </a:r>
                      <a:r>
                        <a:rPr lang="ru-RU" sz="2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промпарков</a:t>
                      </a:r>
                      <a:r>
                        <a:rPr lang="ru-RU" sz="2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, снижение стоимости </a:t>
                      </a:r>
                      <a:r>
                        <a:rPr lang="ru-RU" sz="2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техприсоединения</a:t>
                      </a:r>
                      <a:r>
                        <a:rPr lang="ru-RU" sz="2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 и т.д.)</a:t>
                      </a:r>
                    </a:p>
                    <a:p>
                      <a:pPr marL="1357312" lvl="2" indent="-457200" algn="l">
                        <a:spcBef>
                          <a:spcPts val="600"/>
                        </a:spcBef>
                        <a:buFont typeface="+mj-lt"/>
                        <a:buAutoNum type="arabicPeriod"/>
                      </a:pPr>
                      <a:r>
                        <a:rPr lang="ru-RU" sz="2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Глобальный рост спроса на инжиниринговые услуги и цифровые сервисы,</a:t>
                      </a:r>
                      <a:r>
                        <a:rPr lang="ru-RU" sz="2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 р</a:t>
                      </a:r>
                      <a:r>
                        <a:rPr lang="ru-RU" sz="2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азвитие цифровой экономики</a:t>
                      </a:r>
                    </a:p>
                    <a:p>
                      <a:pPr marL="1357312" lvl="2" indent="-457200" algn="l">
                        <a:spcBef>
                          <a:spcPts val="600"/>
                        </a:spcBef>
                        <a:buFont typeface="+mj-lt"/>
                        <a:buAutoNum type="arabicPeriod"/>
                      </a:pPr>
                      <a:r>
                        <a:rPr lang="ru-RU" sz="2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Повышение доли налогов, поступающих в городской бюджет</a:t>
                      </a:r>
                    </a:p>
                  </a:txBody>
                  <a:tcPr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68400" lvl="2" indent="-450850" algn="l">
                        <a:spcBef>
                          <a:spcPts val="600"/>
                        </a:spcBef>
                        <a:buFont typeface="+mj-lt"/>
                        <a:buAutoNum type="arabicPeriod"/>
                      </a:pPr>
                      <a:r>
                        <a:rPr lang="ru-RU" sz="2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Старение населения, снижение численности населения в трудоспособном возрасте (с 57% от общей численности в 2017 г. до 40% в 2030 г.)</a:t>
                      </a:r>
                    </a:p>
                    <a:p>
                      <a:pPr marL="1168400" lvl="2" indent="-450850" algn="l">
                        <a:spcBef>
                          <a:spcPts val="600"/>
                        </a:spcBef>
                        <a:buFont typeface="+mj-lt"/>
                        <a:buAutoNum type="arabicPeriod"/>
                      </a:pPr>
                      <a:r>
                        <a:rPr lang="ru-RU" sz="2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Риски для крупных компаний: расширение зарубежных санкций, ограничение доступа к заемному финансированию</a:t>
                      </a:r>
                    </a:p>
                    <a:p>
                      <a:pPr marL="1168400" lvl="2" indent="-450850" algn="l">
                        <a:spcBef>
                          <a:spcPts val="600"/>
                        </a:spcBef>
                        <a:buFont typeface="+mj-lt"/>
                        <a:buAutoNum type="arabicPeriod"/>
                      </a:pPr>
                      <a:r>
                        <a:rPr lang="ru-RU" sz="2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Рост доли промышленной сборки и продаж иномарок в России, сокращение мощностей крупных компаний</a:t>
                      </a:r>
                    </a:p>
                    <a:p>
                      <a:pPr marL="1168400" lvl="2" indent="-450850" algn="l">
                        <a:spcBef>
                          <a:spcPts val="600"/>
                        </a:spcBef>
                        <a:buFont typeface="+mj-lt"/>
                        <a:buAutoNum type="arabicPeriod"/>
                      </a:pPr>
                      <a:r>
                        <a:rPr lang="ru-RU" sz="2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Нестабильное финансирование федеральных и областных программ, несопоставимость расходов с доходами бюджета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8" name="Прямоугольник 17"/>
          <p:cNvSpPr/>
          <p:nvPr/>
        </p:nvSpPr>
        <p:spPr>
          <a:xfrm>
            <a:off x="398893" y="163294"/>
            <a:ext cx="12646752" cy="64633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15968" algn="ctr"/>
            <a:r>
              <a:rPr lang="ru-RU" sz="3600" b="1" spc="270" dirty="0">
                <a:solidFill>
                  <a:schemeClr val="bg1"/>
                </a:solidFill>
                <a:cs typeface="Calibri"/>
              </a:rPr>
              <a:t>ВЫЗОВЫ И ВОЗМОЖНОСТИ (ВНЕШНЯЯ СРЕДА)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53025" y="959874"/>
            <a:ext cx="1164574" cy="1840142"/>
            <a:chOff x="778752" y="1399625"/>
            <a:chExt cx="1519852" cy="2364424"/>
          </a:xfr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5" name="Freeform 1120">
              <a:extLst>
                <a:ext uri="{FF2B5EF4-FFF2-40B4-BE49-F238E27FC236}">
                  <a16:creationId xmlns:a16="http://schemas.microsoft.com/office/drawing/2014/main" id="{C2BCDC07-A0D4-4EEF-A1D0-E90589718873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778752" y="1399625"/>
              <a:ext cx="1197611" cy="1139900"/>
            </a:xfrm>
            <a:custGeom>
              <a:avLst/>
              <a:gdLst>
                <a:gd name="T0" fmla="*/ 136 w 523"/>
                <a:gd name="T1" fmla="*/ 439 h 502"/>
                <a:gd name="T2" fmla="*/ 115 w 523"/>
                <a:gd name="T3" fmla="*/ 460 h 502"/>
                <a:gd name="T4" fmla="*/ 21 w 523"/>
                <a:gd name="T5" fmla="*/ 460 h 502"/>
                <a:gd name="T6" fmla="*/ 0 w 523"/>
                <a:gd name="T7" fmla="*/ 439 h 502"/>
                <a:gd name="T8" fmla="*/ 0 w 523"/>
                <a:gd name="T9" fmla="*/ 230 h 502"/>
                <a:gd name="T10" fmla="*/ 21 w 523"/>
                <a:gd name="T11" fmla="*/ 209 h 502"/>
                <a:gd name="T12" fmla="*/ 115 w 523"/>
                <a:gd name="T13" fmla="*/ 209 h 502"/>
                <a:gd name="T14" fmla="*/ 136 w 523"/>
                <a:gd name="T15" fmla="*/ 230 h 502"/>
                <a:gd name="T16" fmla="*/ 136 w 523"/>
                <a:gd name="T17" fmla="*/ 439 h 502"/>
                <a:gd name="T18" fmla="*/ 63 w 523"/>
                <a:gd name="T19" fmla="*/ 376 h 502"/>
                <a:gd name="T20" fmla="*/ 42 w 523"/>
                <a:gd name="T21" fmla="*/ 397 h 502"/>
                <a:gd name="T22" fmla="*/ 63 w 523"/>
                <a:gd name="T23" fmla="*/ 418 h 502"/>
                <a:gd name="T24" fmla="*/ 84 w 523"/>
                <a:gd name="T25" fmla="*/ 397 h 502"/>
                <a:gd name="T26" fmla="*/ 63 w 523"/>
                <a:gd name="T27" fmla="*/ 376 h 502"/>
                <a:gd name="T28" fmla="*/ 505 w 523"/>
                <a:gd name="T29" fmla="*/ 278 h 502"/>
                <a:gd name="T30" fmla="*/ 510 w 523"/>
                <a:gd name="T31" fmla="*/ 303 h 502"/>
                <a:gd name="T32" fmla="*/ 496 w 523"/>
                <a:gd name="T33" fmla="*/ 348 h 502"/>
                <a:gd name="T34" fmla="*/ 496 w 523"/>
                <a:gd name="T35" fmla="*/ 386 h 502"/>
                <a:gd name="T36" fmla="*/ 478 w 523"/>
                <a:gd name="T37" fmla="*/ 417 h 502"/>
                <a:gd name="T38" fmla="*/ 462 w 523"/>
                <a:gd name="T39" fmla="*/ 476 h 502"/>
                <a:gd name="T40" fmla="*/ 398 w 523"/>
                <a:gd name="T41" fmla="*/ 502 h 502"/>
                <a:gd name="T42" fmla="*/ 386 w 523"/>
                <a:gd name="T43" fmla="*/ 502 h 502"/>
                <a:gd name="T44" fmla="*/ 361 w 523"/>
                <a:gd name="T45" fmla="*/ 502 h 502"/>
                <a:gd name="T46" fmla="*/ 356 w 523"/>
                <a:gd name="T47" fmla="*/ 502 h 502"/>
                <a:gd name="T48" fmla="*/ 230 w 523"/>
                <a:gd name="T49" fmla="*/ 474 h 502"/>
                <a:gd name="T50" fmla="*/ 178 w 523"/>
                <a:gd name="T51" fmla="*/ 460 h 502"/>
                <a:gd name="T52" fmla="*/ 157 w 523"/>
                <a:gd name="T53" fmla="*/ 439 h 502"/>
                <a:gd name="T54" fmla="*/ 157 w 523"/>
                <a:gd name="T55" fmla="*/ 229 h 502"/>
                <a:gd name="T56" fmla="*/ 177 w 523"/>
                <a:gd name="T57" fmla="*/ 209 h 502"/>
                <a:gd name="T58" fmla="*/ 235 w 523"/>
                <a:gd name="T59" fmla="*/ 150 h 502"/>
                <a:gd name="T60" fmla="*/ 268 w 523"/>
                <a:gd name="T61" fmla="*/ 110 h 502"/>
                <a:gd name="T62" fmla="*/ 288 w 523"/>
                <a:gd name="T63" fmla="*/ 59 h 502"/>
                <a:gd name="T64" fmla="*/ 310 w 523"/>
                <a:gd name="T65" fmla="*/ 6 h 502"/>
                <a:gd name="T66" fmla="*/ 324 w 523"/>
                <a:gd name="T67" fmla="*/ 0 h 502"/>
                <a:gd name="T68" fmla="*/ 397 w 523"/>
                <a:gd name="T69" fmla="*/ 83 h 502"/>
                <a:gd name="T70" fmla="*/ 379 w 523"/>
                <a:gd name="T71" fmla="*/ 146 h 502"/>
                <a:gd name="T72" fmla="*/ 370 w 523"/>
                <a:gd name="T73" fmla="*/ 167 h 502"/>
                <a:gd name="T74" fmla="*/ 460 w 523"/>
                <a:gd name="T75" fmla="*/ 167 h 502"/>
                <a:gd name="T76" fmla="*/ 523 w 523"/>
                <a:gd name="T77" fmla="*/ 230 h 502"/>
                <a:gd name="T78" fmla="*/ 505 w 523"/>
                <a:gd name="T79" fmla="*/ 278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23" h="502">
                  <a:moveTo>
                    <a:pt x="136" y="439"/>
                  </a:moveTo>
                  <a:cubicBezTo>
                    <a:pt x="136" y="450"/>
                    <a:pt x="127" y="460"/>
                    <a:pt x="115" y="460"/>
                  </a:cubicBezTo>
                  <a:cubicBezTo>
                    <a:pt x="21" y="460"/>
                    <a:pt x="21" y="460"/>
                    <a:pt x="21" y="460"/>
                  </a:cubicBezTo>
                  <a:cubicBezTo>
                    <a:pt x="10" y="460"/>
                    <a:pt x="0" y="450"/>
                    <a:pt x="0" y="439"/>
                  </a:cubicBezTo>
                  <a:cubicBezTo>
                    <a:pt x="0" y="230"/>
                    <a:pt x="0" y="230"/>
                    <a:pt x="0" y="230"/>
                  </a:cubicBezTo>
                  <a:cubicBezTo>
                    <a:pt x="0" y="218"/>
                    <a:pt x="10" y="209"/>
                    <a:pt x="21" y="209"/>
                  </a:cubicBezTo>
                  <a:cubicBezTo>
                    <a:pt x="115" y="209"/>
                    <a:pt x="115" y="209"/>
                    <a:pt x="115" y="209"/>
                  </a:cubicBezTo>
                  <a:cubicBezTo>
                    <a:pt x="127" y="209"/>
                    <a:pt x="136" y="218"/>
                    <a:pt x="136" y="230"/>
                  </a:cubicBezTo>
                  <a:lnTo>
                    <a:pt x="136" y="439"/>
                  </a:lnTo>
                  <a:close/>
                  <a:moveTo>
                    <a:pt x="63" y="376"/>
                  </a:moveTo>
                  <a:cubicBezTo>
                    <a:pt x="51" y="376"/>
                    <a:pt x="42" y="386"/>
                    <a:pt x="42" y="397"/>
                  </a:cubicBezTo>
                  <a:cubicBezTo>
                    <a:pt x="42" y="409"/>
                    <a:pt x="51" y="418"/>
                    <a:pt x="63" y="418"/>
                  </a:cubicBezTo>
                  <a:cubicBezTo>
                    <a:pt x="74" y="418"/>
                    <a:pt x="84" y="409"/>
                    <a:pt x="84" y="397"/>
                  </a:cubicBezTo>
                  <a:cubicBezTo>
                    <a:pt x="84" y="386"/>
                    <a:pt x="74" y="376"/>
                    <a:pt x="63" y="376"/>
                  </a:cubicBezTo>
                  <a:close/>
                  <a:moveTo>
                    <a:pt x="505" y="278"/>
                  </a:moveTo>
                  <a:cubicBezTo>
                    <a:pt x="509" y="289"/>
                    <a:pt x="510" y="299"/>
                    <a:pt x="510" y="303"/>
                  </a:cubicBezTo>
                  <a:cubicBezTo>
                    <a:pt x="511" y="320"/>
                    <a:pt x="506" y="335"/>
                    <a:pt x="496" y="348"/>
                  </a:cubicBezTo>
                  <a:cubicBezTo>
                    <a:pt x="499" y="360"/>
                    <a:pt x="499" y="373"/>
                    <a:pt x="496" y="386"/>
                  </a:cubicBezTo>
                  <a:cubicBezTo>
                    <a:pt x="493" y="398"/>
                    <a:pt x="486" y="409"/>
                    <a:pt x="478" y="417"/>
                  </a:cubicBezTo>
                  <a:cubicBezTo>
                    <a:pt x="480" y="441"/>
                    <a:pt x="475" y="461"/>
                    <a:pt x="462" y="476"/>
                  </a:cubicBezTo>
                  <a:cubicBezTo>
                    <a:pt x="448" y="493"/>
                    <a:pt x="427" y="501"/>
                    <a:pt x="398" y="502"/>
                  </a:cubicBezTo>
                  <a:cubicBezTo>
                    <a:pt x="396" y="502"/>
                    <a:pt x="392" y="502"/>
                    <a:pt x="386" y="502"/>
                  </a:cubicBezTo>
                  <a:cubicBezTo>
                    <a:pt x="361" y="502"/>
                    <a:pt x="361" y="502"/>
                    <a:pt x="361" y="502"/>
                  </a:cubicBezTo>
                  <a:cubicBezTo>
                    <a:pt x="356" y="502"/>
                    <a:pt x="356" y="502"/>
                    <a:pt x="356" y="502"/>
                  </a:cubicBezTo>
                  <a:cubicBezTo>
                    <a:pt x="309" y="502"/>
                    <a:pt x="265" y="486"/>
                    <a:pt x="230" y="474"/>
                  </a:cubicBezTo>
                  <a:cubicBezTo>
                    <a:pt x="209" y="467"/>
                    <a:pt x="189" y="460"/>
                    <a:pt x="178" y="460"/>
                  </a:cubicBezTo>
                  <a:cubicBezTo>
                    <a:pt x="167" y="459"/>
                    <a:pt x="157" y="450"/>
                    <a:pt x="157" y="439"/>
                  </a:cubicBezTo>
                  <a:cubicBezTo>
                    <a:pt x="157" y="229"/>
                    <a:pt x="157" y="229"/>
                    <a:pt x="157" y="229"/>
                  </a:cubicBezTo>
                  <a:cubicBezTo>
                    <a:pt x="157" y="219"/>
                    <a:pt x="166" y="210"/>
                    <a:pt x="177" y="209"/>
                  </a:cubicBezTo>
                  <a:cubicBezTo>
                    <a:pt x="189" y="208"/>
                    <a:pt x="220" y="169"/>
                    <a:pt x="235" y="150"/>
                  </a:cubicBezTo>
                  <a:cubicBezTo>
                    <a:pt x="246" y="135"/>
                    <a:pt x="258" y="121"/>
                    <a:pt x="268" y="110"/>
                  </a:cubicBezTo>
                  <a:cubicBezTo>
                    <a:pt x="280" y="98"/>
                    <a:pt x="284" y="78"/>
                    <a:pt x="288" y="59"/>
                  </a:cubicBezTo>
                  <a:cubicBezTo>
                    <a:pt x="292" y="40"/>
                    <a:pt x="296" y="20"/>
                    <a:pt x="310" y="6"/>
                  </a:cubicBezTo>
                  <a:cubicBezTo>
                    <a:pt x="313" y="2"/>
                    <a:pt x="319" y="0"/>
                    <a:pt x="324" y="0"/>
                  </a:cubicBezTo>
                  <a:cubicBezTo>
                    <a:pt x="397" y="0"/>
                    <a:pt x="397" y="58"/>
                    <a:pt x="397" y="83"/>
                  </a:cubicBezTo>
                  <a:cubicBezTo>
                    <a:pt x="397" y="110"/>
                    <a:pt x="388" y="129"/>
                    <a:pt x="379" y="146"/>
                  </a:cubicBezTo>
                  <a:cubicBezTo>
                    <a:pt x="376" y="153"/>
                    <a:pt x="372" y="157"/>
                    <a:pt x="370" y="167"/>
                  </a:cubicBezTo>
                  <a:cubicBezTo>
                    <a:pt x="460" y="167"/>
                    <a:pt x="460" y="167"/>
                    <a:pt x="460" y="167"/>
                  </a:cubicBezTo>
                  <a:cubicBezTo>
                    <a:pt x="494" y="167"/>
                    <a:pt x="523" y="196"/>
                    <a:pt x="523" y="230"/>
                  </a:cubicBezTo>
                  <a:cubicBezTo>
                    <a:pt x="523" y="247"/>
                    <a:pt x="516" y="266"/>
                    <a:pt x="505" y="278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  <a:extLst/>
          </p:spPr>
          <p:txBody>
            <a:bodyPr vert="horz" wrap="square" lIns="100838" tIns="50419" rIns="100838" bIns="50419" numCol="1" anchor="t" anchorCtr="0" compatLnSpc="1">
              <a:prstTxWarp prst="textNoShape">
                <a:avLst/>
              </a:prstTxWarp>
            </a:bodyPr>
            <a:lstStyle/>
            <a:p>
              <a:endParaRPr lang="de-DE" sz="1985" dirty="0"/>
            </a:p>
          </p:txBody>
        </p:sp>
        <p:sp>
          <p:nvSpPr>
            <p:cNvPr id="6" name="Freeform 1120">
              <a:extLst>
                <a:ext uri="{FF2B5EF4-FFF2-40B4-BE49-F238E27FC236}">
                  <a16:creationId xmlns:a16="http://schemas.microsoft.com/office/drawing/2014/main" id="{C2BCDC07-A0D4-4EEF-A1D0-E90589718873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961928" y="2028825"/>
              <a:ext cx="1197611" cy="1139900"/>
            </a:xfrm>
            <a:custGeom>
              <a:avLst/>
              <a:gdLst>
                <a:gd name="T0" fmla="*/ 136 w 523"/>
                <a:gd name="T1" fmla="*/ 439 h 502"/>
                <a:gd name="T2" fmla="*/ 115 w 523"/>
                <a:gd name="T3" fmla="*/ 460 h 502"/>
                <a:gd name="T4" fmla="*/ 21 w 523"/>
                <a:gd name="T5" fmla="*/ 460 h 502"/>
                <a:gd name="T6" fmla="*/ 0 w 523"/>
                <a:gd name="T7" fmla="*/ 439 h 502"/>
                <a:gd name="T8" fmla="*/ 0 w 523"/>
                <a:gd name="T9" fmla="*/ 230 h 502"/>
                <a:gd name="T10" fmla="*/ 21 w 523"/>
                <a:gd name="T11" fmla="*/ 209 h 502"/>
                <a:gd name="T12" fmla="*/ 115 w 523"/>
                <a:gd name="T13" fmla="*/ 209 h 502"/>
                <a:gd name="T14" fmla="*/ 136 w 523"/>
                <a:gd name="T15" fmla="*/ 230 h 502"/>
                <a:gd name="T16" fmla="*/ 136 w 523"/>
                <a:gd name="T17" fmla="*/ 439 h 502"/>
                <a:gd name="T18" fmla="*/ 63 w 523"/>
                <a:gd name="T19" fmla="*/ 376 h 502"/>
                <a:gd name="T20" fmla="*/ 42 w 523"/>
                <a:gd name="T21" fmla="*/ 397 h 502"/>
                <a:gd name="T22" fmla="*/ 63 w 523"/>
                <a:gd name="T23" fmla="*/ 418 h 502"/>
                <a:gd name="T24" fmla="*/ 84 w 523"/>
                <a:gd name="T25" fmla="*/ 397 h 502"/>
                <a:gd name="T26" fmla="*/ 63 w 523"/>
                <a:gd name="T27" fmla="*/ 376 h 502"/>
                <a:gd name="T28" fmla="*/ 505 w 523"/>
                <a:gd name="T29" fmla="*/ 278 h 502"/>
                <a:gd name="T30" fmla="*/ 510 w 523"/>
                <a:gd name="T31" fmla="*/ 303 h 502"/>
                <a:gd name="T32" fmla="*/ 496 w 523"/>
                <a:gd name="T33" fmla="*/ 348 h 502"/>
                <a:gd name="T34" fmla="*/ 496 w 523"/>
                <a:gd name="T35" fmla="*/ 386 h 502"/>
                <a:gd name="T36" fmla="*/ 478 w 523"/>
                <a:gd name="T37" fmla="*/ 417 h 502"/>
                <a:gd name="T38" fmla="*/ 462 w 523"/>
                <a:gd name="T39" fmla="*/ 476 h 502"/>
                <a:gd name="T40" fmla="*/ 398 w 523"/>
                <a:gd name="T41" fmla="*/ 502 h 502"/>
                <a:gd name="T42" fmla="*/ 386 w 523"/>
                <a:gd name="T43" fmla="*/ 502 h 502"/>
                <a:gd name="T44" fmla="*/ 361 w 523"/>
                <a:gd name="T45" fmla="*/ 502 h 502"/>
                <a:gd name="T46" fmla="*/ 356 w 523"/>
                <a:gd name="T47" fmla="*/ 502 h 502"/>
                <a:gd name="T48" fmla="*/ 230 w 523"/>
                <a:gd name="T49" fmla="*/ 474 h 502"/>
                <a:gd name="T50" fmla="*/ 178 w 523"/>
                <a:gd name="T51" fmla="*/ 460 h 502"/>
                <a:gd name="T52" fmla="*/ 157 w 523"/>
                <a:gd name="T53" fmla="*/ 439 h 502"/>
                <a:gd name="T54" fmla="*/ 157 w 523"/>
                <a:gd name="T55" fmla="*/ 229 h 502"/>
                <a:gd name="T56" fmla="*/ 177 w 523"/>
                <a:gd name="T57" fmla="*/ 209 h 502"/>
                <a:gd name="T58" fmla="*/ 235 w 523"/>
                <a:gd name="T59" fmla="*/ 150 h 502"/>
                <a:gd name="T60" fmla="*/ 268 w 523"/>
                <a:gd name="T61" fmla="*/ 110 h 502"/>
                <a:gd name="T62" fmla="*/ 288 w 523"/>
                <a:gd name="T63" fmla="*/ 59 h 502"/>
                <a:gd name="T64" fmla="*/ 310 w 523"/>
                <a:gd name="T65" fmla="*/ 6 h 502"/>
                <a:gd name="T66" fmla="*/ 324 w 523"/>
                <a:gd name="T67" fmla="*/ 0 h 502"/>
                <a:gd name="T68" fmla="*/ 397 w 523"/>
                <a:gd name="T69" fmla="*/ 83 h 502"/>
                <a:gd name="T70" fmla="*/ 379 w 523"/>
                <a:gd name="T71" fmla="*/ 146 h 502"/>
                <a:gd name="T72" fmla="*/ 370 w 523"/>
                <a:gd name="T73" fmla="*/ 167 h 502"/>
                <a:gd name="T74" fmla="*/ 460 w 523"/>
                <a:gd name="T75" fmla="*/ 167 h 502"/>
                <a:gd name="T76" fmla="*/ 523 w 523"/>
                <a:gd name="T77" fmla="*/ 230 h 502"/>
                <a:gd name="T78" fmla="*/ 505 w 523"/>
                <a:gd name="T79" fmla="*/ 278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23" h="502">
                  <a:moveTo>
                    <a:pt x="136" y="439"/>
                  </a:moveTo>
                  <a:cubicBezTo>
                    <a:pt x="136" y="450"/>
                    <a:pt x="127" y="460"/>
                    <a:pt x="115" y="460"/>
                  </a:cubicBezTo>
                  <a:cubicBezTo>
                    <a:pt x="21" y="460"/>
                    <a:pt x="21" y="460"/>
                    <a:pt x="21" y="460"/>
                  </a:cubicBezTo>
                  <a:cubicBezTo>
                    <a:pt x="10" y="460"/>
                    <a:pt x="0" y="450"/>
                    <a:pt x="0" y="439"/>
                  </a:cubicBezTo>
                  <a:cubicBezTo>
                    <a:pt x="0" y="230"/>
                    <a:pt x="0" y="230"/>
                    <a:pt x="0" y="230"/>
                  </a:cubicBezTo>
                  <a:cubicBezTo>
                    <a:pt x="0" y="218"/>
                    <a:pt x="10" y="209"/>
                    <a:pt x="21" y="209"/>
                  </a:cubicBezTo>
                  <a:cubicBezTo>
                    <a:pt x="115" y="209"/>
                    <a:pt x="115" y="209"/>
                    <a:pt x="115" y="209"/>
                  </a:cubicBezTo>
                  <a:cubicBezTo>
                    <a:pt x="127" y="209"/>
                    <a:pt x="136" y="218"/>
                    <a:pt x="136" y="230"/>
                  </a:cubicBezTo>
                  <a:lnTo>
                    <a:pt x="136" y="439"/>
                  </a:lnTo>
                  <a:close/>
                  <a:moveTo>
                    <a:pt x="63" y="376"/>
                  </a:moveTo>
                  <a:cubicBezTo>
                    <a:pt x="51" y="376"/>
                    <a:pt x="42" y="386"/>
                    <a:pt x="42" y="397"/>
                  </a:cubicBezTo>
                  <a:cubicBezTo>
                    <a:pt x="42" y="409"/>
                    <a:pt x="51" y="418"/>
                    <a:pt x="63" y="418"/>
                  </a:cubicBezTo>
                  <a:cubicBezTo>
                    <a:pt x="74" y="418"/>
                    <a:pt x="84" y="409"/>
                    <a:pt x="84" y="397"/>
                  </a:cubicBezTo>
                  <a:cubicBezTo>
                    <a:pt x="84" y="386"/>
                    <a:pt x="74" y="376"/>
                    <a:pt x="63" y="376"/>
                  </a:cubicBezTo>
                  <a:close/>
                  <a:moveTo>
                    <a:pt x="505" y="278"/>
                  </a:moveTo>
                  <a:cubicBezTo>
                    <a:pt x="509" y="289"/>
                    <a:pt x="510" y="299"/>
                    <a:pt x="510" y="303"/>
                  </a:cubicBezTo>
                  <a:cubicBezTo>
                    <a:pt x="511" y="320"/>
                    <a:pt x="506" y="335"/>
                    <a:pt x="496" y="348"/>
                  </a:cubicBezTo>
                  <a:cubicBezTo>
                    <a:pt x="499" y="360"/>
                    <a:pt x="499" y="373"/>
                    <a:pt x="496" y="386"/>
                  </a:cubicBezTo>
                  <a:cubicBezTo>
                    <a:pt x="493" y="398"/>
                    <a:pt x="486" y="409"/>
                    <a:pt x="478" y="417"/>
                  </a:cubicBezTo>
                  <a:cubicBezTo>
                    <a:pt x="480" y="441"/>
                    <a:pt x="475" y="461"/>
                    <a:pt x="462" y="476"/>
                  </a:cubicBezTo>
                  <a:cubicBezTo>
                    <a:pt x="448" y="493"/>
                    <a:pt x="427" y="501"/>
                    <a:pt x="398" y="502"/>
                  </a:cubicBezTo>
                  <a:cubicBezTo>
                    <a:pt x="396" y="502"/>
                    <a:pt x="392" y="502"/>
                    <a:pt x="386" y="502"/>
                  </a:cubicBezTo>
                  <a:cubicBezTo>
                    <a:pt x="361" y="502"/>
                    <a:pt x="361" y="502"/>
                    <a:pt x="361" y="502"/>
                  </a:cubicBezTo>
                  <a:cubicBezTo>
                    <a:pt x="356" y="502"/>
                    <a:pt x="356" y="502"/>
                    <a:pt x="356" y="502"/>
                  </a:cubicBezTo>
                  <a:cubicBezTo>
                    <a:pt x="309" y="502"/>
                    <a:pt x="265" y="486"/>
                    <a:pt x="230" y="474"/>
                  </a:cubicBezTo>
                  <a:cubicBezTo>
                    <a:pt x="209" y="467"/>
                    <a:pt x="189" y="460"/>
                    <a:pt x="178" y="460"/>
                  </a:cubicBezTo>
                  <a:cubicBezTo>
                    <a:pt x="167" y="459"/>
                    <a:pt x="157" y="450"/>
                    <a:pt x="157" y="439"/>
                  </a:cubicBezTo>
                  <a:cubicBezTo>
                    <a:pt x="157" y="229"/>
                    <a:pt x="157" y="229"/>
                    <a:pt x="157" y="229"/>
                  </a:cubicBezTo>
                  <a:cubicBezTo>
                    <a:pt x="157" y="219"/>
                    <a:pt x="166" y="210"/>
                    <a:pt x="177" y="209"/>
                  </a:cubicBezTo>
                  <a:cubicBezTo>
                    <a:pt x="189" y="208"/>
                    <a:pt x="220" y="169"/>
                    <a:pt x="235" y="150"/>
                  </a:cubicBezTo>
                  <a:cubicBezTo>
                    <a:pt x="246" y="135"/>
                    <a:pt x="258" y="121"/>
                    <a:pt x="268" y="110"/>
                  </a:cubicBezTo>
                  <a:cubicBezTo>
                    <a:pt x="280" y="98"/>
                    <a:pt x="284" y="78"/>
                    <a:pt x="288" y="59"/>
                  </a:cubicBezTo>
                  <a:cubicBezTo>
                    <a:pt x="292" y="40"/>
                    <a:pt x="296" y="20"/>
                    <a:pt x="310" y="6"/>
                  </a:cubicBezTo>
                  <a:cubicBezTo>
                    <a:pt x="313" y="2"/>
                    <a:pt x="319" y="0"/>
                    <a:pt x="324" y="0"/>
                  </a:cubicBezTo>
                  <a:cubicBezTo>
                    <a:pt x="397" y="0"/>
                    <a:pt x="397" y="58"/>
                    <a:pt x="397" y="83"/>
                  </a:cubicBezTo>
                  <a:cubicBezTo>
                    <a:pt x="397" y="110"/>
                    <a:pt x="388" y="129"/>
                    <a:pt x="379" y="146"/>
                  </a:cubicBezTo>
                  <a:cubicBezTo>
                    <a:pt x="376" y="153"/>
                    <a:pt x="372" y="157"/>
                    <a:pt x="370" y="167"/>
                  </a:cubicBezTo>
                  <a:cubicBezTo>
                    <a:pt x="460" y="167"/>
                    <a:pt x="460" y="167"/>
                    <a:pt x="460" y="167"/>
                  </a:cubicBezTo>
                  <a:cubicBezTo>
                    <a:pt x="494" y="167"/>
                    <a:pt x="523" y="196"/>
                    <a:pt x="523" y="230"/>
                  </a:cubicBezTo>
                  <a:cubicBezTo>
                    <a:pt x="523" y="247"/>
                    <a:pt x="516" y="266"/>
                    <a:pt x="505" y="278"/>
                  </a:cubicBez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  <a:extLst/>
          </p:spPr>
          <p:txBody>
            <a:bodyPr vert="horz" wrap="square" lIns="100838" tIns="50419" rIns="100838" bIns="50419" numCol="1" anchor="t" anchorCtr="0" compatLnSpc="1">
              <a:prstTxWarp prst="textNoShape">
                <a:avLst/>
              </a:prstTxWarp>
            </a:bodyPr>
            <a:lstStyle/>
            <a:p>
              <a:endParaRPr lang="de-DE" sz="1985" dirty="0"/>
            </a:p>
          </p:txBody>
        </p:sp>
        <p:sp>
          <p:nvSpPr>
            <p:cNvPr id="7" name="Freeform 1120">
              <a:extLst>
                <a:ext uri="{FF2B5EF4-FFF2-40B4-BE49-F238E27FC236}">
                  <a16:creationId xmlns:a16="http://schemas.microsoft.com/office/drawing/2014/main" id="{C2BCDC07-A0D4-4EEF-A1D0-E90589718873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1100993" y="2624149"/>
              <a:ext cx="1197611" cy="1139900"/>
            </a:xfrm>
            <a:custGeom>
              <a:avLst/>
              <a:gdLst>
                <a:gd name="T0" fmla="*/ 136 w 523"/>
                <a:gd name="T1" fmla="*/ 439 h 502"/>
                <a:gd name="T2" fmla="*/ 115 w 523"/>
                <a:gd name="T3" fmla="*/ 460 h 502"/>
                <a:gd name="T4" fmla="*/ 21 w 523"/>
                <a:gd name="T5" fmla="*/ 460 h 502"/>
                <a:gd name="T6" fmla="*/ 0 w 523"/>
                <a:gd name="T7" fmla="*/ 439 h 502"/>
                <a:gd name="T8" fmla="*/ 0 w 523"/>
                <a:gd name="T9" fmla="*/ 230 h 502"/>
                <a:gd name="T10" fmla="*/ 21 w 523"/>
                <a:gd name="T11" fmla="*/ 209 h 502"/>
                <a:gd name="T12" fmla="*/ 115 w 523"/>
                <a:gd name="T13" fmla="*/ 209 h 502"/>
                <a:gd name="T14" fmla="*/ 136 w 523"/>
                <a:gd name="T15" fmla="*/ 230 h 502"/>
                <a:gd name="T16" fmla="*/ 136 w 523"/>
                <a:gd name="T17" fmla="*/ 439 h 502"/>
                <a:gd name="T18" fmla="*/ 63 w 523"/>
                <a:gd name="T19" fmla="*/ 376 h 502"/>
                <a:gd name="T20" fmla="*/ 42 w 523"/>
                <a:gd name="T21" fmla="*/ 397 h 502"/>
                <a:gd name="T22" fmla="*/ 63 w 523"/>
                <a:gd name="T23" fmla="*/ 418 h 502"/>
                <a:gd name="T24" fmla="*/ 84 w 523"/>
                <a:gd name="T25" fmla="*/ 397 h 502"/>
                <a:gd name="T26" fmla="*/ 63 w 523"/>
                <a:gd name="T27" fmla="*/ 376 h 502"/>
                <a:gd name="T28" fmla="*/ 505 w 523"/>
                <a:gd name="T29" fmla="*/ 278 h 502"/>
                <a:gd name="T30" fmla="*/ 510 w 523"/>
                <a:gd name="T31" fmla="*/ 303 h 502"/>
                <a:gd name="T32" fmla="*/ 496 w 523"/>
                <a:gd name="T33" fmla="*/ 348 h 502"/>
                <a:gd name="T34" fmla="*/ 496 w 523"/>
                <a:gd name="T35" fmla="*/ 386 h 502"/>
                <a:gd name="T36" fmla="*/ 478 w 523"/>
                <a:gd name="T37" fmla="*/ 417 h 502"/>
                <a:gd name="T38" fmla="*/ 462 w 523"/>
                <a:gd name="T39" fmla="*/ 476 h 502"/>
                <a:gd name="T40" fmla="*/ 398 w 523"/>
                <a:gd name="T41" fmla="*/ 502 h 502"/>
                <a:gd name="T42" fmla="*/ 386 w 523"/>
                <a:gd name="T43" fmla="*/ 502 h 502"/>
                <a:gd name="T44" fmla="*/ 361 w 523"/>
                <a:gd name="T45" fmla="*/ 502 h 502"/>
                <a:gd name="T46" fmla="*/ 356 w 523"/>
                <a:gd name="T47" fmla="*/ 502 h 502"/>
                <a:gd name="T48" fmla="*/ 230 w 523"/>
                <a:gd name="T49" fmla="*/ 474 h 502"/>
                <a:gd name="T50" fmla="*/ 178 w 523"/>
                <a:gd name="T51" fmla="*/ 460 h 502"/>
                <a:gd name="T52" fmla="*/ 157 w 523"/>
                <a:gd name="T53" fmla="*/ 439 h 502"/>
                <a:gd name="T54" fmla="*/ 157 w 523"/>
                <a:gd name="T55" fmla="*/ 229 h 502"/>
                <a:gd name="T56" fmla="*/ 177 w 523"/>
                <a:gd name="T57" fmla="*/ 209 h 502"/>
                <a:gd name="T58" fmla="*/ 235 w 523"/>
                <a:gd name="T59" fmla="*/ 150 h 502"/>
                <a:gd name="T60" fmla="*/ 268 w 523"/>
                <a:gd name="T61" fmla="*/ 110 h 502"/>
                <a:gd name="T62" fmla="*/ 288 w 523"/>
                <a:gd name="T63" fmla="*/ 59 h 502"/>
                <a:gd name="T64" fmla="*/ 310 w 523"/>
                <a:gd name="T65" fmla="*/ 6 h 502"/>
                <a:gd name="T66" fmla="*/ 324 w 523"/>
                <a:gd name="T67" fmla="*/ 0 h 502"/>
                <a:gd name="T68" fmla="*/ 397 w 523"/>
                <a:gd name="T69" fmla="*/ 83 h 502"/>
                <a:gd name="T70" fmla="*/ 379 w 523"/>
                <a:gd name="T71" fmla="*/ 146 h 502"/>
                <a:gd name="T72" fmla="*/ 370 w 523"/>
                <a:gd name="T73" fmla="*/ 167 h 502"/>
                <a:gd name="T74" fmla="*/ 460 w 523"/>
                <a:gd name="T75" fmla="*/ 167 h 502"/>
                <a:gd name="T76" fmla="*/ 523 w 523"/>
                <a:gd name="T77" fmla="*/ 230 h 502"/>
                <a:gd name="T78" fmla="*/ 505 w 523"/>
                <a:gd name="T79" fmla="*/ 278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23" h="502">
                  <a:moveTo>
                    <a:pt x="136" y="439"/>
                  </a:moveTo>
                  <a:cubicBezTo>
                    <a:pt x="136" y="450"/>
                    <a:pt x="127" y="460"/>
                    <a:pt x="115" y="460"/>
                  </a:cubicBezTo>
                  <a:cubicBezTo>
                    <a:pt x="21" y="460"/>
                    <a:pt x="21" y="460"/>
                    <a:pt x="21" y="460"/>
                  </a:cubicBezTo>
                  <a:cubicBezTo>
                    <a:pt x="10" y="460"/>
                    <a:pt x="0" y="450"/>
                    <a:pt x="0" y="439"/>
                  </a:cubicBezTo>
                  <a:cubicBezTo>
                    <a:pt x="0" y="230"/>
                    <a:pt x="0" y="230"/>
                    <a:pt x="0" y="230"/>
                  </a:cubicBezTo>
                  <a:cubicBezTo>
                    <a:pt x="0" y="218"/>
                    <a:pt x="10" y="209"/>
                    <a:pt x="21" y="209"/>
                  </a:cubicBezTo>
                  <a:cubicBezTo>
                    <a:pt x="115" y="209"/>
                    <a:pt x="115" y="209"/>
                    <a:pt x="115" y="209"/>
                  </a:cubicBezTo>
                  <a:cubicBezTo>
                    <a:pt x="127" y="209"/>
                    <a:pt x="136" y="218"/>
                    <a:pt x="136" y="230"/>
                  </a:cubicBezTo>
                  <a:lnTo>
                    <a:pt x="136" y="439"/>
                  </a:lnTo>
                  <a:close/>
                  <a:moveTo>
                    <a:pt x="63" y="376"/>
                  </a:moveTo>
                  <a:cubicBezTo>
                    <a:pt x="51" y="376"/>
                    <a:pt x="42" y="386"/>
                    <a:pt x="42" y="397"/>
                  </a:cubicBezTo>
                  <a:cubicBezTo>
                    <a:pt x="42" y="409"/>
                    <a:pt x="51" y="418"/>
                    <a:pt x="63" y="418"/>
                  </a:cubicBezTo>
                  <a:cubicBezTo>
                    <a:pt x="74" y="418"/>
                    <a:pt x="84" y="409"/>
                    <a:pt x="84" y="397"/>
                  </a:cubicBezTo>
                  <a:cubicBezTo>
                    <a:pt x="84" y="386"/>
                    <a:pt x="74" y="376"/>
                    <a:pt x="63" y="376"/>
                  </a:cubicBezTo>
                  <a:close/>
                  <a:moveTo>
                    <a:pt x="505" y="278"/>
                  </a:moveTo>
                  <a:cubicBezTo>
                    <a:pt x="509" y="289"/>
                    <a:pt x="510" y="299"/>
                    <a:pt x="510" y="303"/>
                  </a:cubicBezTo>
                  <a:cubicBezTo>
                    <a:pt x="511" y="320"/>
                    <a:pt x="506" y="335"/>
                    <a:pt x="496" y="348"/>
                  </a:cubicBezTo>
                  <a:cubicBezTo>
                    <a:pt x="499" y="360"/>
                    <a:pt x="499" y="373"/>
                    <a:pt x="496" y="386"/>
                  </a:cubicBezTo>
                  <a:cubicBezTo>
                    <a:pt x="493" y="398"/>
                    <a:pt x="486" y="409"/>
                    <a:pt x="478" y="417"/>
                  </a:cubicBezTo>
                  <a:cubicBezTo>
                    <a:pt x="480" y="441"/>
                    <a:pt x="475" y="461"/>
                    <a:pt x="462" y="476"/>
                  </a:cubicBezTo>
                  <a:cubicBezTo>
                    <a:pt x="448" y="493"/>
                    <a:pt x="427" y="501"/>
                    <a:pt x="398" y="502"/>
                  </a:cubicBezTo>
                  <a:cubicBezTo>
                    <a:pt x="396" y="502"/>
                    <a:pt x="392" y="502"/>
                    <a:pt x="386" y="502"/>
                  </a:cubicBezTo>
                  <a:cubicBezTo>
                    <a:pt x="361" y="502"/>
                    <a:pt x="361" y="502"/>
                    <a:pt x="361" y="502"/>
                  </a:cubicBezTo>
                  <a:cubicBezTo>
                    <a:pt x="356" y="502"/>
                    <a:pt x="356" y="502"/>
                    <a:pt x="356" y="502"/>
                  </a:cubicBezTo>
                  <a:cubicBezTo>
                    <a:pt x="309" y="502"/>
                    <a:pt x="265" y="486"/>
                    <a:pt x="230" y="474"/>
                  </a:cubicBezTo>
                  <a:cubicBezTo>
                    <a:pt x="209" y="467"/>
                    <a:pt x="189" y="460"/>
                    <a:pt x="178" y="460"/>
                  </a:cubicBezTo>
                  <a:cubicBezTo>
                    <a:pt x="167" y="459"/>
                    <a:pt x="157" y="450"/>
                    <a:pt x="157" y="439"/>
                  </a:cubicBezTo>
                  <a:cubicBezTo>
                    <a:pt x="157" y="229"/>
                    <a:pt x="157" y="229"/>
                    <a:pt x="157" y="229"/>
                  </a:cubicBezTo>
                  <a:cubicBezTo>
                    <a:pt x="157" y="219"/>
                    <a:pt x="166" y="210"/>
                    <a:pt x="177" y="209"/>
                  </a:cubicBezTo>
                  <a:cubicBezTo>
                    <a:pt x="189" y="208"/>
                    <a:pt x="220" y="169"/>
                    <a:pt x="235" y="150"/>
                  </a:cubicBezTo>
                  <a:cubicBezTo>
                    <a:pt x="246" y="135"/>
                    <a:pt x="258" y="121"/>
                    <a:pt x="268" y="110"/>
                  </a:cubicBezTo>
                  <a:cubicBezTo>
                    <a:pt x="280" y="98"/>
                    <a:pt x="284" y="78"/>
                    <a:pt x="288" y="59"/>
                  </a:cubicBezTo>
                  <a:cubicBezTo>
                    <a:pt x="292" y="40"/>
                    <a:pt x="296" y="20"/>
                    <a:pt x="310" y="6"/>
                  </a:cubicBezTo>
                  <a:cubicBezTo>
                    <a:pt x="313" y="2"/>
                    <a:pt x="319" y="0"/>
                    <a:pt x="324" y="0"/>
                  </a:cubicBezTo>
                  <a:cubicBezTo>
                    <a:pt x="397" y="0"/>
                    <a:pt x="397" y="58"/>
                    <a:pt x="397" y="83"/>
                  </a:cubicBezTo>
                  <a:cubicBezTo>
                    <a:pt x="397" y="110"/>
                    <a:pt x="388" y="129"/>
                    <a:pt x="379" y="146"/>
                  </a:cubicBezTo>
                  <a:cubicBezTo>
                    <a:pt x="376" y="153"/>
                    <a:pt x="372" y="157"/>
                    <a:pt x="370" y="167"/>
                  </a:cubicBezTo>
                  <a:cubicBezTo>
                    <a:pt x="460" y="167"/>
                    <a:pt x="460" y="167"/>
                    <a:pt x="460" y="167"/>
                  </a:cubicBezTo>
                  <a:cubicBezTo>
                    <a:pt x="494" y="167"/>
                    <a:pt x="523" y="196"/>
                    <a:pt x="523" y="230"/>
                  </a:cubicBezTo>
                  <a:cubicBezTo>
                    <a:pt x="523" y="247"/>
                    <a:pt x="516" y="266"/>
                    <a:pt x="505" y="278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  <a:extLst/>
          </p:spPr>
          <p:txBody>
            <a:bodyPr vert="horz" wrap="square" lIns="100838" tIns="50419" rIns="100838" bIns="50419" numCol="1" anchor="t" anchorCtr="0" compatLnSpc="1">
              <a:prstTxWarp prst="textNoShape">
                <a:avLst/>
              </a:prstTxWarp>
            </a:bodyPr>
            <a:lstStyle/>
            <a:p>
              <a:endParaRPr lang="de-DE" sz="1985" dirty="0"/>
            </a:p>
          </p:txBody>
        </p:sp>
      </p:grpSp>
      <p:sp>
        <p:nvSpPr>
          <p:cNvPr id="3" name="Freeform 1121">
            <a:extLst>
              <a:ext uri="{FF2B5EF4-FFF2-40B4-BE49-F238E27FC236}">
                <a16:creationId xmlns:a16="http://schemas.microsoft.com/office/drawing/2014/main" id="{CFE72CC2-2B63-4A56-A2A5-C1DEC333DCA4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416087" y="1038225"/>
            <a:ext cx="1068182" cy="1291332"/>
          </a:xfrm>
          <a:custGeom>
            <a:avLst/>
            <a:gdLst>
              <a:gd name="T0" fmla="*/ 136 w 523"/>
              <a:gd name="T1" fmla="*/ 272 h 502"/>
              <a:gd name="T2" fmla="*/ 115 w 523"/>
              <a:gd name="T3" fmla="*/ 293 h 502"/>
              <a:gd name="T4" fmla="*/ 21 w 523"/>
              <a:gd name="T5" fmla="*/ 293 h 502"/>
              <a:gd name="T6" fmla="*/ 0 w 523"/>
              <a:gd name="T7" fmla="*/ 272 h 502"/>
              <a:gd name="T8" fmla="*/ 0 w 523"/>
              <a:gd name="T9" fmla="*/ 63 h 502"/>
              <a:gd name="T10" fmla="*/ 21 w 523"/>
              <a:gd name="T11" fmla="*/ 42 h 502"/>
              <a:gd name="T12" fmla="*/ 115 w 523"/>
              <a:gd name="T13" fmla="*/ 42 h 502"/>
              <a:gd name="T14" fmla="*/ 136 w 523"/>
              <a:gd name="T15" fmla="*/ 63 h 502"/>
              <a:gd name="T16" fmla="*/ 136 w 523"/>
              <a:gd name="T17" fmla="*/ 272 h 502"/>
              <a:gd name="T18" fmla="*/ 84 w 523"/>
              <a:gd name="T19" fmla="*/ 104 h 502"/>
              <a:gd name="T20" fmla="*/ 63 w 523"/>
              <a:gd name="T21" fmla="*/ 83 h 502"/>
              <a:gd name="T22" fmla="*/ 42 w 523"/>
              <a:gd name="T23" fmla="*/ 104 h 502"/>
              <a:gd name="T24" fmla="*/ 63 w 523"/>
              <a:gd name="T25" fmla="*/ 125 h 502"/>
              <a:gd name="T26" fmla="*/ 84 w 523"/>
              <a:gd name="T27" fmla="*/ 104 h 502"/>
              <a:gd name="T28" fmla="*/ 505 w 523"/>
              <a:gd name="T29" fmla="*/ 223 h 502"/>
              <a:gd name="T30" fmla="*/ 510 w 523"/>
              <a:gd name="T31" fmla="*/ 198 h 502"/>
              <a:gd name="T32" fmla="*/ 496 w 523"/>
              <a:gd name="T33" fmla="*/ 153 h 502"/>
              <a:gd name="T34" fmla="*/ 496 w 523"/>
              <a:gd name="T35" fmla="*/ 115 h 502"/>
              <a:gd name="T36" fmla="*/ 478 w 523"/>
              <a:gd name="T37" fmla="*/ 84 h 502"/>
              <a:gd name="T38" fmla="*/ 462 w 523"/>
              <a:gd name="T39" fmla="*/ 25 h 502"/>
              <a:gd name="T40" fmla="*/ 398 w 523"/>
              <a:gd name="T41" fmla="*/ 0 h 502"/>
              <a:gd name="T42" fmla="*/ 386 w 523"/>
              <a:gd name="T43" fmla="*/ 0 h 502"/>
              <a:gd name="T44" fmla="*/ 361 w 523"/>
              <a:gd name="T45" fmla="*/ 0 h 502"/>
              <a:gd name="T46" fmla="*/ 356 w 523"/>
              <a:gd name="T47" fmla="*/ 0 h 502"/>
              <a:gd name="T48" fmla="*/ 230 w 523"/>
              <a:gd name="T49" fmla="*/ 27 h 502"/>
              <a:gd name="T50" fmla="*/ 178 w 523"/>
              <a:gd name="T51" fmla="*/ 42 h 502"/>
              <a:gd name="T52" fmla="*/ 157 w 523"/>
              <a:gd name="T53" fmla="*/ 63 h 502"/>
              <a:gd name="T54" fmla="*/ 157 w 523"/>
              <a:gd name="T55" fmla="*/ 272 h 502"/>
              <a:gd name="T56" fmla="*/ 177 w 523"/>
              <a:gd name="T57" fmla="*/ 293 h 502"/>
              <a:gd name="T58" fmla="*/ 235 w 523"/>
              <a:gd name="T59" fmla="*/ 352 h 502"/>
              <a:gd name="T60" fmla="*/ 268 w 523"/>
              <a:gd name="T61" fmla="*/ 391 h 502"/>
              <a:gd name="T62" fmla="*/ 288 w 523"/>
              <a:gd name="T63" fmla="*/ 442 h 502"/>
              <a:gd name="T64" fmla="*/ 310 w 523"/>
              <a:gd name="T65" fmla="*/ 495 h 502"/>
              <a:gd name="T66" fmla="*/ 324 w 523"/>
              <a:gd name="T67" fmla="*/ 502 h 502"/>
              <a:gd name="T68" fmla="*/ 397 w 523"/>
              <a:gd name="T69" fmla="*/ 418 h 502"/>
              <a:gd name="T70" fmla="*/ 379 w 523"/>
              <a:gd name="T71" fmla="*/ 355 h 502"/>
              <a:gd name="T72" fmla="*/ 370 w 523"/>
              <a:gd name="T73" fmla="*/ 334 h 502"/>
              <a:gd name="T74" fmla="*/ 460 w 523"/>
              <a:gd name="T75" fmla="*/ 334 h 502"/>
              <a:gd name="T76" fmla="*/ 523 w 523"/>
              <a:gd name="T77" fmla="*/ 272 h 502"/>
              <a:gd name="T78" fmla="*/ 505 w 523"/>
              <a:gd name="T79" fmla="*/ 223 h 5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523" h="502">
                <a:moveTo>
                  <a:pt x="136" y="272"/>
                </a:moveTo>
                <a:cubicBezTo>
                  <a:pt x="136" y="283"/>
                  <a:pt x="127" y="293"/>
                  <a:pt x="115" y="293"/>
                </a:cubicBezTo>
                <a:cubicBezTo>
                  <a:pt x="21" y="293"/>
                  <a:pt x="21" y="293"/>
                  <a:pt x="21" y="293"/>
                </a:cubicBezTo>
                <a:cubicBezTo>
                  <a:pt x="10" y="293"/>
                  <a:pt x="0" y="283"/>
                  <a:pt x="0" y="272"/>
                </a:cubicBezTo>
                <a:cubicBezTo>
                  <a:pt x="0" y="63"/>
                  <a:pt x="0" y="63"/>
                  <a:pt x="0" y="63"/>
                </a:cubicBezTo>
                <a:cubicBezTo>
                  <a:pt x="0" y="51"/>
                  <a:pt x="10" y="42"/>
                  <a:pt x="21" y="42"/>
                </a:cubicBezTo>
                <a:cubicBezTo>
                  <a:pt x="115" y="42"/>
                  <a:pt x="115" y="42"/>
                  <a:pt x="115" y="42"/>
                </a:cubicBezTo>
                <a:cubicBezTo>
                  <a:pt x="127" y="42"/>
                  <a:pt x="136" y="51"/>
                  <a:pt x="136" y="63"/>
                </a:cubicBezTo>
                <a:lnTo>
                  <a:pt x="136" y="272"/>
                </a:lnTo>
                <a:close/>
                <a:moveTo>
                  <a:pt x="84" y="104"/>
                </a:moveTo>
                <a:cubicBezTo>
                  <a:pt x="84" y="93"/>
                  <a:pt x="74" y="83"/>
                  <a:pt x="63" y="83"/>
                </a:cubicBezTo>
                <a:cubicBezTo>
                  <a:pt x="51" y="83"/>
                  <a:pt x="42" y="93"/>
                  <a:pt x="42" y="104"/>
                </a:cubicBezTo>
                <a:cubicBezTo>
                  <a:pt x="42" y="116"/>
                  <a:pt x="51" y="125"/>
                  <a:pt x="63" y="125"/>
                </a:cubicBezTo>
                <a:cubicBezTo>
                  <a:pt x="74" y="125"/>
                  <a:pt x="84" y="116"/>
                  <a:pt x="84" y="104"/>
                </a:cubicBezTo>
                <a:close/>
                <a:moveTo>
                  <a:pt x="505" y="223"/>
                </a:moveTo>
                <a:cubicBezTo>
                  <a:pt x="509" y="212"/>
                  <a:pt x="510" y="203"/>
                  <a:pt x="510" y="198"/>
                </a:cubicBezTo>
                <a:cubicBezTo>
                  <a:pt x="511" y="182"/>
                  <a:pt x="506" y="166"/>
                  <a:pt x="496" y="153"/>
                </a:cubicBezTo>
                <a:cubicBezTo>
                  <a:pt x="499" y="141"/>
                  <a:pt x="499" y="128"/>
                  <a:pt x="496" y="115"/>
                </a:cubicBezTo>
                <a:cubicBezTo>
                  <a:pt x="493" y="103"/>
                  <a:pt x="486" y="92"/>
                  <a:pt x="478" y="84"/>
                </a:cubicBezTo>
                <a:cubicBezTo>
                  <a:pt x="480" y="60"/>
                  <a:pt x="475" y="40"/>
                  <a:pt x="462" y="25"/>
                </a:cubicBezTo>
                <a:cubicBezTo>
                  <a:pt x="448" y="9"/>
                  <a:pt x="427" y="0"/>
                  <a:pt x="398" y="0"/>
                </a:cubicBezTo>
                <a:cubicBezTo>
                  <a:pt x="396" y="0"/>
                  <a:pt x="392" y="0"/>
                  <a:pt x="386" y="0"/>
                </a:cubicBezTo>
                <a:cubicBezTo>
                  <a:pt x="361" y="0"/>
                  <a:pt x="361" y="0"/>
                  <a:pt x="361" y="0"/>
                </a:cubicBezTo>
                <a:cubicBezTo>
                  <a:pt x="356" y="0"/>
                  <a:pt x="356" y="0"/>
                  <a:pt x="356" y="0"/>
                </a:cubicBezTo>
                <a:cubicBezTo>
                  <a:pt x="309" y="0"/>
                  <a:pt x="265" y="15"/>
                  <a:pt x="230" y="27"/>
                </a:cubicBezTo>
                <a:cubicBezTo>
                  <a:pt x="209" y="34"/>
                  <a:pt x="189" y="41"/>
                  <a:pt x="178" y="42"/>
                </a:cubicBezTo>
                <a:cubicBezTo>
                  <a:pt x="167" y="42"/>
                  <a:pt x="157" y="51"/>
                  <a:pt x="157" y="63"/>
                </a:cubicBezTo>
                <a:cubicBezTo>
                  <a:pt x="157" y="272"/>
                  <a:pt x="157" y="272"/>
                  <a:pt x="157" y="272"/>
                </a:cubicBezTo>
                <a:cubicBezTo>
                  <a:pt x="157" y="283"/>
                  <a:pt x="166" y="292"/>
                  <a:pt x="177" y="293"/>
                </a:cubicBezTo>
                <a:cubicBezTo>
                  <a:pt x="189" y="294"/>
                  <a:pt x="220" y="333"/>
                  <a:pt x="235" y="352"/>
                </a:cubicBezTo>
                <a:cubicBezTo>
                  <a:pt x="246" y="367"/>
                  <a:pt x="258" y="381"/>
                  <a:pt x="268" y="391"/>
                </a:cubicBezTo>
                <a:cubicBezTo>
                  <a:pt x="280" y="404"/>
                  <a:pt x="284" y="423"/>
                  <a:pt x="288" y="442"/>
                </a:cubicBezTo>
                <a:cubicBezTo>
                  <a:pt x="292" y="461"/>
                  <a:pt x="296" y="482"/>
                  <a:pt x="310" y="495"/>
                </a:cubicBezTo>
                <a:cubicBezTo>
                  <a:pt x="313" y="499"/>
                  <a:pt x="319" y="502"/>
                  <a:pt x="324" y="502"/>
                </a:cubicBezTo>
                <a:cubicBezTo>
                  <a:pt x="397" y="502"/>
                  <a:pt x="397" y="443"/>
                  <a:pt x="397" y="418"/>
                </a:cubicBezTo>
                <a:cubicBezTo>
                  <a:pt x="397" y="391"/>
                  <a:pt x="388" y="372"/>
                  <a:pt x="379" y="355"/>
                </a:cubicBezTo>
                <a:cubicBezTo>
                  <a:pt x="376" y="348"/>
                  <a:pt x="372" y="345"/>
                  <a:pt x="370" y="334"/>
                </a:cubicBezTo>
                <a:cubicBezTo>
                  <a:pt x="460" y="334"/>
                  <a:pt x="460" y="334"/>
                  <a:pt x="460" y="334"/>
                </a:cubicBezTo>
                <a:cubicBezTo>
                  <a:pt x="494" y="334"/>
                  <a:pt x="523" y="306"/>
                  <a:pt x="523" y="272"/>
                </a:cubicBezTo>
                <a:cubicBezTo>
                  <a:pt x="523" y="254"/>
                  <a:pt x="516" y="235"/>
                  <a:pt x="505" y="223"/>
                </a:cubicBezTo>
                <a:close/>
              </a:path>
            </a:pathLst>
          </a:custGeom>
          <a:solidFill>
            <a:srgbClr val="B5941B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 vert="horz" wrap="square" lIns="100838" tIns="50419" rIns="100838" bIns="50419" numCol="1" anchor="t" anchorCtr="0" compatLnSpc="1">
            <a:prstTxWarp prst="textNoShape">
              <a:avLst/>
            </a:prstTxWarp>
          </a:bodyPr>
          <a:lstStyle/>
          <a:p>
            <a:endParaRPr lang="de-DE" sz="1985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056269" y="352425"/>
            <a:ext cx="1061836" cy="126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5992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62"/>
          <p:cNvSpPr txBox="1"/>
          <p:nvPr/>
        </p:nvSpPr>
        <p:spPr>
          <a:xfrm>
            <a:off x="903223" y="200025"/>
            <a:ext cx="11153046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968"/>
            <a:r>
              <a:rPr lang="ru-RU" sz="3600" b="1" spc="270" dirty="0">
                <a:solidFill>
                  <a:schemeClr val="bg1"/>
                </a:solidFill>
                <a:latin typeface="Calibri"/>
                <a:cs typeface="Calibri"/>
              </a:rPr>
              <a:t>СТРАТЕГИЧЕСКИЕ СЕССИИ И ОПРОСЫ НАСЕЛЕНИЯ</a:t>
            </a:r>
            <a:endParaRPr sz="3600" b="1" spc="27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357"/>
          <a:stretch/>
        </p:blipFill>
        <p:spPr>
          <a:xfrm>
            <a:off x="0" y="900840"/>
            <a:ext cx="13427869" cy="653818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056269" y="352425"/>
            <a:ext cx="1061836" cy="126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2667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62"/>
          <p:cNvSpPr txBox="1"/>
          <p:nvPr/>
        </p:nvSpPr>
        <p:spPr>
          <a:xfrm>
            <a:off x="931069" y="200025"/>
            <a:ext cx="1112520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968"/>
            <a:r>
              <a:rPr lang="ru-RU" sz="3600" b="1" spc="270" dirty="0">
                <a:solidFill>
                  <a:schemeClr val="bg1"/>
                </a:solidFill>
                <a:latin typeface="Calibri"/>
                <a:cs typeface="Calibri"/>
              </a:rPr>
              <a:t>СТРАТЕГИЧЕСКИЕ СЕССИИ И ОПРОСЫ НАСЕЛЕНИЯ</a:t>
            </a:r>
            <a:endParaRPr sz="3600" b="1" spc="27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4269" y="914401"/>
            <a:ext cx="8458200" cy="6648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056269" y="352425"/>
            <a:ext cx="1061836" cy="12668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2869" y="913418"/>
            <a:ext cx="3505200" cy="6601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6575" lvl="1" indent="-536575" defTabSz="488950">
              <a:spcBef>
                <a:spcPts val="300"/>
              </a:spcBef>
              <a:buClr>
                <a:srgbClr val="9A0000"/>
              </a:buClr>
              <a:buSzPct val="131000"/>
              <a:buFont typeface="Wingdings" panose="05000000000000000000" pitchFamily="2" charset="2"/>
              <a:buChar char="ü"/>
            </a:pPr>
            <a:r>
              <a:rPr lang="ru-RU" sz="2400" dirty="0"/>
              <a:t>Город, устремленный в будущее</a:t>
            </a:r>
          </a:p>
          <a:p>
            <a:pPr marL="536575" lvl="1" indent="-536575" defTabSz="488950">
              <a:spcBef>
                <a:spcPts val="300"/>
              </a:spcBef>
              <a:buClr>
                <a:srgbClr val="9A0000"/>
              </a:buClr>
              <a:buSzPct val="131000"/>
              <a:buFont typeface="Wingdings" panose="05000000000000000000" pitchFamily="2" charset="2"/>
              <a:buChar char="ü"/>
            </a:pPr>
            <a:r>
              <a:rPr lang="ru-RU" sz="2400" dirty="0"/>
              <a:t>Крупнейший инновационный центр</a:t>
            </a:r>
          </a:p>
          <a:p>
            <a:pPr marL="536575" lvl="1" indent="-536575" defTabSz="488950">
              <a:spcBef>
                <a:spcPts val="300"/>
              </a:spcBef>
              <a:buClr>
                <a:srgbClr val="9A0000"/>
              </a:buClr>
              <a:buSzPct val="131000"/>
              <a:buFont typeface="Wingdings" panose="05000000000000000000" pitchFamily="2" charset="2"/>
              <a:buChar char="ü"/>
            </a:pPr>
            <a:r>
              <a:rPr lang="ru-RU" sz="2400" dirty="0"/>
              <a:t>Город, в который хочется возвращаться</a:t>
            </a:r>
          </a:p>
          <a:p>
            <a:pPr marL="536575" lvl="1" indent="-536575" defTabSz="488950">
              <a:spcBef>
                <a:spcPts val="300"/>
              </a:spcBef>
              <a:buClr>
                <a:srgbClr val="9A0000"/>
              </a:buClr>
              <a:buSzPct val="131000"/>
              <a:buFont typeface="Wingdings" panose="05000000000000000000" pitchFamily="2" charset="2"/>
              <a:buChar char="ü"/>
            </a:pPr>
            <a:r>
              <a:rPr lang="ru-RU" sz="2400" dirty="0"/>
              <a:t>Крупнейший инжиниринговый центр</a:t>
            </a:r>
          </a:p>
          <a:p>
            <a:pPr marL="536575" lvl="1" indent="-536575" defTabSz="488950">
              <a:spcBef>
                <a:spcPts val="300"/>
              </a:spcBef>
              <a:buClr>
                <a:srgbClr val="9A0000"/>
              </a:buClr>
              <a:buSzPct val="131000"/>
              <a:buFont typeface="Wingdings" panose="05000000000000000000" pitchFamily="2" charset="2"/>
              <a:buChar char="ü"/>
            </a:pPr>
            <a:r>
              <a:rPr lang="ru-RU" sz="2400" dirty="0"/>
              <a:t>Город всеобщего благоденствия</a:t>
            </a:r>
          </a:p>
          <a:p>
            <a:pPr marL="536575" lvl="1" indent="-536575" defTabSz="488950">
              <a:spcBef>
                <a:spcPts val="300"/>
              </a:spcBef>
              <a:buClr>
                <a:srgbClr val="9A0000"/>
              </a:buClr>
              <a:buSzPct val="131000"/>
              <a:buFont typeface="Wingdings" panose="05000000000000000000" pitchFamily="2" charset="2"/>
              <a:buChar char="ü"/>
            </a:pPr>
            <a:r>
              <a:rPr lang="ru-RU" sz="2400" dirty="0"/>
              <a:t>Город молодых</a:t>
            </a:r>
          </a:p>
          <a:p>
            <a:pPr marL="536575" lvl="1" indent="-536575" defTabSz="488950">
              <a:spcBef>
                <a:spcPts val="300"/>
              </a:spcBef>
              <a:buClr>
                <a:srgbClr val="9A0000"/>
              </a:buClr>
              <a:buSzPct val="131000"/>
              <a:buFont typeface="Wingdings" panose="05000000000000000000" pitchFamily="2" charset="2"/>
              <a:buChar char="ü"/>
            </a:pPr>
            <a:r>
              <a:rPr lang="ru-RU" sz="2400" dirty="0" err="1"/>
              <a:t>Полицентричный</a:t>
            </a:r>
            <a:r>
              <a:rPr lang="ru-RU" sz="2400" dirty="0"/>
              <a:t> город</a:t>
            </a:r>
          </a:p>
        </p:txBody>
      </p:sp>
    </p:spTree>
    <p:extLst>
      <p:ext uri="{BB962C8B-B14F-4D97-AF65-F5344CB8AC3E}">
        <p14:creationId xmlns:p14="http://schemas.microsoft.com/office/powerpoint/2010/main" val="9552193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Freeform 1149">
            <a:extLst>
              <a:ext uri="{FF2B5EF4-FFF2-40B4-BE49-F238E27FC236}">
                <a16:creationId xmlns:a16="http://schemas.microsoft.com/office/drawing/2014/main" id="{72CCC493-4D93-48A2-9C5C-01096A0FAAFA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0089275" y="2827285"/>
            <a:ext cx="680061" cy="1167646"/>
          </a:xfrm>
          <a:custGeom>
            <a:avLst/>
            <a:gdLst>
              <a:gd name="T0" fmla="*/ 335 w 335"/>
              <a:gd name="T1" fmla="*/ 356 h 575"/>
              <a:gd name="T2" fmla="*/ 303 w 335"/>
              <a:gd name="T3" fmla="*/ 387 h 575"/>
              <a:gd name="T4" fmla="*/ 272 w 335"/>
              <a:gd name="T5" fmla="*/ 356 h 575"/>
              <a:gd name="T6" fmla="*/ 272 w 335"/>
              <a:gd name="T7" fmla="*/ 241 h 575"/>
              <a:gd name="T8" fmla="*/ 251 w 335"/>
              <a:gd name="T9" fmla="*/ 241 h 575"/>
              <a:gd name="T10" fmla="*/ 251 w 335"/>
              <a:gd name="T11" fmla="*/ 539 h 575"/>
              <a:gd name="T12" fmla="*/ 215 w 335"/>
              <a:gd name="T13" fmla="*/ 575 h 575"/>
              <a:gd name="T14" fmla="*/ 178 w 335"/>
              <a:gd name="T15" fmla="*/ 539 h 575"/>
              <a:gd name="T16" fmla="*/ 178 w 335"/>
              <a:gd name="T17" fmla="*/ 387 h 575"/>
              <a:gd name="T18" fmla="*/ 157 w 335"/>
              <a:gd name="T19" fmla="*/ 387 h 575"/>
              <a:gd name="T20" fmla="*/ 157 w 335"/>
              <a:gd name="T21" fmla="*/ 539 h 575"/>
              <a:gd name="T22" fmla="*/ 120 w 335"/>
              <a:gd name="T23" fmla="*/ 575 h 575"/>
              <a:gd name="T24" fmla="*/ 84 w 335"/>
              <a:gd name="T25" fmla="*/ 539 h 575"/>
              <a:gd name="T26" fmla="*/ 84 w 335"/>
              <a:gd name="T27" fmla="*/ 241 h 575"/>
              <a:gd name="T28" fmla="*/ 63 w 335"/>
              <a:gd name="T29" fmla="*/ 241 h 575"/>
              <a:gd name="T30" fmla="*/ 63 w 335"/>
              <a:gd name="T31" fmla="*/ 356 h 575"/>
              <a:gd name="T32" fmla="*/ 32 w 335"/>
              <a:gd name="T33" fmla="*/ 387 h 575"/>
              <a:gd name="T34" fmla="*/ 0 w 335"/>
              <a:gd name="T35" fmla="*/ 356 h 575"/>
              <a:gd name="T36" fmla="*/ 0 w 335"/>
              <a:gd name="T37" fmla="*/ 220 h 575"/>
              <a:gd name="T38" fmla="*/ 63 w 335"/>
              <a:gd name="T39" fmla="*/ 157 h 575"/>
              <a:gd name="T40" fmla="*/ 272 w 335"/>
              <a:gd name="T41" fmla="*/ 157 h 575"/>
              <a:gd name="T42" fmla="*/ 335 w 335"/>
              <a:gd name="T43" fmla="*/ 220 h 575"/>
              <a:gd name="T44" fmla="*/ 335 w 335"/>
              <a:gd name="T45" fmla="*/ 356 h 575"/>
              <a:gd name="T46" fmla="*/ 168 w 335"/>
              <a:gd name="T47" fmla="*/ 147 h 575"/>
              <a:gd name="T48" fmla="*/ 94 w 335"/>
              <a:gd name="T49" fmla="*/ 73 h 575"/>
              <a:gd name="T50" fmla="*/ 168 w 335"/>
              <a:gd name="T51" fmla="*/ 0 h 575"/>
              <a:gd name="T52" fmla="*/ 241 w 335"/>
              <a:gd name="T53" fmla="*/ 73 h 575"/>
              <a:gd name="T54" fmla="*/ 168 w 335"/>
              <a:gd name="T55" fmla="*/ 147 h 5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335" h="575">
                <a:moveTo>
                  <a:pt x="335" y="356"/>
                </a:moveTo>
                <a:cubicBezTo>
                  <a:pt x="335" y="373"/>
                  <a:pt x="321" y="387"/>
                  <a:pt x="303" y="387"/>
                </a:cubicBezTo>
                <a:cubicBezTo>
                  <a:pt x="286" y="387"/>
                  <a:pt x="272" y="373"/>
                  <a:pt x="272" y="356"/>
                </a:cubicBezTo>
                <a:cubicBezTo>
                  <a:pt x="272" y="241"/>
                  <a:pt x="272" y="241"/>
                  <a:pt x="272" y="241"/>
                </a:cubicBezTo>
                <a:cubicBezTo>
                  <a:pt x="251" y="241"/>
                  <a:pt x="251" y="241"/>
                  <a:pt x="251" y="241"/>
                </a:cubicBezTo>
                <a:cubicBezTo>
                  <a:pt x="251" y="539"/>
                  <a:pt x="251" y="539"/>
                  <a:pt x="251" y="539"/>
                </a:cubicBezTo>
                <a:cubicBezTo>
                  <a:pt x="251" y="559"/>
                  <a:pt x="235" y="575"/>
                  <a:pt x="215" y="575"/>
                </a:cubicBezTo>
                <a:cubicBezTo>
                  <a:pt x="194" y="575"/>
                  <a:pt x="178" y="559"/>
                  <a:pt x="178" y="539"/>
                </a:cubicBezTo>
                <a:cubicBezTo>
                  <a:pt x="178" y="387"/>
                  <a:pt x="178" y="387"/>
                  <a:pt x="178" y="387"/>
                </a:cubicBezTo>
                <a:cubicBezTo>
                  <a:pt x="157" y="387"/>
                  <a:pt x="157" y="387"/>
                  <a:pt x="157" y="387"/>
                </a:cubicBezTo>
                <a:cubicBezTo>
                  <a:pt x="157" y="539"/>
                  <a:pt x="157" y="539"/>
                  <a:pt x="157" y="539"/>
                </a:cubicBezTo>
                <a:cubicBezTo>
                  <a:pt x="157" y="559"/>
                  <a:pt x="141" y="575"/>
                  <a:pt x="120" y="575"/>
                </a:cubicBezTo>
                <a:cubicBezTo>
                  <a:pt x="100" y="575"/>
                  <a:pt x="84" y="559"/>
                  <a:pt x="84" y="539"/>
                </a:cubicBezTo>
                <a:cubicBezTo>
                  <a:pt x="84" y="241"/>
                  <a:pt x="84" y="241"/>
                  <a:pt x="84" y="241"/>
                </a:cubicBezTo>
                <a:cubicBezTo>
                  <a:pt x="63" y="241"/>
                  <a:pt x="63" y="241"/>
                  <a:pt x="63" y="241"/>
                </a:cubicBezTo>
                <a:cubicBezTo>
                  <a:pt x="63" y="356"/>
                  <a:pt x="63" y="356"/>
                  <a:pt x="63" y="356"/>
                </a:cubicBezTo>
                <a:cubicBezTo>
                  <a:pt x="63" y="373"/>
                  <a:pt x="49" y="387"/>
                  <a:pt x="32" y="387"/>
                </a:cubicBezTo>
                <a:cubicBezTo>
                  <a:pt x="14" y="387"/>
                  <a:pt x="0" y="373"/>
                  <a:pt x="0" y="356"/>
                </a:cubicBezTo>
                <a:cubicBezTo>
                  <a:pt x="0" y="220"/>
                  <a:pt x="0" y="220"/>
                  <a:pt x="0" y="220"/>
                </a:cubicBezTo>
                <a:cubicBezTo>
                  <a:pt x="0" y="185"/>
                  <a:pt x="28" y="157"/>
                  <a:pt x="63" y="157"/>
                </a:cubicBezTo>
                <a:cubicBezTo>
                  <a:pt x="272" y="157"/>
                  <a:pt x="272" y="157"/>
                  <a:pt x="272" y="157"/>
                </a:cubicBezTo>
                <a:cubicBezTo>
                  <a:pt x="307" y="157"/>
                  <a:pt x="335" y="185"/>
                  <a:pt x="335" y="220"/>
                </a:cubicBezTo>
                <a:lnTo>
                  <a:pt x="335" y="356"/>
                </a:lnTo>
                <a:close/>
                <a:moveTo>
                  <a:pt x="168" y="147"/>
                </a:moveTo>
                <a:cubicBezTo>
                  <a:pt x="127" y="147"/>
                  <a:pt x="94" y="114"/>
                  <a:pt x="94" y="73"/>
                </a:cubicBezTo>
                <a:cubicBezTo>
                  <a:pt x="94" y="33"/>
                  <a:pt x="127" y="0"/>
                  <a:pt x="168" y="0"/>
                </a:cubicBezTo>
                <a:cubicBezTo>
                  <a:pt x="208" y="0"/>
                  <a:pt x="241" y="33"/>
                  <a:pt x="241" y="73"/>
                </a:cubicBezTo>
                <a:cubicBezTo>
                  <a:pt x="241" y="114"/>
                  <a:pt x="208" y="147"/>
                  <a:pt x="168" y="147"/>
                </a:cubicBezTo>
                <a:close/>
              </a:path>
            </a:pathLst>
          </a:custGeom>
          <a:solidFill>
            <a:srgbClr val="C00000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 vert="horz" wrap="square" lIns="100838" tIns="50419" rIns="100838" bIns="50419" numCol="1" anchor="t" anchorCtr="0" compatLnSpc="1">
            <a:prstTxWarp prst="textNoShape">
              <a:avLst/>
            </a:prstTxWarp>
          </a:bodyPr>
          <a:lstStyle/>
          <a:p>
            <a:endParaRPr lang="de-DE" sz="1985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4055269" y="123825"/>
            <a:ext cx="66297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5968"/>
            <a:r>
              <a:rPr lang="ru-RU" sz="3600" b="1" cap="all" spc="270" dirty="0">
                <a:solidFill>
                  <a:schemeClr val="bg1"/>
                </a:solidFill>
                <a:latin typeface="Calibri"/>
                <a:cs typeface="Calibri"/>
              </a:rPr>
              <a:t>Миссия и цель Стратегии</a:t>
            </a:r>
            <a:endParaRPr lang="de-DE" sz="3600" b="1" cap="all" spc="27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6" name="object 24"/>
          <p:cNvSpPr txBox="1"/>
          <p:nvPr/>
        </p:nvSpPr>
        <p:spPr>
          <a:xfrm>
            <a:off x="433287" y="4351869"/>
            <a:ext cx="5882155" cy="27699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968"/>
            <a:r>
              <a:rPr lang="ru-RU" sz="3600" b="1" dirty="0">
                <a:solidFill>
                  <a:srgbClr val="CC99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Миссия (предназначение) Тольятти </a:t>
            </a:r>
            <a:r>
              <a:rPr lang="ru-RU" sz="3600" dirty="0">
                <a:solidFill>
                  <a:srgbClr val="4F81BD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– </a:t>
            </a:r>
            <a:r>
              <a:rPr lang="ru-RU" sz="3600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город новаторов, реализующих большие проекты и создающих историю нашей страны</a:t>
            </a:r>
            <a:endParaRPr sz="3600" dirty="0"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object 33"/>
          <p:cNvSpPr/>
          <p:nvPr/>
        </p:nvSpPr>
        <p:spPr>
          <a:xfrm>
            <a:off x="245269" y="1289829"/>
            <a:ext cx="6034555" cy="5920596"/>
          </a:xfrm>
          <a:custGeom>
            <a:avLst/>
            <a:gdLst/>
            <a:ahLst/>
            <a:cxnLst/>
            <a:rect l="l" t="t" r="r" b="b"/>
            <a:pathLst>
              <a:path w="2802890" h="4801870">
                <a:moveTo>
                  <a:pt x="2802369" y="4674501"/>
                </a:moveTo>
                <a:lnTo>
                  <a:pt x="2792348" y="4723820"/>
                </a:lnTo>
                <a:lnTo>
                  <a:pt x="2765063" y="4764206"/>
                </a:lnTo>
                <a:lnTo>
                  <a:pt x="2724681" y="4791493"/>
                </a:lnTo>
                <a:lnTo>
                  <a:pt x="2675369" y="4801514"/>
                </a:lnTo>
                <a:lnTo>
                  <a:pt x="127000" y="4801514"/>
                </a:lnTo>
                <a:lnTo>
                  <a:pt x="77688" y="4791493"/>
                </a:lnTo>
                <a:lnTo>
                  <a:pt x="37306" y="4764206"/>
                </a:lnTo>
                <a:lnTo>
                  <a:pt x="10021" y="4723820"/>
                </a:lnTo>
                <a:lnTo>
                  <a:pt x="0" y="4674501"/>
                </a:lnTo>
                <a:lnTo>
                  <a:pt x="0" y="127012"/>
                </a:lnTo>
                <a:lnTo>
                  <a:pt x="10021" y="77698"/>
                </a:lnTo>
                <a:lnTo>
                  <a:pt x="37306" y="37312"/>
                </a:lnTo>
                <a:lnTo>
                  <a:pt x="77688" y="10023"/>
                </a:lnTo>
                <a:lnTo>
                  <a:pt x="127000" y="0"/>
                </a:lnTo>
                <a:lnTo>
                  <a:pt x="2675369" y="0"/>
                </a:lnTo>
                <a:lnTo>
                  <a:pt x="2724681" y="10023"/>
                </a:lnTo>
                <a:lnTo>
                  <a:pt x="2765063" y="37312"/>
                </a:lnTo>
                <a:lnTo>
                  <a:pt x="2792348" y="77698"/>
                </a:lnTo>
                <a:lnTo>
                  <a:pt x="2802369" y="127012"/>
                </a:lnTo>
                <a:lnTo>
                  <a:pt x="2802369" y="4674501"/>
                </a:lnTo>
                <a:close/>
              </a:path>
            </a:pathLst>
          </a:custGeom>
          <a:ln w="38100">
            <a:solidFill>
              <a:srgbClr val="DEB825"/>
            </a:solidFill>
          </a:ln>
        </p:spPr>
        <p:txBody>
          <a:bodyPr wrap="square" lIns="0" tIns="0" rIns="0" bIns="0" rtlCol="0"/>
          <a:lstStyle/>
          <a:p>
            <a:endParaRPr sz="2263"/>
          </a:p>
        </p:txBody>
      </p:sp>
      <p:sp>
        <p:nvSpPr>
          <p:cNvPr id="19" name="object 34"/>
          <p:cNvSpPr/>
          <p:nvPr/>
        </p:nvSpPr>
        <p:spPr>
          <a:xfrm>
            <a:off x="1572141" y="1289829"/>
            <a:ext cx="4707683" cy="1120604"/>
          </a:xfrm>
          <a:custGeom>
            <a:avLst/>
            <a:gdLst/>
            <a:ahLst/>
            <a:cxnLst/>
            <a:rect l="l" t="t" r="r" b="b"/>
            <a:pathLst>
              <a:path w="2802890" h="1024255">
                <a:moveTo>
                  <a:pt x="2675369" y="0"/>
                </a:moveTo>
                <a:lnTo>
                  <a:pt x="127000" y="0"/>
                </a:lnTo>
                <a:lnTo>
                  <a:pt x="77688" y="10023"/>
                </a:lnTo>
                <a:lnTo>
                  <a:pt x="37306" y="37312"/>
                </a:lnTo>
                <a:lnTo>
                  <a:pt x="10021" y="77698"/>
                </a:lnTo>
                <a:lnTo>
                  <a:pt x="0" y="127012"/>
                </a:lnTo>
                <a:lnTo>
                  <a:pt x="0" y="1024051"/>
                </a:lnTo>
                <a:lnTo>
                  <a:pt x="2802369" y="1024051"/>
                </a:lnTo>
                <a:lnTo>
                  <a:pt x="2802369" y="127012"/>
                </a:lnTo>
                <a:lnTo>
                  <a:pt x="2792348" y="77698"/>
                </a:lnTo>
                <a:lnTo>
                  <a:pt x="2765063" y="37312"/>
                </a:lnTo>
                <a:lnTo>
                  <a:pt x="2724681" y="10023"/>
                </a:lnTo>
                <a:lnTo>
                  <a:pt x="2675369" y="0"/>
                </a:lnTo>
                <a:close/>
              </a:path>
            </a:pathLst>
          </a:custGeom>
          <a:solidFill>
            <a:srgbClr val="DEB825"/>
          </a:solidFill>
        </p:spPr>
        <p:txBody>
          <a:bodyPr wrap="square" lIns="0" tIns="0" rIns="0" bIns="0" rtlCol="0"/>
          <a:lstStyle/>
          <a:p>
            <a:endParaRPr sz="2263"/>
          </a:p>
        </p:txBody>
      </p:sp>
      <p:sp>
        <p:nvSpPr>
          <p:cNvPr id="23" name="object 38"/>
          <p:cNvSpPr txBox="1"/>
          <p:nvPr/>
        </p:nvSpPr>
        <p:spPr>
          <a:xfrm>
            <a:off x="2772453" y="1516803"/>
            <a:ext cx="2142667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968" algn="ctr"/>
            <a:r>
              <a:rPr lang="ru-RU" sz="4000" b="1" spc="245" dirty="0">
                <a:solidFill>
                  <a:srgbClr val="FFFFFF"/>
                </a:solidFill>
                <a:latin typeface="Calibri"/>
                <a:cs typeface="Calibri"/>
              </a:rPr>
              <a:t>Миссия</a:t>
            </a:r>
            <a:endParaRPr sz="4000" dirty="0">
              <a:latin typeface="Calibri"/>
              <a:cs typeface="Calibri"/>
            </a:endParaRPr>
          </a:p>
        </p:txBody>
      </p:sp>
      <p:sp>
        <p:nvSpPr>
          <p:cNvPr id="25" name="object 40"/>
          <p:cNvSpPr txBox="1"/>
          <p:nvPr/>
        </p:nvSpPr>
        <p:spPr>
          <a:xfrm>
            <a:off x="7623982" y="1717064"/>
            <a:ext cx="3897521" cy="6115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968" marR="6387" indent="241112">
              <a:lnSpc>
                <a:spcPct val="109200"/>
              </a:lnSpc>
            </a:pPr>
            <a:r>
              <a:rPr sz="1823" b="1" spc="182" dirty="0">
                <a:solidFill>
                  <a:srgbClr val="FFFFFF"/>
                </a:solidFill>
                <a:latin typeface="Calibri"/>
                <a:cs typeface="Calibri"/>
              </a:rPr>
              <a:t>ИНФРАСТРУКТУРА  </a:t>
            </a:r>
            <a:r>
              <a:rPr sz="1823" b="1" spc="233" dirty="0">
                <a:solidFill>
                  <a:srgbClr val="FFFFFF"/>
                </a:solidFill>
                <a:latin typeface="Calibri"/>
                <a:cs typeface="Calibri"/>
              </a:rPr>
              <a:t>ДЛЯ </a:t>
            </a:r>
            <a:r>
              <a:rPr sz="1823" b="1" spc="220" dirty="0">
                <a:solidFill>
                  <a:srgbClr val="FFFFFF"/>
                </a:solidFill>
                <a:latin typeface="Calibri"/>
                <a:cs typeface="Calibri"/>
              </a:rPr>
              <a:t>СЕРВИСНЫХ</a:t>
            </a:r>
            <a:r>
              <a:rPr sz="1823" b="1" spc="-2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23" b="1" spc="207" dirty="0">
                <a:solidFill>
                  <a:srgbClr val="FFFFFF"/>
                </a:solidFill>
                <a:latin typeface="Calibri"/>
                <a:cs typeface="Calibri"/>
              </a:rPr>
              <a:t>МСП</a:t>
            </a:r>
            <a:endParaRPr sz="1823">
              <a:latin typeface="Calibri"/>
              <a:cs typeface="Calibri"/>
            </a:endParaRPr>
          </a:p>
        </p:txBody>
      </p:sp>
      <p:sp>
        <p:nvSpPr>
          <p:cNvPr id="204" name="object 24"/>
          <p:cNvSpPr txBox="1"/>
          <p:nvPr/>
        </p:nvSpPr>
        <p:spPr>
          <a:xfrm>
            <a:off x="6722269" y="4362105"/>
            <a:ext cx="6395836" cy="28007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968"/>
            <a:r>
              <a:rPr lang="ru-RU" sz="2600" b="1" dirty="0">
                <a:solidFill>
                  <a:srgbClr val="C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Генеральная цель долгосрочного развития Тольятти </a:t>
            </a:r>
            <a:r>
              <a:rPr lang="ru-RU" sz="2600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– создание </a:t>
            </a:r>
            <a:r>
              <a:rPr lang="ru-RU" sz="2600" b="1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конкурентоспособного центра высоких технологий, творческих индустрий и предпринимательства </a:t>
            </a:r>
            <a:r>
              <a:rPr lang="ru-RU" sz="2600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с комфортной </a:t>
            </a:r>
            <a:r>
              <a:rPr lang="ru-RU" sz="2600" b="1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городской средой</a:t>
            </a:r>
            <a:r>
              <a:rPr lang="ru-RU" sz="2600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, высоким </a:t>
            </a:r>
            <a:r>
              <a:rPr lang="ru-RU" sz="2600" b="1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качеством жизни и возможностями самореализации </a:t>
            </a:r>
            <a:r>
              <a:rPr lang="ru-RU" sz="2600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всех жителей</a:t>
            </a:r>
          </a:p>
        </p:txBody>
      </p:sp>
      <p:sp>
        <p:nvSpPr>
          <p:cNvPr id="205" name="object 33"/>
          <p:cNvSpPr/>
          <p:nvPr/>
        </p:nvSpPr>
        <p:spPr>
          <a:xfrm>
            <a:off x="6638546" y="1313566"/>
            <a:ext cx="6560723" cy="5896859"/>
          </a:xfrm>
          <a:custGeom>
            <a:avLst/>
            <a:gdLst/>
            <a:ahLst/>
            <a:cxnLst/>
            <a:rect l="l" t="t" r="r" b="b"/>
            <a:pathLst>
              <a:path w="2802890" h="4801870">
                <a:moveTo>
                  <a:pt x="2802369" y="4674501"/>
                </a:moveTo>
                <a:lnTo>
                  <a:pt x="2792348" y="4723820"/>
                </a:lnTo>
                <a:lnTo>
                  <a:pt x="2765063" y="4764206"/>
                </a:lnTo>
                <a:lnTo>
                  <a:pt x="2724681" y="4791493"/>
                </a:lnTo>
                <a:lnTo>
                  <a:pt x="2675369" y="4801514"/>
                </a:lnTo>
                <a:lnTo>
                  <a:pt x="127000" y="4801514"/>
                </a:lnTo>
                <a:lnTo>
                  <a:pt x="77688" y="4791493"/>
                </a:lnTo>
                <a:lnTo>
                  <a:pt x="37306" y="4764206"/>
                </a:lnTo>
                <a:lnTo>
                  <a:pt x="10021" y="4723820"/>
                </a:lnTo>
                <a:lnTo>
                  <a:pt x="0" y="4674501"/>
                </a:lnTo>
                <a:lnTo>
                  <a:pt x="0" y="127012"/>
                </a:lnTo>
                <a:lnTo>
                  <a:pt x="10021" y="77698"/>
                </a:lnTo>
                <a:lnTo>
                  <a:pt x="37306" y="37312"/>
                </a:lnTo>
                <a:lnTo>
                  <a:pt x="77688" y="10023"/>
                </a:lnTo>
                <a:lnTo>
                  <a:pt x="127000" y="0"/>
                </a:lnTo>
                <a:lnTo>
                  <a:pt x="2675369" y="0"/>
                </a:lnTo>
                <a:lnTo>
                  <a:pt x="2724681" y="10023"/>
                </a:lnTo>
                <a:lnTo>
                  <a:pt x="2765063" y="37312"/>
                </a:lnTo>
                <a:lnTo>
                  <a:pt x="2792348" y="77698"/>
                </a:lnTo>
                <a:lnTo>
                  <a:pt x="2802369" y="127012"/>
                </a:lnTo>
                <a:lnTo>
                  <a:pt x="2802369" y="4674501"/>
                </a:lnTo>
                <a:close/>
              </a:path>
            </a:pathLst>
          </a:custGeom>
          <a:ln w="12700">
            <a:solidFill>
              <a:srgbClr val="DEB825"/>
            </a:solidFill>
          </a:ln>
        </p:spPr>
        <p:txBody>
          <a:bodyPr wrap="square" lIns="0" tIns="0" rIns="0" bIns="0" rtlCol="0"/>
          <a:lstStyle/>
          <a:p>
            <a:endParaRPr sz="2263"/>
          </a:p>
        </p:txBody>
      </p:sp>
      <p:sp>
        <p:nvSpPr>
          <p:cNvPr id="206" name="object 34"/>
          <p:cNvSpPr/>
          <p:nvPr/>
        </p:nvSpPr>
        <p:spPr>
          <a:xfrm>
            <a:off x="6638546" y="1316562"/>
            <a:ext cx="5091346" cy="1120604"/>
          </a:xfrm>
          <a:custGeom>
            <a:avLst/>
            <a:gdLst/>
            <a:ahLst/>
            <a:cxnLst/>
            <a:rect l="l" t="t" r="r" b="b"/>
            <a:pathLst>
              <a:path w="2802890" h="1024255">
                <a:moveTo>
                  <a:pt x="2675369" y="0"/>
                </a:moveTo>
                <a:lnTo>
                  <a:pt x="127000" y="0"/>
                </a:lnTo>
                <a:lnTo>
                  <a:pt x="77688" y="10023"/>
                </a:lnTo>
                <a:lnTo>
                  <a:pt x="37306" y="37312"/>
                </a:lnTo>
                <a:lnTo>
                  <a:pt x="10021" y="77698"/>
                </a:lnTo>
                <a:lnTo>
                  <a:pt x="0" y="127012"/>
                </a:lnTo>
                <a:lnTo>
                  <a:pt x="0" y="1024051"/>
                </a:lnTo>
                <a:lnTo>
                  <a:pt x="2802369" y="1024051"/>
                </a:lnTo>
                <a:lnTo>
                  <a:pt x="2802369" y="127012"/>
                </a:lnTo>
                <a:lnTo>
                  <a:pt x="2792348" y="77698"/>
                </a:lnTo>
                <a:lnTo>
                  <a:pt x="2765063" y="37312"/>
                </a:lnTo>
                <a:lnTo>
                  <a:pt x="2724681" y="10023"/>
                </a:lnTo>
                <a:lnTo>
                  <a:pt x="2675369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 sz="2263"/>
          </a:p>
        </p:txBody>
      </p:sp>
      <p:sp>
        <p:nvSpPr>
          <p:cNvPr id="207" name="object 38"/>
          <p:cNvSpPr txBox="1"/>
          <p:nvPr/>
        </p:nvSpPr>
        <p:spPr>
          <a:xfrm>
            <a:off x="8128178" y="1551907"/>
            <a:ext cx="2317289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968" algn="ctr"/>
            <a:r>
              <a:rPr lang="ru-RU" sz="3600" b="1" spc="245" dirty="0">
                <a:solidFill>
                  <a:srgbClr val="FFFFFF"/>
                </a:solidFill>
                <a:latin typeface="Calibri"/>
                <a:cs typeface="Calibri"/>
              </a:rPr>
              <a:t>Цель</a:t>
            </a:r>
            <a:endParaRPr sz="3600" dirty="0">
              <a:latin typeface="Calibri"/>
              <a:cs typeface="Calibri"/>
            </a:endParaRPr>
          </a:p>
        </p:txBody>
      </p:sp>
      <p:sp>
        <p:nvSpPr>
          <p:cNvPr id="215" name="Freeform 935">
            <a:extLst>
              <a:ext uri="{FF2B5EF4-FFF2-40B4-BE49-F238E27FC236}">
                <a16:creationId xmlns:a16="http://schemas.microsoft.com/office/drawing/2014/main" id="{F2147102-19D1-4232-95B8-EF8D74316433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3016345" y="2774443"/>
            <a:ext cx="1590113" cy="1338764"/>
          </a:xfrm>
          <a:custGeom>
            <a:avLst/>
            <a:gdLst>
              <a:gd name="T0" fmla="*/ 544 w 544"/>
              <a:gd name="T1" fmla="*/ 157 h 502"/>
              <a:gd name="T2" fmla="*/ 367 w 544"/>
              <a:gd name="T3" fmla="*/ 292 h 502"/>
              <a:gd name="T4" fmla="*/ 336 w 544"/>
              <a:gd name="T5" fmla="*/ 323 h 502"/>
              <a:gd name="T6" fmla="*/ 314 w 544"/>
              <a:gd name="T7" fmla="*/ 376 h 502"/>
              <a:gd name="T8" fmla="*/ 356 w 544"/>
              <a:gd name="T9" fmla="*/ 418 h 502"/>
              <a:gd name="T10" fmla="*/ 419 w 544"/>
              <a:gd name="T11" fmla="*/ 470 h 502"/>
              <a:gd name="T12" fmla="*/ 419 w 544"/>
              <a:gd name="T13" fmla="*/ 491 h 502"/>
              <a:gd name="T14" fmla="*/ 408 w 544"/>
              <a:gd name="T15" fmla="*/ 502 h 502"/>
              <a:gd name="T16" fmla="*/ 136 w 544"/>
              <a:gd name="T17" fmla="*/ 502 h 502"/>
              <a:gd name="T18" fmla="*/ 126 w 544"/>
              <a:gd name="T19" fmla="*/ 491 h 502"/>
              <a:gd name="T20" fmla="*/ 126 w 544"/>
              <a:gd name="T21" fmla="*/ 470 h 502"/>
              <a:gd name="T22" fmla="*/ 189 w 544"/>
              <a:gd name="T23" fmla="*/ 418 h 502"/>
              <a:gd name="T24" fmla="*/ 231 w 544"/>
              <a:gd name="T25" fmla="*/ 376 h 502"/>
              <a:gd name="T26" fmla="*/ 209 w 544"/>
              <a:gd name="T27" fmla="*/ 323 h 502"/>
              <a:gd name="T28" fmla="*/ 178 w 544"/>
              <a:gd name="T29" fmla="*/ 292 h 502"/>
              <a:gd name="T30" fmla="*/ 0 w 544"/>
              <a:gd name="T31" fmla="*/ 157 h 502"/>
              <a:gd name="T32" fmla="*/ 0 w 544"/>
              <a:gd name="T33" fmla="*/ 115 h 502"/>
              <a:gd name="T34" fmla="*/ 32 w 544"/>
              <a:gd name="T35" fmla="*/ 83 h 502"/>
              <a:gd name="T36" fmla="*/ 126 w 544"/>
              <a:gd name="T37" fmla="*/ 83 h 502"/>
              <a:gd name="T38" fmla="*/ 126 w 544"/>
              <a:gd name="T39" fmla="*/ 52 h 502"/>
              <a:gd name="T40" fmla="*/ 178 w 544"/>
              <a:gd name="T41" fmla="*/ 0 h 502"/>
              <a:gd name="T42" fmla="*/ 366 w 544"/>
              <a:gd name="T43" fmla="*/ 0 h 502"/>
              <a:gd name="T44" fmla="*/ 419 w 544"/>
              <a:gd name="T45" fmla="*/ 52 h 502"/>
              <a:gd name="T46" fmla="*/ 419 w 544"/>
              <a:gd name="T47" fmla="*/ 83 h 502"/>
              <a:gd name="T48" fmla="*/ 513 w 544"/>
              <a:gd name="T49" fmla="*/ 83 h 502"/>
              <a:gd name="T50" fmla="*/ 544 w 544"/>
              <a:gd name="T51" fmla="*/ 115 h 502"/>
              <a:gd name="T52" fmla="*/ 544 w 544"/>
              <a:gd name="T53" fmla="*/ 157 h 502"/>
              <a:gd name="T54" fmla="*/ 126 w 544"/>
              <a:gd name="T55" fmla="*/ 125 h 502"/>
              <a:gd name="T56" fmla="*/ 42 w 544"/>
              <a:gd name="T57" fmla="*/ 125 h 502"/>
              <a:gd name="T58" fmla="*/ 42 w 544"/>
              <a:gd name="T59" fmla="*/ 157 h 502"/>
              <a:gd name="T60" fmla="*/ 150 w 544"/>
              <a:gd name="T61" fmla="*/ 246 h 502"/>
              <a:gd name="T62" fmla="*/ 126 w 544"/>
              <a:gd name="T63" fmla="*/ 125 h 502"/>
              <a:gd name="T64" fmla="*/ 502 w 544"/>
              <a:gd name="T65" fmla="*/ 125 h 502"/>
              <a:gd name="T66" fmla="*/ 419 w 544"/>
              <a:gd name="T67" fmla="*/ 125 h 502"/>
              <a:gd name="T68" fmla="*/ 395 w 544"/>
              <a:gd name="T69" fmla="*/ 246 h 502"/>
              <a:gd name="T70" fmla="*/ 502 w 544"/>
              <a:gd name="T71" fmla="*/ 157 h 502"/>
              <a:gd name="T72" fmla="*/ 502 w 544"/>
              <a:gd name="T73" fmla="*/ 125 h 5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544" h="502">
                <a:moveTo>
                  <a:pt x="544" y="157"/>
                </a:moveTo>
                <a:cubicBezTo>
                  <a:pt x="544" y="219"/>
                  <a:pt x="469" y="287"/>
                  <a:pt x="367" y="292"/>
                </a:cubicBezTo>
                <a:cubicBezTo>
                  <a:pt x="354" y="309"/>
                  <a:pt x="342" y="319"/>
                  <a:pt x="336" y="323"/>
                </a:cubicBezTo>
                <a:cubicBezTo>
                  <a:pt x="319" y="339"/>
                  <a:pt x="314" y="355"/>
                  <a:pt x="314" y="376"/>
                </a:cubicBezTo>
                <a:cubicBezTo>
                  <a:pt x="314" y="397"/>
                  <a:pt x="325" y="418"/>
                  <a:pt x="356" y="418"/>
                </a:cubicBezTo>
                <a:cubicBezTo>
                  <a:pt x="387" y="418"/>
                  <a:pt x="419" y="439"/>
                  <a:pt x="419" y="470"/>
                </a:cubicBezTo>
                <a:cubicBezTo>
                  <a:pt x="419" y="491"/>
                  <a:pt x="419" y="491"/>
                  <a:pt x="419" y="491"/>
                </a:cubicBezTo>
                <a:cubicBezTo>
                  <a:pt x="419" y="497"/>
                  <a:pt x="414" y="502"/>
                  <a:pt x="408" y="502"/>
                </a:cubicBezTo>
                <a:cubicBezTo>
                  <a:pt x="136" y="502"/>
                  <a:pt x="136" y="502"/>
                  <a:pt x="136" y="502"/>
                </a:cubicBezTo>
                <a:cubicBezTo>
                  <a:pt x="131" y="502"/>
                  <a:pt x="126" y="497"/>
                  <a:pt x="126" y="491"/>
                </a:cubicBezTo>
                <a:cubicBezTo>
                  <a:pt x="126" y="470"/>
                  <a:pt x="126" y="470"/>
                  <a:pt x="126" y="470"/>
                </a:cubicBezTo>
                <a:cubicBezTo>
                  <a:pt x="126" y="439"/>
                  <a:pt x="157" y="418"/>
                  <a:pt x="189" y="418"/>
                </a:cubicBezTo>
                <a:cubicBezTo>
                  <a:pt x="220" y="418"/>
                  <a:pt x="231" y="397"/>
                  <a:pt x="231" y="376"/>
                </a:cubicBezTo>
                <a:cubicBezTo>
                  <a:pt x="231" y="355"/>
                  <a:pt x="226" y="339"/>
                  <a:pt x="209" y="323"/>
                </a:cubicBezTo>
                <a:cubicBezTo>
                  <a:pt x="203" y="319"/>
                  <a:pt x="191" y="309"/>
                  <a:pt x="178" y="292"/>
                </a:cubicBezTo>
                <a:cubicBezTo>
                  <a:pt x="76" y="287"/>
                  <a:pt x="0" y="219"/>
                  <a:pt x="0" y="157"/>
                </a:cubicBezTo>
                <a:cubicBezTo>
                  <a:pt x="0" y="115"/>
                  <a:pt x="0" y="115"/>
                  <a:pt x="0" y="115"/>
                </a:cubicBezTo>
                <a:cubicBezTo>
                  <a:pt x="0" y="97"/>
                  <a:pt x="15" y="83"/>
                  <a:pt x="32" y="83"/>
                </a:cubicBezTo>
                <a:cubicBezTo>
                  <a:pt x="126" y="83"/>
                  <a:pt x="126" y="83"/>
                  <a:pt x="126" y="83"/>
                </a:cubicBezTo>
                <a:cubicBezTo>
                  <a:pt x="126" y="52"/>
                  <a:pt x="126" y="52"/>
                  <a:pt x="126" y="52"/>
                </a:cubicBezTo>
                <a:cubicBezTo>
                  <a:pt x="126" y="23"/>
                  <a:pt x="149" y="0"/>
                  <a:pt x="178" y="0"/>
                </a:cubicBezTo>
                <a:cubicBezTo>
                  <a:pt x="366" y="0"/>
                  <a:pt x="366" y="0"/>
                  <a:pt x="366" y="0"/>
                </a:cubicBezTo>
                <a:cubicBezTo>
                  <a:pt x="395" y="0"/>
                  <a:pt x="419" y="23"/>
                  <a:pt x="419" y="52"/>
                </a:cubicBezTo>
                <a:cubicBezTo>
                  <a:pt x="419" y="83"/>
                  <a:pt x="419" y="83"/>
                  <a:pt x="419" y="83"/>
                </a:cubicBezTo>
                <a:cubicBezTo>
                  <a:pt x="513" y="83"/>
                  <a:pt x="513" y="83"/>
                  <a:pt x="513" y="83"/>
                </a:cubicBezTo>
                <a:cubicBezTo>
                  <a:pt x="530" y="83"/>
                  <a:pt x="544" y="97"/>
                  <a:pt x="544" y="115"/>
                </a:cubicBezTo>
                <a:lnTo>
                  <a:pt x="544" y="157"/>
                </a:lnTo>
                <a:close/>
                <a:moveTo>
                  <a:pt x="126" y="125"/>
                </a:moveTo>
                <a:cubicBezTo>
                  <a:pt x="42" y="125"/>
                  <a:pt x="42" y="125"/>
                  <a:pt x="42" y="125"/>
                </a:cubicBezTo>
                <a:cubicBezTo>
                  <a:pt x="42" y="157"/>
                  <a:pt x="42" y="157"/>
                  <a:pt x="42" y="157"/>
                </a:cubicBezTo>
                <a:cubicBezTo>
                  <a:pt x="42" y="189"/>
                  <a:pt x="86" y="233"/>
                  <a:pt x="150" y="246"/>
                </a:cubicBezTo>
                <a:cubicBezTo>
                  <a:pt x="136" y="216"/>
                  <a:pt x="126" y="176"/>
                  <a:pt x="126" y="125"/>
                </a:cubicBezTo>
                <a:close/>
                <a:moveTo>
                  <a:pt x="502" y="125"/>
                </a:moveTo>
                <a:cubicBezTo>
                  <a:pt x="419" y="125"/>
                  <a:pt x="419" y="125"/>
                  <a:pt x="419" y="125"/>
                </a:cubicBezTo>
                <a:cubicBezTo>
                  <a:pt x="419" y="176"/>
                  <a:pt x="408" y="216"/>
                  <a:pt x="395" y="246"/>
                </a:cubicBezTo>
                <a:cubicBezTo>
                  <a:pt x="459" y="233"/>
                  <a:pt x="502" y="189"/>
                  <a:pt x="502" y="157"/>
                </a:cubicBezTo>
                <a:lnTo>
                  <a:pt x="502" y="125"/>
                </a:lnTo>
                <a:close/>
              </a:path>
            </a:pathLst>
          </a:custGeom>
          <a:solidFill>
            <a:srgbClr val="DEB825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 vert="horz" wrap="square" lIns="100838" tIns="50419" rIns="100838" bIns="50419" numCol="1" anchor="t" anchorCtr="0" compatLnSpc="1">
            <a:prstTxWarp prst="textNoShape">
              <a:avLst/>
            </a:prstTxWarp>
          </a:bodyPr>
          <a:lstStyle/>
          <a:p>
            <a:endParaRPr lang="de-DE" sz="1985" dirty="0"/>
          </a:p>
        </p:txBody>
      </p:sp>
      <p:sp>
        <p:nvSpPr>
          <p:cNvPr id="214" name="Freeform 1158">
            <a:extLst>
              <a:ext uri="{FF2B5EF4-FFF2-40B4-BE49-F238E27FC236}">
                <a16:creationId xmlns:a16="http://schemas.microsoft.com/office/drawing/2014/main" id="{AF8F189E-86D3-4E82-9577-63CF6712FF81}"/>
              </a:ext>
            </a:extLst>
          </p:cNvPr>
          <p:cNvSpPr>
            <a:spLocks noChangeAspect="1"/>
          </p:cNvSpPr>
          <p:nvPr/>
        </p:nvSpPr>
        <p:spPr bwMode="auto">
          <a:xfrm>
            <a:off x="4553606" y="2929893"/>
            <a:ext cx="887420" cy="1146251"/>
          </a:xfrm>
          <a:custGeom>
            <a:avLst/>
            <a:gdLst>
              <a:gd name="T0" fmla="*/ 235 w 459"/>
              <a:gd name="T1" fmla="*/ 425 h 586"/>
              <a:gd name="T2" fmla="*/ 15 w 459"/>
              <a:gd name="T3" fmla="*/ 586 h 586"/>
              <a:gd name="T4" fmla="*/ 0 w 459"/>
              <a:gd name="T5" fmla="*/ 571 h 586"/>
              <a:gd name="T6" fmla="*/ 15 w 459"/>
              <a:gd name="T7" fmla="*/ 557 h 586"/>
              <a:gd name="T8" fmla="*/ 203 w 459"/>
              <a:gd name="T9" fmla="*/ 425 h 586"/>
              <a:gd name="T10" fmla="*/ 10 w 459"/>
              <a:gd name="T11" fmla="*/ 327 h 586"/>
              <a:gd name="T12" fmla="*/ 223 w 459"/>
              <a:gd name="T13" fmla="*/ 382 h 586"/>
              <a:gd name="T14" fmla="*/ 248 w 459"/>
              <a:gd name="T15" fmla="*/ 287 h 586"/>
              <a:gd name="T16" fmla="*/ 70 w 459"/>
              <a:gd name="T17" fmla="*/ 170 h 586"/>
              <a:gd name="T18" fmla="*/ 252 w 459"/>
              <a:gd name="T19" fmla="*/ 261 h 586"/>
              <a:gd name="T20" fmla="*/ 256 w 459"/>
              <a:gd name="T21" fmla="*/ 197 h 586"/>
              <a:gd name="T22" fmla="*/ 211 w 459"/>
              <a:gd name="T23" fmla="*/ 0 h 586"/>
              <a:gd name="T24" fmla="*/ 284 w 459"/>
              <a:gd name="T25" fmla="*/ 194 h 586"/>
              <a:gd name="T26" fmla="*/ 284 w 459"/>
              <a:gd name="T27" fmla="*/ 234 h 586"/>
              <a:gd name="T28" fmla="*/ 446 w 459"/>
              <a:gd name="T29" fmla="*/ 165 h 586"/>
              <a:gd name="T30" fmla="*/ 277 w 459"/>
              <a:gd name="T31" fmla="*/ 292 h 586"/>
              <a:gd name="T32" fmla="*/ 253 w 459"/>
              <a:gd name="T33" fmla="*/ 385 h 586"/>
              <a:gd name="T34" fmla="*/ 459 w 459"/>
              <a:gd name="T35" fmla="*/ 361 h 586"/>
              <a:gd name="T36" fmla="*/ 235 w 459"/>
              <a:gd name="T37" fmla="*/ 425 h 5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59" h="586">
                <a:moveTo>
                  <a:pt x="235" y="425"/>
                </a:moveTo>
                <a:cubicBezTo>
                  <a:pt x="187" y="523"/>
                  <a:pt x="107" y="585"/>
                  <a:pt x="15" y="586"/>
                </a:cubicBezTo>
                <a:cubicBezTo>
                  <a:pt x="7" y="586"/>
                  <a:pt x="0" y="579"/>
                  <a:pt x="0" y="571"/>
                </a:cubicBezTo>
                <a:cubicBezTo>
                  <a:pt x="0" y="563"/>
                  <a:pt x="7" y="557"/>
                  <a:pt x="15" y="557"/>
                </a:cubicBezTo>
                <a:cubicBezTo>
                  <a:pt x="92" y="556"/>
                  <a:pt x="159" y="506"/>
                  <a:pt x="203" y="425"/>
                </a:cubicBezTo>
                <a:cubicBezTo>
                  <a:pt x="154" y="444"/>
                  <a:pt x="61" y="459"/>
                  <a:pt x="10" y="327"/>
                </a:cubicBezTo>
                <a:cubicBezTo>
                  <a:pt x="140" y="274"/>
                  <a:pt x="200" y="341"/>
                  <a:pt x="223" y="382"/>
                </a:cubicBezTo>
                <a:cubicBezTo>
                  <a:pt x="234" y="352"/>
                  <a:pt x="243" y="321"/>
                  <a:pt x="248" y="287"/>
                </a:cubicBezTo>
                <a:cubicBezTo>
                  <a:pt x="248" y="287"/>
                  <a:pt x="82" y="313"/>
                  <a:pt x="70" y="170"/>
                </a:cubicBezTo>
                <a:cubicBezTo>
                  <a:pt x="212" y="112"/>
                  <a:pt x="252" y="261"/>
                  <a:pt x="252" y="261"/>
                </a:cubicBezTo>
                <a:cubicBezTo>
                  <a:pt x="254" y="241"/>
                  <a:pt x="256" y="198"/>
                  <a:pt x="256" y="197"/>
                </a:cubicBezTo>
                <a:cubicBezTo>
                  <a:pt x="256" y="197"/>
                  <a:pt x="129" y="109"/>
                  <a:pt x="211" y="0"/>
                </a:cubicBezTo>
                <a:cubicBezTo>
                  <a:pt x="359" y="52"/>
                  <a:pt x="284" y="194"/>
                  <a:pt x="284" y="194"/>
                </a:cubicBezTo>
                <a:cubicBezTo>
                  <a:pt x="284" y="196"/>
                  <a:pt x="284" y="222"/>
                  <a:pt x="284" y="234"/>
                </a:cubicBezTo>
                <a:cubicBezTo>
                  <a:pt x="284" y="234"/>
                  <a:pt x="338" y="128"/>
                  <a:pt x="446" y="165"/>
                </a:cubicBezTo>
                <a:cubicBezTo>
                  <a:pt x="442" y="325"/>
                  <a:pt x="277" y="292"/>
                  <a:pt x="277" y="292"/>
                </a:cubicBezTo>
                <a:cubicBezTo>
                  <a:pt x="272" y="325"/>
                  <a:pt x="264" y="356"/>
                  <a:pt x="253" y="385"/>
                </a:cubicBezTo>
                <a:cubicBezTo>
                  <a:pt x="253" y="385"/>
                  <a:pt x="352" y="275"/>
                  <a:pt x="459" y="361"/>
                </a:cubicBezTo>
                <a:cubicBezTo>
                  <a:pt x="393" y="524"/>
                  <a:pt x="235" y="425"/>
                  <a:pt x="235" y="425"/>
                </a:cubicBezTo>
                <a:close/>
              </a:path>
            </a:pathLst>
          </a:custGeom>
          <a:solidFill>
            <a:srgbClr val="DEB825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 vert="horz" wrap="square" lIns="100838" tIns="50419" rIns="100838" bIns="50419" numCol="1" anchor="t" anchorCtr="0" compatLnSpc="1">
            <a:prstTxWarp prst="textNoShape">
              <a:avLst/>
            </a:prstTxWarp>
          </a:bodyPr>
          <a:lstStyle/>
          <a:p>
            <a:endParaRPr lang="de-DE" sz="1985" dirty="0"/>
          </a:p>
        </p:txBody>
      </p:sp>
      <p:sp>
        <p:nvSpPr>
          <p:cNvPr id="217" name="Freeform 1158">
            <a:extLst>
              <a:ext uri="{FF2B5EF4-FFF2-40B4-BE49-F238E27FC236}">
                <a16:creationId xmlns:a16="http://schemas.microsoft.com/office/drawing/2014/main" id="{AF8F189E-86D3-4E82-9577-63CF6712FF81}"/>
              </a:ext>
            </a:extLst>
          </p:cNvPr>
          <p:cNvSpPr>
            <a:spLocks noChangeAspect="1"/>
          </p:cNvSpPr>
          <p:nvPr/>
        </p:nvSpPr>
        <p:spPr bwMode="auto">
          <a:xfrm flipH="1">
            <a:off x="2249550" y="3013105"/>
            <a:ext cx="818577" cy="1031891"/>
          </a:xfrm>
          <a:custGeom>
            <a:avLst/>
            <a:gdLst>
              <a:gd name="T0" fmla="*/ 235 w 459"/>
              <a:gd name="T1" fmla="*/ 425 h 586"/>
              <a:gd name="T2" fmla="*/ 15 w 459"/>
              <a:gd name="T3" fmla="*/ 586 h 586"/>
              <a:gd name="T4" fmla="*/ 0 w 459"/>
              <a:gd name="T5" fmla="*/ 571 h 586"/>
              <a:gd name="T6" fmla="*/ 15 w 459"/>
              <a:gd name="T7" fmla="*/ 557 h 586"/>
              <a:gd name="T8" fmla="*/ 203 w 459"/>
              <a:gd name="T9" fmla="*/ 425 h 586"/>
              <a:gd name="T10" fmla="*/ 10 w 459"/>
              <a:gd name="T11" fmla="*/ 327 h 586"/>
              <a:gd name="T12" fmla="*/ 223 w 459"/>
              <a:gd name="T13" fmla="*/ 382 h 586"/>
              <a:gd name="T14" fmla="*/ 248 w 459"/>
              <a:gd name="T15" fmla="*/ 287 h 586"/>
              <a:gd name="T16" fmla="*/ 70 w 459"/>
              <a:gd name="T17" fmla="*/ 170 h 586"/>
              <a:gd name="T18" fmla="*/ 252 w 459"/>
              <a:gd name="T19" fmla="*/ 261 h 586"/>
              <a:gd name="T20" fmla="*/ 256 w 459"/>
              <a:gd name="T21" fmla="*/ 197 h 586"/>
              <a:gd name="T22" fmla="*/ 211 w 459"/>
              <a:gd name="T23" fmla="*/ 0 h 586"/>
              <a:gd name="T24" fmla="*/ 284 w 459"/>
              <a:gd name="T25" fmla="*/ 194 h 586"/>
              <a:gd name="T26" fmla="*/ 284 w 459"/>
              <a:gd name="T27" fmla="*/ 234 h 586"/>
              <a:gd name="T28" fmla="*/ 446 w 459"/>
              <a:gd name="T29" fmla="*/ 165 h 586"/>
              <a:gd name="T30" fmla="*/ 277 w 459"/>
              <a:gd name="T31" fmla="*/ 292 h 586"/>
              <a:gd name="T32" fmla="*/ 253 w 459"/>
              <a:gd name="T33" fmla="*/ 385 h 586"/>
              <a:gd name="T34" fmla="*/ 459 w 459"/>
              <a:gd name="T35" fmla="*/ 361 h 586"/>
              <a:gd name="T36" fmla="*/ 235 w 459"/>
              <a:gd name="T37" fmla="*/ 425 h 5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59" h="586">
                <a:moveTo>
                  <a:pt x="235" y="425"/>
                </a:moveTo>
                <a:cubicBezTo>
                  <a:pt x="187" y="523"/>
                  <a:pt x="107" y="585"/>
                  <a:pt x="15" y="586"/>
                </a:cubicBezTo>
                <a:cubicBezTo>
                  <a:pt x="7" y="586"/>
                  <a:pt x="0" y="579"/>
                  <a:pt x="0" y="571"/>
                </a:cubicBezTo>
                <a:cubicBezTo>
                  <a:pt x="0" y="563"/>
                  <a:pt x="7" y="557"/>
                  <a:pt x="15" y="557"/>
                </a:cubicBezTo>
                <a:cubicBezTo>
                  <a:pt x="92" y="556"/>
                  <a:pt x="159" y="506"/>
                  <a:pt x="203" y="425"/>
                </a:cubicBezTo>
                <a:cubicBezTo>
                  <a:pt x="154" y="444"/>
                  <a:pt x="61" y="459"/>
                  <a:pt x="10" y="327"/>
                </a:cubicBezTo>
                <a:cubicBezTo>
                  <a:pt x="140" y="274"/>
                  <a:pt x="200" y="341"/>
                  <a:pt x="223" y="382"/>
                </a:cubicBezTo>
                <a:cubicBezTo>
                  <a:pt x="234" y="352"/>
                  <a:pt x="243" y="321"/>
                  <a:pt x="248" y="287"/>
                </a:cubicBezTo>
                <a:cubicBezTo>
                  <a:pt x="248" y="287"/>
                  <a:pt x="82" y="313"/>
                  <a:pt x="70" y="170"/>
                </a:cubicBezTo>
                <a:cubicBezTo>
                  <a:pt x="212" y="112"/>
                  <a:pt x="252" y="261"/>
                  <a:pt x="252" y="261"/>
                </a:cubicBezTo>
                <a:cubicBezTo>
                  <a:pt x="254" y="241"/>
                  <a:pt x="256" y="198"/>
                  <a:pt x="256" y="197"/>
                </a:cubicBezTo>
                <a:cubicBezTo>
                  <a:pt x="256" y="197"/>
                  <a:pt x="129" y="109"/>
                  <a:pt x="211" y="0"/>
                </a:cubicBezTo>
                <a:cubicBezTo>
                  <a:pt x="359" y="52"/>
                  <a:pt x="284" y="194"/>
                  <a:pt x="284" y="194"/>
                </a:cubicBezTo>
                <a:cubicBezTo>
                  <a:pt x="284" y="196"/>
                  <a:pt x="284" y="222"/>
                  <a:pt x="284" y="234"/>
                </a:cubicBezTo>
                <a:cubicBezTo>
                  <a:pt x="284" y="234"/>
                  <a:pt x="338" y="128"/>
                  <a:pt x="446" y="165"/>
                </a:cubicBezTo>
                <a:cubicBezTo>
                  <a:pt x="442" y="325"/>
                  <a:pt x="277" y="292"/>
                  <a:pt x="277" y="292"/>
                </a:cubicBezTo>
                <a:cubicBezTo>
                  <a:pt x="272" y="325"/>
                  <a:pt x="264" y="356"/>
                  <a:pt x="253" y="385"/>
                </a:cubicBezTo>
                <a:cubicBezTo>
                  <a:pt x="253" y="385"/>
                  <a:pt x="352" y="275"/>
                  <a:pt x="459" y="361"/>
                </a:cubicBezTo>
                <a:cubicBezTo>
                  <a:pt x="393" y="524"/>
                  <a:pt x="235" y="425"/>
                  <a:pt x="235" y="425"/>
                </a:cubicBezTo>
                <a:close/>
              </a:path>
            </a:pathLst>
          </a:custGeom>
          <a:solidFill>
            <a:srgbClr val="DEB825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 vert="horz" wrap="square" lIns="100838" tIns="50419" rIns="100838" bIns="50419" numCol="1" anchor="t" anchorCtr="0" compatLnSpc="1">
            <a:prstTxWarp prst="textNoShape">
              <a:avLst/>
            </a:prstTxWarp>
          </a:bodyPr>
          <a:lstStyle/>
          <a:p>
            <a:endParaRPr lang="de-DE" sz="1985" dirty="0"/>
          </a:p>
        </p:txBody>
      </p:sp>
      <p:sp>
        <p:nvSpPr>
          <p:cNvPr id="221" name="Freeform 1054">
            <a:extLst>
              <a:ext uri="{FF2B5EF4-FFF2-40B4-BE49-F238E27FC236}">
                <a16:creationId xmlns:a16="http://schemas.microsoft.com/office/drawing/2014/main" id="{6CD7A06F-DAE0-4B87-BE4B-491CD899EF00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1128058" y="2509636"/>
            <a:ext cx="982920" cy="883523"/>
          </a:xfrm>
          <a:custGeom>
            <a:avLst/>
            <a:gdLst>
              <a:gd name="T0" fmla="*/ 62 w 564"/>
              <a:gd name="T1" fmla="*/ 78 h 502"/>
              <a:gd name="T2" fmla="*/ 62 w 564"/>
              <a:gd name="T3" fmla="*/ 491 h 502"/>
              <a:gd name="T4" fmla="*/ 52 w 564"/>
              <a:gd name="T5" fmla="*/ 502 h 502"/>
              <a:gd name="T6" fmla="*/ 31 w 564"/>
              <a:gd name="T7" fmla="*/ 502 h 502"/>
              <a:gd name="T8" fmla="*/ 20 w 564"/>
              <a:gd name="T9" fmla="*/ 491 h 502"/>
              <a:gd name="T10" fmla="*/ 20 w 564"/>
              <a:gd name="T11" fmla="*/ 78 h 502"/>
              <a:gd name="T12" fmla="*/ 0 w 564"/>
              <a:gd name="T13" fmla="*/ 42 h 502"/>
              <a:gd name="T14" fmla="*/ 41 w 564"/>
              <a:gd name="T15" fmla="*/ 0 h 502"/>
              <a:gd name="T16" fmla="*/ 83 w 564"/>
              <a:gd name="T17" fmla="*/ 42 h 502"/>
              <a:gd name="T18" fmla="*/ 62 w 564"/>
              <a:gd name="T19" fmla="*/ 78 h 502"/>
              <a:gd name="T20" fmla="*/ 564 w 564"/>
              <a:gd name="T21" fmla="*/ 312 h 502"/>
              <a:gd name="T22" fmla="*/ 553 w 564"/>
              <a:gd name="T23" fmla="*/ 331 h 502"/>
              <a:gd name="T24" fmla="*/ 547 w 564"/>
              <a:gd name="T25" fmla="*/ 333 h 502"/>
              <a:gd name="T26" fmla="*/ 427 w 564"/>
              <a:gd name="T27" fmla="*/ 371 h 502"/>
              <a:gd name="T28" fmla="*/ 375 w 564"/>
              <a:gd name="T29" fmla="*/ 360 h 502"/>
              <a:gd name="T30" fmla="*/ 366 w 564"/>
              <a:gd name="T31" fmla="*/ 355 h 502"/>
              <a:gd name="T32" fmla="*/ 266 w 564"/>
              <a:gd name="T33" fmla="*/ 326 h 502"/>
              <a:gd name="T34" fmla="*/ 115 w 564"/>
              <a:gd name="T35" fmla="*/ 373 h 502"/>
              <a:gd name="T36" fmla="*/ 104 w 564"/>
              <a:gd name="T37" fmla="*/ 376 h 502"/>
              <a:gd name="T38" fmla="*/ 94 w 564"/>
              <a:gd name="T39" fmla="*/ 374 h 502"/>
              <a:gd name="T40" fmla="*/ 83 w 564"/>
              <a:gd name="T41" fmla="*/ 355 h 502"/>
              <a:gd name="T42" fmla="*/ 83 w 564"/>
              <a:gd name="T43" fmla="*/ 113 h 502"/>
              <a:gd name="T44" fmla="*/ 93 w 564"/>
              <a:gd name="T45" fmla="*/ 95 h 502"/>
              <a:gd name="T46" fmla="*/ 257 w 564"/>
              <a:gd name="T47" fmla="*/ 42 h 502"/>
              <a:gd name="T48" fmla="*/ 393 w 564"/>
              <a:gd name="T49" fmla="*/ 80 h 502"/>
              <a:gd name="T50" fmla="*/ 422 w 564"/>
              <a:gd name="T51" fmla="*/ 86 h 502"/>
              <a:gd name="T52" fmla="*/ 524 w 564"/>
              <a:gd name="T53" fmla="*/ 50 h 502"/>
              <a:gd name="T54" fmla="*/ 534 w 564"/>
              <a:gd name="T55" fmla="*/ 44 h 502"/>
              <a:gd name="T56" fmla="*/ 554 w 564"/>
              <a:gd name="T57" fmla="*/ 45 h 502"/>
              <a:gd name="T58" fmla="*/ 564 w 564"/>
              <a:gd name="T59" fmla="*/ 63 h 502"/>
              <a:gd name="T60" fmla="*/ 564 w 564"/>
              <a:gd name="T61" fmla="*/ 312 h 502"/>
              <a:gd name="T62" fmla="*/ 522 w 564"/>
              <a:gd name="T63" fmla="*/ 98 h 502"/>
              <a:gd name="T64" fmla="*/ 422 w 564"/>
              <a:gd name="T65" fmla="*/ 128 h 502"/>
              <a:gd name="T66" fmla="*/ 375 w 564"/>
              <a:gd name="T67" fmla="*/ 117 h 502"/>
              <a:gd name="T68" fmla="*/ 257 w 564"/>
              <a:gd name="T69" fmla="*/ 83 h 502"/>
              <a:gd name="T70" fmla="*/ 125 w 564"/>
              <a:gd name="T71" fmla="*/ 125 h 502"/>
              <a:gd name="T72" fmla="*/ 125 w 564"/>
              <a:gd name="T73" fmla="*/ 321 h 502"/>
              <a:gd name="T74" fmla="*/ 266 w 564"/>
              <a:gd name="T75" fmla="*/ 284 h 502"/>
              <a:gd name="T76" fmla="*/ 384 w 564"/>
              <a:gd name="T77" fmla="*/ 318 h 502"/>
              <a:gd name="T78" fmla="*/ 394 w 564"/>
              <a:gd name="T79" fmla="*/ 322 h 502"/>
              <a:gd name="T80" fmla="*/ 427 w 564"/>
              <a:gd name="T81" fmla="*/ 330 h 502"/>
              <a:gd name="T82" fmla="*/ 522 w 564"/>
              <a:gd name="T83" fmla="*/ 299 h 502"/>
              <a:gd name="T84" fmla="*/ 522 w 564"/>
              <a:gd name="T85" fmla="*/ 98 h 5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564" h="502">
                <a:moveTo>
                  <a:pt x="62" y="78"/>
                </a:moveTo>
                <a:cubicBezTo>
                  <a:pt x="62" y="491"/>
                  <a:pt x="62" y="491"/>
                  <a:pt x="62" y="491"/>
                </a:cubicBezTo>
                <a:cubicBezTo>
                  <a:pt x="62" y="497"/>
                  <a:pt x="58" y="502"/>
                  <a:pt x="52" y="502"/>
                </a:cubicBezTo>
                <a:cubicBezTo>
                  <a:pt x="31" y="502"/>
                  <a:pt x="31" y="502"/>
                  <a:pt x="31" y="502"/>
                </a:cubicBezTo>
                <a:cubicBezTo>
                  <a:pt x="25" y="502"/>
                  <a:pt x="20" y="497"/>
                  <a:pt x="20" y="491"/>
                </a:cubicBezTo>
                <a:cubicBezTo>
                  <a:pt x="20" y="78"/>
                  <a:pt x="20" y="78"/>
                  <a:pt x="20" y="78"/>
                </a:cubicBezTo>
                <a:cubicBezTo>
                  <a:pt x="8" y="70"/>
                  <a:pt x="0" y="57"/>
                  <a:pt x="0" y="42"/>
                </a:cubicBezTo>
                <a:cubicBezTo>
                  <a:pt x="0" y="18"/>
                  <a:pt x="18" y="0"/>
                  <a:pt x="41" y="0"/>
                </a:cubicBezTo>
                <a:cubicBezTo>
                  <a:pt x="65" y="0"/>
                  <a:pt x="83" y="18"/>
                  <a:pt x="83" y="42"/>
                </a:cubicBezTo>
                <a:cubicBezTo>
                  <a:pt x="83" y="57"/>
                  <a:pt x="75" y="70"/>
                  <a:pt x="62" y="78"/>
                </a:cubicBezTo>
                <a:close/>
                <a:moveTo>
                  <a:pt x="564" y="312"/>
                </a:moveTo>
                <a:cubicBezTo>
                  <a:pt x="564" y="320"/>
                  <a:pt x="560" y="327"/>
                  <a:pt x="553" y="331"/>
                </a:cubicBezTo>
                <a:cubicBezTo>
                  <a:pt x="551" y="331"/>
                  <a:pt x="549" y="332"/>
                  <a:pt x="547" y="333"/>
                </a:cubicBezTo>
                <a:cubicBezTo>
                  <a:pt x="526" y="345"/>
                  <a:pt x="477" y="371"/>
                  <a:pt x="427" y="371"/>
                </a:cubicBezTo>
                <a:cubicBezTo>
                  <a:pt x="407" y="371"/>
                  <a:pt x="390" y="367"/>
                  <a:pt x="375" y="360"/>
                </a:cubicBezTo>
                <a:cubicBezTo>
                  <a:pt x="366" y="355"/>
                  <a:pt x="366" y="355"/>
                  <a:pt x="366" y="355"/>
                </a:cubicBezTo>
                <a:cubicBezTo>
                  <a:pt x="333" y="339"/>
                  <a:pt x="307" y="326"/>
                  <a:pt x="266" y="326"/>
                </a:cubicBezTo>
                <a:cubicBezTo>
                  <a:pt x="219" y="326"/>
                  <a:pt x="153" y="350"/>
                  <a:pt x="115" y="373"/>
                </a:cubicBezTo>
                <a:cubicBezTo>
                  <a:pt x="112" y="375"/>
                  <a:pt x="108" y="376"/>
                  <a:pt x="104" y="376"/>
                </a:cubicBezTo>
                <a:cubicBezTo>
                  <a:pt x="100" y="376"/>
                  <a:pt x="97" y="375"/>
                  <a:pt x="94" y="374"/>
                </a:cubicBezTo>
                <a:cubicBezTo>
                  <a:pt x="87" y="370"/>
                  <a:pt x="83" y="363"/>
                  <a:pt x="83" y="355"/>
                </a:cubicBezTo>
                <a:cubicBezTo>
                  <a:pt x="83" y="113"/>
                  <a:pt x="83" y="113"/>
                  <a:pt x="83" y="113"/>
                </a:cubicBezTo>
                <a:cubicBezTo>
                  <a:pt x="83" y="106"/>
                  <a:pt x="87" y="99"/>
                  <a:pt x="93" y="95"/>
                </a:cubicBezTo>
                <a:cubicBezTo>
                  <a:pt x="114" y="82"/>
                  <a:pt x="188" y="42"/>
                  <a:pt x="257" y="42"/>
                </a:cubicBezTo>
                <a:cubicBezTo>
                  <a:pt x="311" y="42"/>
                  <a:pt x="356" y="62"/>
                  <a:pt x="393" y="80"/>
                </a:cubicBezTo>
                <a:cubicBezTo>
                  <a:pt x="402" y="84"/>
                  <a:pt x="412" y="86"/>
                  <a:pt x="422" y="86"/>
                </a:cubicBezTo>
                <a:cubicBezTo>
                  <a:pt x="461" y="86"/>
                  <a:pt x="503" y="62"/>
                  <a:pt x="524" y="50"/>
                </a:cubicBezTo>
                <a:cubicBezTo>
                  <a:pt x="528" y="47"/>
                  <a:pt x="531" y="45"/>
                  <a:pt x="534" y="44"/>
                </a:cubicBezTo>
                <a:cubicBezTo>
                  <a:pt x="540" y="41"/>
                  <a:pt x="548" y="41"/>
                  <a:pt x="554" y="45"/>
                </a:cubicBezTo>
                <a:cubicBezTo>
                  <a:pt x="560" y="49"/>
                  <a:pt x="564" y="55"/>
                  <a:pt x="564" y="63"/>
                </a:cubicBezTo>
                <a:lnTo>
                  <a:pt x="564" y="312"/>
                </a:lnTo>
                <a:close/>
                <a:moveTo>
                  <a:pt x="522" y="98"/>
                </a:moveTo>
                <a:cubicBezTo>
                  <a:pt x="496" y="112"/>
                  <a:pt x="460" y="128"/>
                  <a:pt x="422" y="128"/>
                </a:cubicBezTo>
                <a:cubicBezTo>
                  <a:pt x="405" y="128"/>
                  <a:pt x="389" y="125"/>
                  <a:pt x="375" y="117"/>
                </a:cubicBezTo>
                <a:cubicBezTo>
                  <a:pt x="340" y="100"/>
                  <a:pt x="302" y="83"/>
                  <a:pt x="257" y="83"/>
                </a:cubicBezTo>
                <a:cubicBezTo>
                  <a:pt x="215" y="83"/>
                  <a:pt x="163" y="104"/>
                  <a:pt x="125" y="125"/>
                </a:cubicBezTo>
                <a:cubicBezTo>
                  <a:pt x="125" y="321"/>
                  <a:pt x="125" y="321"/>
                  <a:pt x="125" y="321"/>
                </a:cubicBezTo>
                <a:cubicBezTo>
                  <a:pt x="168" y="301"/>
                  <a:pt x="223" y="284"/>
                  <a:pt x="266" y="284"/>
                </a:cubicBezTo>
                <a:cubicBezTo>
                  <a:pt x="317" y="284"/>
                  <a:pt x="349" y="300"/>
                  <a:pt x="384" y="318"/>
                </a:cubicBezTo>
                <a:cubicBezTo>
                  <a:pt x="394" y="322"/>
                  <a:pt x="394" y="322"/>
                  <a:pt x="394" y="322"/>
                </a:cubicBezTo>
                <a:cubicBezTo>
                  <a:pt x="403" y="327"/>
                  <a:pt x="414" y="330"/>
                  <a:pt x="427" y="330"/>
                </a:cubicBezTo>
                <a:cubicBezTo>
                  <a:pt x="463" y="330"/>
                  <a:pt x="502" y="310"/>
                  <a:pt x="522" y="299"/>
                </a:cubicBezTo>
                <a:lnTo>
                  <a:pt x="522" y="98"/>
                </a:lnTo>
                <a:close/>
              </a:path>
            </a:pathLst>
          </a:custGeom>
          <a:solidFill>
            <a:srgbClr val="C00000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 vert="horz" wrap="square" lIns="100838" tIns="50419" rIns="100838" bIns="50419" numCol="1" anchor="t" anchorCtr="0" compatLnSpc="1">
            <a:prstTxWarp prst="textNoShape">
              <a:avLst/>
            </a:prstTxWarp>
          </a:bodyPr>
          <a:lstStyle/>
          <a:p>
            <a:endParaRPr lang="de-DE" sz="1985" dirty="0"/>
          </a:p>
        </p:txBody>
      </p:sp>
      <p:sp>
        <p:nvSpPr>
          <p:cNvPr id="226" name="Freeform 1291">
            <a:extLst>
              <a:ext uri="{FF2B5EF4-FFF2-40B4-BE49-F238E27FC236}">
                <a16:creationId xmlns:a16="http://schemas.microsoft.com/office/drawing/2014/main" id="{225FC83B-4609-439B-B69C-2DA73EB6F89F}"/>
              </a:ext>
            </a:extLst>
          </p:cNvPr>
          <p:cNvSpPr>
            <a:spLocks noChangeAspect="1" noEditPoints="1"/>
          </p:cNvSpPr>
          <p:nvPr/>
        </p:nvSpPr>
        <p:spPr bwMode="auto">
          <a:xfrm flipV="1">
            <a:off x="7015321" y="2488162"/>
            <a:ext cx="1695477" cy="1587982"/>
          </a:xfrm>
          <a:custGeom>
            <a:avLst/>
            <a:gdLst>
              <a:gd name="T0" fmla="*/ 667 w 673"/>
              <a:gd name="T1" fmla="*/ 176 h 544"/>
              <a:gd name="T2" fmla="*/ 666 w 673"/>
              <a:gd name="T3" fmla="*/ 203 h 544"/>
              <a:gd name="T4" fmla="*/ 352 w 673"/>
              <a:gd name="T5" fmla="*/ 537 h 544"/>
              <a:gd name="T6" fmla="*/ 337 w 673"/>
              <a:gd name="T7" fmla="*/ 544 h 544"/>
              <a:gd name="T8" fmla="*/ 321 w 673"/>
              <a:gd name="T9" fmla="*/ 537 h 544"/>
              <a:gd name="T10" fmla="*/ 8 w 673"/>
              <a:gd name="T11" fmla="*/ 203 h 544"/>
              <a:gd name="T12" fmla="*/ 6 w 673"/>
              <a:gd name="T13" fmla="*/ 176 h 544"/>
              <a:gd name="T14" fmla="*/ 132 w 673"/>
              <a:gd name="T15" fmla="*/ 8 h 544"/>
              <a:gd name="T16" fmla="*/ 149 w 673"/>
              <a:gd name="T17" fmla="*/ 0 h 544"/>
              <a:gd name="T18" fmla="*/ 525 w 673"/>
              <a:gd name="T19" fmla="*/ 0 h 544"/>
              <a:gd name="T20" fmla="*/ 542 w 673"/>
              <a:gd name="T21" fmla="*/ 8 h 544"/>
              <a:gd name="T22" fmla="*/ 667 w 673"/>
              <a:gd name="T23" fmla="*/ 176 h 544"/>
              <a:gd name="T24" fmla="*/ 245 w 673"/>
              <a:gd name="T25" fmla="*/ 42 h 544"/>
              <a:gd name="T26" fmla="*/ 159 w 673"/>
              <a:gd name="T27" fmla="*/ 42 h 544"/>
              <a:gd name="T28" fmla="*/ 65 w 673"/>
              <a:gd name="T29" fmla="*/ 167 h 544"/>
              <a:gd name="T30" fmla="*/ 178 w 673"/>
              <a:gd name="T31" fmla="*/ 167 h 544"/>
              <a:gd name="T32" fmla="*/ 245 w 673"/>
              <a:gd name="T33" fmla="*/ 42 h 544"/>
              <a:gd name="T34" fmla="*/ 275 w 673"/>
              <a:gd name="T35" fmla="*/ 426 h 544"/>
              <a:gd name="T36" fmla="*/ 177 w 673"/>
              <a:gd name="T37" fmla="*/ 209 h 544"/>
              <a:gd name="T38" fmla="*/ 71 w 673"/>
              <a:gd name="T39" fmla="*/ 209 h 544"/>
              <a:gd name="T40" fmla="*/ 275 w 673"/>
              <a:gd name="T41" fmla="*/ 426 h 544"/>
              <a:gd name="T42" fmla="*/ 451 w 673"/>
              <a:gd name="T43" fmla="*/ 209 h 544"/>
              <a:gd name="T44" fmla="*/ 223 w 673"/>
              <a:gd name="T45" fmla="*/ 209 h 544"/>
              <a:gd name="T46" fmla="*/ 337 w 673"/>
              <a:gd name="T47" fmla="*/ 461 h 544"/>
              <a:gd name="T48" fmla="*/ 451 w 673"/>
              <a:gd name="T49" fmla="*/ 209 h 544"/>
              <a:gd name="T50" fmla="*/ 448 w 673"/>
              <a:gd name="T51" fmla="*/ 167 h 544"/>
              <a:gd name="T52" fmla="*/ 381 w 673"/>
              <a:gd name="T53" fmla="*/ 42 h 544"/>
              <a:gd name="T54" fmla="*/ 292 w 673"/>
              <a:gd name="T55" fmla="*/ 42 h 544"/>
              <a:gd name="T56" fmla="*/ 225 w 673"/>
              <a:gd name="T57" fmla="*/ 167 h 544"/>
              <a:gd name="T58" fmla="*/ 448 w 673"/>
              <a:gd name="T59" fmla="*/ 167 h 544"/>
              <a:gd name="T60" fmla="*/ 602 w 673"/>
              <a:gd name="T61" fmla="*/ 209 h 544"/>
              <a:gd name="T62" fmla="*/ 497 w 673"/>
              <a:gd name="T63" fmla="*/ 209 h 544"/>
              <a:gd name="T64" fmla="*/ 399 w 673"/>
              <a:gd name="T65" fmla="*/ 426 h 544"/>
              <a:gd name="T66" fmla="*/ 602 w 673"/>
              <a:gd name="T67" fmla="*/ 209 h 544"/>
              <a:gd name="T68" fmla="*/ 609 w 673"/>
              <a:gd name="T69" fmla="*/ 167 h 544"/>
              <a:gd name="T70" fmla="*/ 514 w 673"/>
              <a:gd name="T71" fmla="*/ 42 h 544"/>
              <a:gd name="T72" fmla="*/ 429 w 673"/>
              <a:gd name="T73" fmla="*/ 42 h 544"/>
              <a:gd name="T74" fmla="*/ 496 w 673"/>
              <a:gd name="T75" fmla="*/ 167 h 544"/>
              <a:gd name="T76" fmla="*/ 609 w 673"/>
              <a:gd name="T77" fmla="*/ 167 h 5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673" h="544">
                <a:moveTo>
                  <a:pt x="667" y="176"/>
                </a:moveTo>
                <a:cubicBezTo>
                  <a:pt x="673" y="184"/>
                  <a:pt x="673" y="195"/>
                  <a:pt x="666" y="203"/>
                </a:cubicBezTo>
                <a:cubicBezTo>
                  <a:pt x="352" y="537"/>
                  <a:pt x="352" y="537"/>
                  <a:pt x="352" y="537"/>
                </a:cubicBezTo>
                <a:cubicBezTo>
                  <a:pt x="348" y="541"/>
                  <a:pt x="343" y="544"/>
                  <a:pt x="337" y="544"/>
                </a:cubicBezTo>
                <a:cubicBezTo>
                  <a:pt x="331" y="544"/>
                  <a:pt x="325" y="541"/>
                  <a:pt x="321" y="537"/>
                </a:cubicBezTo>
                <a:cubicBezTo>
                  <a:pt x="8" y="203"/>
                  <a:pt x="8" y="203"/>
                  <a:pt x="8" y="203"/>
                </a:cubicBezTo>
                <a:cubicBezTo>
                  <a:pt x="1" y="195"/>
                  <a:pt x="0" y="184"/>
                  <a:pt x="6" y="176"/>
                </a:cubicBezTo>
                <a:cubicBezTo>
                  <a:pt x="132" y="8"/>
                  <a:pt x="132" y="8"/>
                  <a:pt x="132" y="8"/>
                </a:cubicBezTo>
                <a:cubicBezTo>
                  <a:pt x="136" y="3"/>
                  <a:pt x="142" y="0"/>
                  <a:pt x="149" y="0"/>
                </a:cubicBezTo>
                <a:cubicBezTo>
                  <a:pt x="525" y="0"/>
                  <a:pt x="525" y="0"/>
                  <a:pt x="525" y="0"/>
                </a:cubicBezTo>
                <a:cubicBezTo>
                  <a:pt x="531" y="0"/>
                  <a:pt x="538" y="3"/>
                  <a:pt x="542" y="8"/>
                </a:cubicBezTo>
                <a:lnTo>
                  <a:pt x="667" y="176"/>
                </a:lnTo>
                <a:close/>
                <a:moveTo>
                  <a:pt x="245" y="42"/>
                </a:moveTo>
                <a:cubicBezTo>
                  <a:pt x="159" y="42"/>
                  <a:pt x="159" y="42"/>
                  <a:pt x="159" y="42"/>
                </a:cubicBezTo>
                <a:cubicBezTo>
                  <a:pt x="65" y="167"/>
                  <a:pt x="65" y="167"/>
                  <a:pt x="65" y="167"/>
                </a:cubicBezTo>
                <a:cubicBezTo>
                  <a:pt x="178" y="167"/>
                  <a:pt x="178" y="167"/>
                  <a:pt x="178" y="167"/>
                </a:cubicBezTo>
                <a:lnTo>
                  <a:pt x="245" y="42"/>
                </a:lnTo>
                <a:close/>
                <a:moveTo>
                  <a:pt x="275" y="426"/>
                </a:moveTo>
                <a:cubicBezTo>
                  <a:pt x="177" y="209"/>
                  <a:pt x="177" y="209"/>
                  <a:pt x="177" y="209"/>
                </a:cubicBezTo>
                <a:cubicBezTo>
                  <a:pt x="71" y="209"/>
                  <a:pt x="71" y="209"/>
                  <a:pt x="71" y="209"/>
                </a:cubicBezTo>
                <a:lnTo>
                  <a:pt x="275" y="426"/>
                </a:lnTo>
                <a:close/>
                <a:moveTo>
                  <a:pt x="451" y="209"/>
                </a:moveTo>
                <a:cubicBezTo>
                  <a:pt x="223" y="209"/>
                  <a:pt x="223" y="209"/>
                  <a:pt x="223" y="209"/>
                </a:cubicBezTo>
                <a:cubicBezTo>
                  <a:pt x="337" y="461"/>
                  <a:pt x="337" y="461"/>
                  <a:pt x="337" y="461"/>
                </a:cubicBezTo>
                <a:lnTo>
                  <a:pt x="451" y="209"/>
                </a:lnTo>
                <a:close/>
                <a:moveTo>
                  <a:pt x="448" y="167"/>
                </a:moveTo>
                <a:cubicBezTo>
                  <a:pt x="381" y="42"/>
                  <a:pt x="381" y="42"/>
                  <a:pt x="381" y="42"/>
                </a:cubicBezTo>
                <a:cubicBezTo>
                  <a:pt x="292" y="42"/>
                  <a:pt x="292" y="42"/>
                  <a:pt x="292" y="42"/>
                </a:cubicBezTo>
                <a:cubicBezTo>
                  <a:pt x="225" y="167"/>
                  <a:pt x="225" y="167"/>
                  <a:pt x="225" y="167"/>
                </a:cubicBezTo>
                <a:lnTo>
                  <a:pt x="448" y="167"/>
                </a:lnTo>
                <a:close/>
                <a:moveTo>
                  <a:pt x="602" y="209"/>
                </a:moveTo>
                <a:cubicBezTo>
                  <a:pt x="497" y="209"/>
                  <a:pt x="497" y="209"/>
                  <a:pt x="497" y="209"/>
                </a:cubicBezTo>
                <a:cubicBezTo>
                  <a:pt x="399" y="426"/>
                  <a:pt x="399" y="426"/>
                  <a:pt x="399" y="426"/>
                </a:cubicBezTo>
                <a:lnTo>
                  <a:pt x="602" y="209"/>
                </a:lnTo>
                <a:close/>
                <a:moveTo>
                  <a:pt x="609" y="167"/>
                </a:moveTo>
                <a:cubicBezTo>
                  <a:pt x="514" y="42"/>
                  <a:pt x="514" y="42"/>
                  <a:pt x="514" y="42"/>
                </a:cubicBezTo>
                <a:cubicBezTo>
                  <a:pt x="429" y="42"/>
                  <a:pt x="429" y="42"/>
                  <a:pt x="429" y="42"/>
                </a:cubicBezTo>
                <a:cubicBezTo>
                  <a:pt x="496" y="167"/>
                  <a:pt x="496" y="167"/>
                  <a:pt x="496" y="167"/>
                </a:cubicBezTo>
                <a:lnTo>
                  <a:pt x="609" y="167"/>
                </a:lnTo>
                <a:close/>
              </a:path>
            </a:pathLst>
          </a:custGeom>
          <a:solidFill>
            <a:srgbClr val="C00000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 vert="horz" wrap="square" lIns="100838" tIns="50419" rIns="100838" bIns="50419" numCol="1" anchor="t" anchorCtr="0" compatLnSpc="1">
            <a:prstTxWarp prst="textNoShape">
              <a:avLst/>
            </a:prstTxWarp>
          </a:bodyPr>
          <a:lstStyle/>
          <a:p>
            <a:endParaRPr lang="de-DE" sz="1985" dirty="0"/>
          </a:p>
        </p:txBody>
      </p:sp>
      <p:sp>
        <p:nvSpPr>
          <p:cNvPr id="227" name="Freeform 1281">
            <a:extLst>
              <a:ext uri="{FF2B5EF4-FFF2-40B4-BE49-F238E27FC236}">
                <a16:creationId xmlns:a16="http://schemas.microsoft.com/office/drawing/2014/main" id="{8D39211A-5881-4409-9867-6C45BE858E7C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8848216" y="2580146"/>
            <a:ext cx="997685" cy="865917"/>
          </a:xfrm>
          <a:custGeom>
            <a:avLst/>
            <a:gdLst>
              <a:gd name="T0" fmla="*/ 588 w 669"/>
              <a:gd name="T1" fmla="*/ 433 h 585"/>
              <a:gd name="T2" fmla="*/ 511 w 669"/>
              <a:gd name="T3" fmla="*/ 566 h 585"/>
              <a:gd name="T4" fmla="*/ 349 w 669"/>
              <a:gd name="T5" fmla="*/ 579 h 585"/>
              <a:gd name="T6" fmla="*/ 190 w 669"/>
              <a:gd name="T7" fmla="*/ 579 h 585"/>
              <a:gd name="T8" fmla="*/ 159 w 669"/>
              <a:gd name="T9" fmla="*/ 560 h 585"/>
              <a:gd name="T10" fmla="*/ 82 w 669"/>
              <a:gd name="T11" fmla="*/ 427 h 585"/>
              <a:gd name="T12" fmla="*/ 15 w 669"/>
              <a:gd name="T13" fmla="*/ 274 h 585"/>
              <a:gd name="T14" fmla="*/ 91 w 669"/>
              <a:gd name="T15" fmla="*/ 143 h 585"/>
              <a:gd name="T16" fmla="*/ 177 w 669"/>
              <a:gd name="T17" fmla="*/ 0 h 585"/>
              <a:gd name="T18" fmla="*/ 335 w 669"/>
              <a:gd name="T19" fmla="*/ 0 h 585"/>
              <a:gd name="T20" fmla="*/ 493 w 669"/>
              <a:gd name="T21" fmla="*/ 0 h 585"/>
              <a:gd name="T22" fmla="*/ 578 w 669"/>
              <a:gd name="T23" fmla="*/ 141 h 585"/>
              <a:gd name="T24" fmla="*/ 655 w 669"/>
              <a:gd name="T25" fmla="*/ 274 h 585"/>
              <a:gd name="T26" fmla="*/ 37 w 669"/>
              <a:gd name="T27" fmla="*/ 292 h 585"/>
              <a:gd name="T28" fmla="*/ 109 w 669"/>
              <a:gd name="T29" fmla="*/ 417 h 585"/>
              <a:gd name="T30" fmla="*/ 109 w 669"/>
              <a:gd name="T31" fmla="*/ 175 h 585"/>
              <a:gd name="T32" fmla="*/ 37 w 669"/>
              <a:gd name="T33" fmla="*/ 292 h 585"/>
              <a:gd name="T34" fmla="*/ 170 w 669"/>
              <a:gd name="T35" fmla="*/ 227 h 585"/>
              <a:gd name="T36" fmla="*/ 117 w 669"/>
              <a:gd name="T37" fmla="*/ 160 h 585"/>
              <a:gd name="T38" fmla="*/ 116 w 669"/>
              <a:gd name="T39" fmla="*/ 424 h 585"/>
              <a:gd name="T40" fmla="*/ 170 w 669"/>
              <a:gd name="T41" fmla="*/ 56 h 585"/>
              <a:gd name="T42" fmla="*/ 170 w 669"/>
              <a:gd name="T43" fmla="*/ 56 h 585"/>
              <a:gd name="T44" fmla="*/ 170 w 669"/>
              <a:gd name="T45" fmla="*/ 438 h 585"/>
              <a:gd name="T46" fmla="*/ 180 w 669"/>
              <a:gd name="T47" fmla="*/ 125 h 585"/>
              <a:gd name="T48" fmla="*/ 182 w 669"/>
              <a:gd name="T49" fmla="*/ 36 h 585"/>
              <a:gd name="T50" fmla="*/ 230 w 669"/>
              <a:gd name="T51" fmla="*/ 288 h 585"/>
              <a:gd name="T52" fmla="*/ 180 w 669"/>
              <a:gd name="T53" fmla="*/ 135 h 585"/>
              <a:gd name="T54" fmla="*/ 180 w 669"/>
              <a:gd name="T55" fmla="*/ 341 h 585"/>
              <a:gd name="T56" fmla="*/ 312 w 669"/>
              <a:gd name="T57" fmla="*/ 428 h 585"/>
              <a:gd name="T58" fmla="*/ 180 w 669"/>
              <a:gd name="T59" fmla="*/ 356 h 585"/>
              <a:gd name="T60" fmla="*/ 190 w 669"/>
              <a:gd name="T61" fmla="*/ 553 h 585"/>
              <a:gd name="T62" fmla="*/ 180 w 669"/>
              <a:gd name="T63" fmla="*/ 547 h 585"/>
              <a:gd name="T64" fmla="*/ 190 w 669"/>
              <a:gd name="T65" fmla="*/ 553 h 585"/>
              <a:gd name="T66" fmla="*/ 438 w 669"/>
              <a:gd name="T67" fmla="*/ 32 h 585"/>
              <a:gd name="T68" fmla="*/ 322 w 669"/>
              <a:gd name="T69" fmla="*/ 32 h 585"/>
              <a:gd name="T70" fmla="*/ 363 w 669"/>
              <a:gd name="T71" fmla="*/ 438 h 585"/>
              <a:gd name="T72" fmla="*/ 322 w 669"/>
              <a:gd name="T73" fmla="*/ 553 h 585"/>
              <a:gd name="T74" fmla="*/ 474 w 669"/>
              <a:gd name="T75" fmla="*/ 553 h 585"/>
              <a:gd name="T76" fmla="*/ 435 w 669"/>
              <a:gd name="T77" fmla="*/ 299 h 585"/>
              <a:gd name="T78" fmla="*/ 468 w 669"/>
              <a:gd name="T79" fmla="*/ 32 h 585"/>
              <a:gd name="T80" fmla="*/ 473 w 669"/>
              <a:gd name="T81" fmla="*/ 32 h 585"/>
              <a:gd name="T82" fmla="*/ 353 w 669"/>
              <a:gd name="T83" fmla="*/ 428 h 585"/>
              <a:gd name="T84" fmla="*/ 559 w 669"/>
              <a:gd name="T85" fmla="*/ 160 h 585"/>
              <a:gd name="T86" fmla="*/ 484 w 669"/>
              <a:gd name="T87" fmla="*/ 34 h 585"/>
              <a:gd name="T88" fmla="*/ 561 w 669"/>
              <a:gd name="T89" fmla="*/ 169 h 585"/>
              <a:gd name="T90" fmla="*/ 442 w 669"/>
              <a:gd name="T91" fmla="*/ 307 h 585"/>
              <a:gd name="T92" fmla="*/ 517 w 669"/>
              <a:gd name="T93" fmla="*/ 428 h 585"/>
              <a:gd name="T94" fmla="*/ 515 w 669"/>
              <a:gd name="T95" fmla="*/ 438 h 585"/>
              <a:gd name="T96" fmla="*/ 488 w 669"/>
              <a:gd name="T97" fmla="*/ 548 h 585"/>
              <a:gd name="T98" fmla="*/ 570 w 669"/>
              <a:gd name="T99" fmla="*/ 178 h 585"/>
              <a:gd name="T100" fmla="*/ 449 w 669"/>
              <a:gd name="T101" fmla="*/ 300 h 585"/>
              <a:gd name="T102" fmla="*/ 552 w 669"/>
              <a:gd name="T103" fmla="*/ 438 h 585"/>
              <a:gd name="T104" fmla="*/ 553 w 669"/>
              <a:gd name="T105" fmla="*/ 424 h 585"/>
              <a:gd name="T106" fmla="*/ 552 w 669"/>
              <a:gd name="T107" fmla="*/ 428 h 585"/>
              <a:gd name="T108" fmla="*/ 632 w 669"/>
              <a:gd name="T109" fmla="*/ 292 h 585"/>
              <a:gd name="T110" fmla="*/ 535 w 669"/>
              <a:gd name="T111" fmla="*/ 390 h 585"/>
              <a:gd name="T112" fmla="*/ 633 w 669"/>
              <a:gd name="T113" fmla="*/ 297 h 5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669" h="585">
                <a:moveTo>
                  <a:pt x="654" y="311"/>
                </a:moveTo>
                <a:cubicBezTo>
                  <a:pt x="587" y="427"/>
                  <a:pt x="587" y="427"/>
                  <a:pt x="587" y="427"/>
                </a:cubicBezTo>
                <a:cubicBezTo>
                  <a:pt x="588" y="429"/>
                  <a:pt x="588" y="431"/>
                  <a:pt x="588" y="433"/>
                </a:cubicBezTo>
                <a:cubicBezTo>
                  <a:pt x="588" y="442"/>
                  <a:pt x="582" y="449"/>
                  <a:pt x="573" y="451"/>
                </a:cubicBezTo>
                <a:cubicBezTo>
                  <a:pt x="510" y="561"/>
                  <a:pt x="510" y="561"/>
                  <a:pt x="510" y="561"/>
                </a:cubicBezTo>
                <a:cubicBezTo>
                  <a:pt x="511" y="562"/>
                  <a:pt x="511" y="564"/>
                  <a:pt x="511" y="566"/>
                </a:cubicBezTo>
                <a:cubicBezTo>
                  <a:pt x="511" y="576"/>
                  <a:pt x="503" y="585"/>
                  <a:pt x="493" y="585"/>
                </a:cubicBezTo>
                <a:cubicBezTo>
                  <a:pt x="487" y="585"/>
                  <a:pt x="483" y="582"/>
                  <a:pt x="479" y="579"/>
                </a:cubicBezTo>
                <a:cubicBezTo>
                  <a:pt x="349" y="579"/>
                  <a:pt x="349" y="579"/>
                  <a:pt x="349" y="579"/>
                </a:cubicBezTo>
                <a:cubicBezTo>
                  <a:pt x="345" y="583"/>
                  <a:pt x="340" y="585"/>
                  <a:pt x="335" y="585"/>
                </a:cubicBezTo>
                <a:cubicBezTo>
                  <a:pt x="329" y="585"/>
                  <a:pt x="324" y="583"/>
                  <a:pt x="320" y="579"/>
                </a:cubicBezTo>
                <a:cubicBezTo>
                  <a:pt x="190" y="579"/>
                  <a:pt x="190" y="579"/>
                  <a:pt x="190" y="579"/>
                </a:cubicBezTo>
                <a:cubicBezTo>
                  <a:pt x="187" y="583"/>
                  <a:pt x="182" y="585"/>
                  <a:pt x="176" y="585"/>
                </a:cubicBezTo>
                <a:cubicBezTo>
                  <a:pt x="166" y="585"/>
                  <a:pt x="157" y="577"/>
                  <a:pt x="157" y="567"/>
                </a:cubicBezTo>
                <a:cubicBezTo>
                  <a:pt x="157" y="564"/>
                  <a:pt x="158" y="562"/>
                  <a:pt x="159" y="560"/>
                </a:cubicBezTo>
                <a:cubicBezTo>
                  <a:pt x="96" y="451"/>
                  <a:pt x="96" y="451"/>
                  <a:pt x="96" y="451"/>
                </a:cubicBezTo>
                <a:cubicBezTo>
                  <a:pt x="87" y="449"/>
                  <a:pt x="81" y="442"/>
                  <a:pt x="81" y="433"/>
                </a:cubicBezTo>
                <a:cubicBezTo>
                  <a:pt x="81" y="430"/>
                  <a:pt x="81" y="429"/>
                  <a:pt x="82" y="427"/>
                </a:cubicBezTo>
                <a:cubicBezTo>
                  <a:pt x="15" y="311"/>
                  <a:pt x="15" y="311"/>
                  <a:pt x="15" y="311"/>
                </a:cubicBezTo>
                <a:cubicBezTo>
                  <a:pt x="6" y="309"/>
                  <a:pt x="0" y="301"/>
                  <a:pt x="0" y="292"/>
                </a:cubicBezTo>
                <a:cubicBezTo>
                  <a:pt x="0" y="283"/>
                  <a:pt x="6" y="276"/>
                  <a:pt x="15" y="274"/>
                </a:cubicBezTo>
                <a:cubicBezTo>
                  <a:pt x="80" y="162"/>
                  <a:pt x="80" y="162"/>
                  <a:pt x="80" y="162"/>
                </a:cubicBezTo>
                <a:cubicBezTo>
                  <a:pt x="80" y="161"/>
                  <a:pt x="80" y="160"/>
                  <a:pt x="80" y="160"/>
                </a:cubicBezTo>
                <a:cubicBezTo>
                  <a:pt x="80" y="152"/>
                  <a:pt x="85" y="146"/>
                  <a:pt x="91" y="143"/>
                </a:cubicBezTo>
                <a:cubicBezTo>
                  <a:pt x="159" y="24"/>
                  <a:pt x="159" y="24"/>
                  <a:pt x="159" y="24"/>
                </a:cubicBezTo>
                <a:cubicBezTo>
                  <a:pt x="159" y="23"/>
                  <a:pt x="158" y="20"/>
                  <a:pt x="158" y="18"/>
                </a:cubicBezTo>
                <a:cubicBezTo>
                  <a:pt x="158" y="8"/>
                  <a:pt x="167" y="0"/>
                  <a:pt x="177" y="0"/>
                </a:cubicBezTo>
                <a:cubicBezTo>
                  <a:pt x="183" y="0"/>
                  <a:pt x="187" y="2"/>
                  <a:pt x="191" y="7"/>
                </a:cubicBezTo>
                <a:cubicBezTo>
                  <a:pt x="320" y="7"/>
                  <a:pt x="320" y="7"/>
                  <a:pt x="320" y="7"/>
                </a:cubicBezTo>
                <a:cubicBezTo>
                  <a:pt x="324" y="2"/>
                  <a:pt x="329" y="0"/>
                  <a:pt x="335" y="0"/>
                </a:cubicBezTo>
                <a:cubicBezTo>
                  <a:pt x="340" y="0"/>
                  <a:pt x="345" y="2"/>
                  <a:pt x="349" y="7"/>
                </a:cubicBezTo>
                <a:cubicBezTo>
                  <a:pt x="479" y="7"/>
                  <a:pt x="479" y="7"/>
                  <a:pt x="479" y="7"/>
                </a:cubicBezTo>
                <a:cubicBezTo>
                  <a:pt x="482" y="2"/>
                  <a:pt x="487" y="0"/>
                  <a:pt x="493" y="0"/>
                </a:cubicBezTo>
                <a:cubicBezTo>
                  <a:pt x="503" y="0"/>
                  <a:pt x="512" y="8"/>
                  <a:pt x="512" y="18"/>
                </a:cubicBezTo>
                <a:cubicBezTo>
                  <a:pt x="512" y="20"/>
                  <a:pt x="511" y="22"/>
                  <a:pt x="510" y="24"/>
                </a:cubicBezTo>
                <a:cubicBezTo>
                  <a:pt x="578" y="141"/>
                  <a:pt x="578" y="141"/>
                  <a:pt x="578" y="141"/>
                </a:cubicBezTo>
                <a:cubicBezTo>
                  <a:pt x="588" y="142"/>
                  <a:pt x="596" y="150"/>
                  <a:pt x="596" y="160"/>
                </a:cubicBezTo>
                <a:cubicBezTo>
                  <a:pt x="596" y="163"/>
                  <a:pt x="595" y="166"/>
                  <a:pt x="594" y="168"/>
                </a:cubicBezTo>
                <a:cubicBezTo>
                  <a:pt x="655" y="274"/>
                  <a:pt x="655" y="274"/>
                  <a:pt x="655" y="274"/>
                </a:cubicBezTo>
                <a:cubicBezTo>
                  <a:pt x="663" y="276"/>
                  <a:pt x="669" y="283"/>
                  <a:pt x="669" y="292"/>
                </a:cubicBezTo>
                <a:cubicBezTo>
                  <a:pt x="669" y="301"/>
                  <a:pt x="663" y="309"/>
                  <a:pt x="654" y="311"/>
                </a:cubicBezTo>
                <a:close/>
                <a:moveTo>
                  <a:pt x="37" y="292"/>
                </a:moveTo>
                <a:cubicBezTo>
                  <a:pt x="37" y="294"/>
                  <a:pt x="37" y="296"/>
                  <a:pt x="36" y="297"/>
                </a:cubicBezTo>
                <a:cubicBezTo>
                  <a:pt x="104" y="415"/>
                  <a:pt x="104" y="415"/>
                  <a:pt x="104" y="415"/>
                </a:cubicBezTo>
                <a:cubicBezTo>
                  <a:pt x="106" y="415"/>
                  <a:pt x="107" y="416"/>
                  <a:pt x="109" y="417"/>
                </a:cubicBezTo>
                <a:cubicBezTo>
                  <a:pt x="170" y="352"/>
                  <a:pt x="170" y="352"/>
                  <a:pt x="170" y="352"/>
                </a:cubicBezTo>
                <a:cubicBezTo>
                  <a:pt x="170" y="238"/>
                  <a:pt x="170" y="238"/>
                  <a:pt x="170" y="238"/>
                </a:cubicBezTo>
                <a:cubicBezTo>
                  <a:pt x="109" y="175"/>
                  <a:pt x="109" y="175"/>
                  <a:pt x="109" y="175"/>
                </a:cubicBezTo>
                <a:cubicBezTo>
                  <a:pt x="106" y="177"/>
                  <a:pt x="103" y="178"/>
                  <a:pt x="100" y="178"/>
                </a:cubicBezTo>
                <a:cubicBezTo>
                  <a:pt x="37" y="288"/>
                  <a:pt x="37" y="288"/>
                  <a:pt x="37" y="288"/>
                </a:cubicBezTo>
                <a:cubicBezTo>
                  <a:pt x="37" y="289"/>
                  <a:pt x="37" y="291"/>
                  <a:pt x="37" y="292"/>
                </a:cubicBezTo>
                <a:close/>
                <a:moveTo>
                  <a:pt x="117" y="160"/>
                </a:moveTo>
                <a:cubicBezTo>
                  <a:pt x="117" y="163"/>
                  <a:pt x="116" y="166"/>
                  <a:pt x="115" y="169"/>
                </a:cubicBezTo>
                <a:cubicBezTo>
                  <a:pt x="170" y="227"/>
                  <a:pt x="170" y="227"/>
                  <a:pt x="170" y="227"/>
                </a:cubicBezTo>
                <a:cubicBezTo>
                  <a:pt x="170" y="139"/>
                  <a:pt x="170" y="139"/>
                  <a:pt x="170" y="139"/>
                </a:cubicBezTo>
                <a:cubicBezTo>
                  <a:pt x="117" y="158"/>
                  <a:pt x="117" y="158"/>
                  <a:pt x="117" y="158"/>
                </a:cubicBezTo>
                <a:cubicBezTo>
                  <a:pt x="117" y="159"/>
                  <a:pt x="117" y="159"/>
                  <a:pt x="117" y="160"/>
                </a:cubicBezTo>
                <a:close/>
                <a:moveTo>
                  <a:pt x="170" y="428"/>
                </a:moveTo>
                <a:cubicBezTo>
                  <a:pt x="170" y="366"/>
                  <a:pt x="170" y="366"/>
                  <a:pt x="170" y="366"/>
                </a:cubicBezTo>
                <a:cubicBezTo>
                  <a:pt x="116" y="424"/>
                  <a:pt x="116" y="424"/>
                  <a:pt x="116" y="424"/>
                </a:cubicBezTo>
                <a:cubicBezTo>
                  <a:pt x="116" y="425"/>
                  <a:pt x="117" y="427"/>
                  <a:pt x="117" y="428"/>
                </a:cubicBezTo>
                <a:lnTo>
                  <a:pt x="170" y="428"/>
                </a:lnTo>
                <a:close/>
                <a:moveTo>
                  <a:pt x="170" y="56"/>
                </a:moveTo>
                <a:cubicBezTo>
                  <a:pt x="117" y="148"/>
                  <a:pt x="117" y="148"/>
                  <a:pt x="117" y="148"/>
                </a:cubicBezTo>
                <a:cubicBezTo>
                  <a:pt x="170" y="129"/>
                  <a:pt x="170" y="129"/>
                  <a:pt x="170" y="129"/>
                </a:cubicBezTo>
                <a:lnTo>
                  <a:pt x="170" y="56"/>
                </a:lnTo>
                <a:close/>
                <a:moveTo>
                  <a:pt x="117" y="438"/>
                </a:moveTo>
                <a:cubicBezTo>
                  <a:pt x="170" y="530"/>
                  <a:pt x="170" y="530"/>
                  <a:pt x="170" y="530"/>
                </a:cubicBezTo>
                <a:cubicBezTo>
                  <a:pt x="170" y="438"/>
                  <a:pt x="170" y="438"/>
                  <a:pt x="170" y="438"/>
                </a:cubicBezTo>
                <a:lnTo>
                  <a:pt x="117" y="438"/>
                </a:lnTo>
                <a:close/>
                <a:moveTo>
                  <a:pt x="180" y="39"/>
                </a:moveTo>
                <a:cubicBezTo>
                  <a:pt x="180" y="125"/>
                  <a:pt x="180" y="125"/>
                  <a:pt x="180" y="125"/>
                </a:cubicBezTo>
                <a:cubicBezTo>
                  <a:pt x="247" y="101"/>
                  <a:pt x="247" y="101"/>
                  <a:pt x="247" y="101"/>
                </a:cubicBezTo>
                <a:cubicBezTo>
                  <a:pt x="185" y="35"/>
                  <a:pt x="185" y="35"/>
                  <a:pt x="185" y="35"/>
                </a:cubicBezTo>
                <a:cubicBezTo>
                  <a:pt x="184" y="35"/>
                  <a:pt x="183" y="36"/>
                  <a:pt x="182" y="36"/>
                </a:cubicBezTo>
                <a:lnTo>
                  <a:pt x="180" y="39"/>
                </a:lnTo>
                <a:close/>
                <a:moveTo>
                  <a:pt x="180" y="237"/>
                </a:moveTo>
                <a:cubicBezTo>
                  <a:pt x="230" y="288"/>
                  <a:pt x="230" y="288"/>
                  <a:pt x="230" y="288"/>
                </a:cubicBezTo>
                <a:cubicBezTo>
                  <a:pt x="327" y="186"/>
                  <a:pt x="327" y="186"/>
                  <a:pt x="327" y="186"/>
                </a:cubicBezTo>
                <a:cubicBezTo>
                  <a:pt x="254" y="109"/>
                  <a:pt x="254" y="109"/>
                  <a:pt x="254" y="109"/>
                </a:cubicBezTo>
                <a:cubicBezTo>
                  <a:pt x="180" y="135"/>
                  <a:pt x="180" y="135"/>
                  <a:pt x="180" y="135"/>
                </a:cubicBezTo>
                <a:lnTo>
                  <a:pt x="180" y="237"/>
                </a:lnTo>
                <a:close/>
                <a:moveTo>
                  <a:pt x="180" y="248"/>
                </a:moveTo>
                <a:cubicBezTo>
                  <a:pt x="180" y="341"/>
                  <a:pt x="180" y="341"/>
                  <a:pt x="180" y="341"/>
                </a:cubicBezTo>
                <a:cubicBezTo>
                  <a:pt x="225" y="295"/>
                  <a:pt x="225" y="295"/>
                  <a:pt x="225" y="295"/>
                </a:cubicBezTo>
                <a:lnTo>
                  <a:pt x="180" y="248"/>
                </a:lnTo>
                <a:close/>
                <a:moveTo>
                  <a:pt x="312" y="428"/>
                </a:moveTo>
                <a:cubicBezTo>
                  <a:pt x="333" y="406"/>
                  <a:pt x="333" y="406"/>
                  <a:pt x="333" y="406"/>
                </a:cubicBezTo>
                <a:cubicBezTo>
                  <a:pt x="232" y="301"/>
                  <a:pt x="232" y="301"/>
                  <a:pt x="232" y="301"/>
                </a:cubicBezTo>
                <a:cubicBezTo>
                  <a:pt x="180" y="356"/>
                  <a:pt x="180" y="356"/>
                  <a:pt x="180" y="356"/>
                </a:cubicBezTo>
                <a:cubicBezTo>
                  <a:pt x="180" y="428"/>
                  <a:pt x="180" y="428"/>
                  <a:pt x="180" y="428"/>
                </a:cubicBezTo>
                <a:lnTo>
                  <a:pt x="312" y="428"/>
                </a:lnTo>
                <a:close/>
                <a:moveTo>
                  <a:pt x="190" y="553"/>
                </a:moveTo>
                <a:cubicBezTo>
                  <a:pt x="302" y="438"/>
                  <a:pt x="302" y="438"/>
                  <a:pt x="302" y="438"/>
                </a:cubicBezTo>
                <a:cubicBezTo>
                  <a:pt x="180" y="438"/>
                  <a:pt x="180" y="438"/>
                  <a:pt x="180" y="438"/>
                </a:cubicBezTo>
                <a:cubicBezTo>
                  <a:pt x="180" y="547"/>
                  <a:pt x="180" y="547"/>
                  <a:pt x="180" y="547"/>
                </a:cubicBezTo>
                <a:cubicBezTo>
                  <a:pt x="182" y="549"/>
                  <a:pt x="182" y="549"/>
                  <a:pt x="182" y="549"/>
                </a:cubicBezTo>
                <a:cubicBezTo>
                  <a:pt x="185" y="550"/>
                  <a:pt x="187" y="551"/>
                  <a:pt x="189" y="553"/>
                </a:cubicBezTo>
                <a:lnTo>
                  <a:pt x="190" y="553"/>
                </a:lnTo>
                <a:close/>
                <a:moveTo>
                  <a:pt x="195" y="32"/>
                </a:moveTo>
                <a:cubicBezTo>
                  <a:pt x="257" y="97"/>
                  <a:pt x="257" y="97"/>
                  <a:pt x="257" y="97"/>
                </a:cubicBezTo>
                <a:cubicBezTo>
                  <a:pt x="438" y="32"/>
                  <a:pt x="438" y="32"/>
                  <a:pt x="438" y="32"/>
                </a:cubicBezTo>
                <a:cubicBezTo>
                  <a:pt x="347" y="32"/>
                  <a:pt x="347" y="32"/>
                  <a:pt x="347" y="32"/>
                </a:cubicBezTo>
                <a:cubicBezTo>
                  <a:pt x="344" y="35"/>
                  <a:pt x="339" y="37"/>
                  <a:pt x="335" y="37"/>
                </a:cubicBezTo>
                <a:cubicBezTo>
                  <a:pt x="330" y="37"/>
                  <a:pt x="325" y="35"/>
                  <a:pt x="322" y="32"/>
                </a:cubicBezTo>
                <a:lnTo>
                  <a:pt x="195" y="32"/>
                </a:lnTo>
                <a:close/>
                <a:moveTo>
                  <a:pt x="474" y="553"/>
                </a:moveTo>
                <a:cubicBezTo>
                  <a:pt x="363" y="438"/>
                  <a:pt x="363" y="438"/>
                  <a:pt x="363" y="438"/>
                </a:cubicBezTo>
                <a:cubicBezTo>
                  <a:pt x="316" y="438"/>
                  <a:pt x="316" y="438"/>
                  <a:pt x="316" y="438"/>
                </a:cubicBezTo>
                <a:cubicBezTo>
                  <a:pt x="204" y="553"/>
                  <a:pt x="204" y="553"/>
                  <a:pt x="204" y="553"/>
                </a:cubicBezTo>
                <a:cubicBezTo>
                  <a:pt x="322" y="553"/>
                  <a:pt x="322" y="553"/>
                  <a:pt x="322" y="553"/>
                </a:cubicBezTo>
                <a:cubicBezTo>
                  <a:pt x="325" y="550"/>
                  <a:pt x="330" y="548"/>
                  <a:pt x="335" y="548"/>
                </a:cubicBezTo>
                <a:cubicBezTo>
                  <a:pt x="339" y="548"/>
                  <a:pt x="344" y="550"/>
                  <a:pt x="347" y="553"/>
                </a:cubicBezTo>
                <a:lnTo>
                  <a:pt x="474" y="553"/>
                </a:lnTo>
                <a:close/>
                <a:moveTo>
                  <a:pt x="237" y="296"/>
                </a:moveTo>
                <a:cubicBezTo>
                  <a:pt x="339" y="400"/>
                  <a:pt x="339" y="400"/>
                  <a:pt x="339" y="400"/>
                </a:cubicBezTo>
                <a:cubicBezTo>
                  <a:pt x="435" y="299"/>
                  <a:pt x="435" y="299"/>
                  <a:pt x="435" y="299"/>
                </a:cubicBezTo>
                <a:cubicBezTo>
                  <a:pt x="334" y="193"/>
                  <a:pt x="334" y="193"/>
                  <a:pt x="334" y="193"/>
                </a:cubicBezTo>
                <a:lnTo>
                  <a:pt x="237" y="296"/>
                </a:lnTo>
                <a:close/>
                <a:moveTo>
                  <a:pt x="468" y="32"/>
                </a:moveTo>
                <a:cubicBezTo>
                  <a:pt x="265" y="105"/>
                  <a:pt x="265" y="105"/>
                  <a:pt x="265" y="105"/>
                </a:cubicBezTo>
                <a:cubicBezTo>
                  <a:pt x="334" y="179"/>
                  <a:pt x="334" y="179"/>
                  <a:pt x="334" y="179"/>
                </a:cubicBezTo>
                <a:cubicBezTo>
                  <a:pt x="473" y="32"/>
                  <a:pt x="473" y="32"/>
                  <a:pt x="473" y="32"/>
                </a:cubicBezTo>
                <a:lnTo>
                  <a:pt x="468" y="32"/>
                </a:lnTo>
                <a:close/>
                <a:moveTo>
                  <a:pt x="325" y="428"/>
                </a:moveTo>
                <a:cubicBezTo>
                  <a:pt x="353" y="428"/>
                  <a:pt x="353" y="428"/>
                  <a:pt x="353" y="428"/>
                </a:cubicBezTo>
                <a:cubicBezTo>
                  <a:pt x="339" y="413"/>
                  <a:pt x="339" y="413"/>
                  <a:pt x="339" y="413"/>
                </a:cubicBezTo>
                <a:lnTo>
                  <a:pt x="325" y="428"/>
                </a:lnTo>
                <a:close/>
                <a:moveTo>
                  <a:pt x="559" y="160"/>
                </a:moveTo>
                <a:cubicBezTo>
                  <a:pt x="559" y="159"/>
                  <a:pt x="559" y="159"/>
                  <a:pt x="559" y="159"/>
                </a:cubicBezTo>
                <a:cubicBezTo>
                  <a:pt x="488" y="36"/>
                  <a:pt x="488" y="36"/>
                  <a:pt x="488" y="36"/>
                </a:cubicBezTo>
                <a:cubicBezTo>
                  <a:pt x="486" y="36"/>
                  <a:pt x="485" y="35"/>
                  <a:pt x="484" y="34"/>
                </a:cubicBezTo>
                <a:cubicBezTo>
                  <a:pt x="341" y="186"/>
                  <a:pt x="341" y="186"/>
                  <a:pt x="341" y="186"/>
                </a:cubicBezTo>
                <a:cubicBezTo>
                  <a:pt x="442" y="293"/>
                  <a:pt x="442" y="293"/>
                  <a:pt x="442" y="293"/>
                </a:cubicBezTo>
                <a:cubicBezTo>
                  <a:pt x="561" y="169"/>
                  <a:pt x="561" y="169"/>
                  <a:pt x="561" y="169"/>
                </a:cubicBezTo>
                <a:cubicBezTo>
                  <a:pt x="560" y="166"/>
                  <a:pt x="559" y="163"/>
                  <a:pt x="559" y="160"/>
                </a:cubicBezTo>
                <a:close/>
                <a:moveTo>
                  <a:pt x="524" y="394"/>
                </a:moveTo>
                <a:cubicBezTo>
                  <a:pt x="442" y="307"/>
                  <a:pt x="442" y="307"/>
                  <a:pt x="442" y="307"/>
                </a:cubicBezTo>
                <a:cubicBezTo>
                  <a:pt x="345" y="407"/>
                  <a:pt x="345" y="407"/>
                  <a:pt x="345" y="407"/>
                </a:cubicBezTo>
                <a:cubicBezTo>
                  <a:pt x="366" y="428"/>
                  <a:pt x="366" y="428"/>
                  <a:pt x="366" y="428"/>
                </a:cubicBezTo>
                <a:cubicBezTo>
                  <a:pt x="517" y="428"/>
                  <a:pt x="517" y="428"/>
                  <a:pt x="517" y="428"/>
                </a:cubicBezTo>
                <a:lnTo>
                  <a:pt x="524" y="394"/>
                </a:lnTo>
                <a:close/>
                <a:moveTo>
                  <a:pt x="494" y="539"/>
                </a:moveTo>
                <a:cubicBezTo>
                  <a:pt x="515" y="438"/>
                  <a:pt x="515" y="438"/>
                  <a:pt x="515" y="438"/>
                </a:cubicBezTo>
                <a:cubicBezTo>
                  <a:pt x="375" y="438"/>
                  <a:pt x="375" y="438"/>
                  <a:pt x="375" y="438"/>
                </a:cubicBezTo>
                <a:cubicBezTo>
                  <a:pt x="484" y="550"/>
                  <a:pt x="484" y="550"/>
                  <a:pt x="484" y="550"/>
                </a:cubicBezTo>
                <a:cubicBezTo>
                  <a:pt x="485" y="549"/>
                  <a:pt x="487" y="548"/>
                  <a:pt x="488" y="548"/>
                </a:cubicBezTo>
                <a:lnTo>
                  <a:pt x="494" y="539"/>
                </a:lnTo>
                <a:close/>
                <a:moveTo>
                  <a:pt x="527" y="382"/>
                </a:moveTo>
                <a:cubicBezTo>
                  <a:pt x="570" y="178"/>
                  <a:pt x="570" y="178"/>
                  <a:pt x="570" y="178"/>
                </a:cubicBezTo>
                <a:cubicBezTo>
                  <a:pt x="569" y="176"/>
                  <a:pt x="569" y="176"/>
                  <a:pt x="569" y="176"/>
                </a:cubicBezTo>
                <a:cubicBezTo>
                  <a:pt x="568" y="176"/>
                  <a:pt x="568" y="176"/>
                  <a:pt x="568" y="176"/>
                </a:cubicBezTo>
                <a:cubicBezTo>
                  <a:pt x="449" y="300"/>
                  <a:pt x="449" y="300"/>
                  <a:pt x="449" y="300"/>
                </a:cubicBezTo>
                <a:lnTo>
                  <a:pt x="527" y="382"/>
                </a:lnTo>
                <a:close/>
                <a:moveTo>
                  <a:pt x="509" y="512"/>
                </a:moveTo>
                <a:cubicBezTo>
                  <a:pt x="552" y="438"/>
                  <a:pt x="552" y="438"/>
                  <a:pt x="552" y="438"/>
                </a:cubicBezTo>
                <a:cubicBezTo>
                  <a:pt x="525" y="438"/>
                  <a:pt x="525" y="438"/>
                  <a:pt x="525" y="438"/>
                </a:cubicBezTo>
                <a:lnTo>
                  <a:pt x="509" y="512"/>
                </a:lnTo>
                <a:close/>
                <a:moveTo>
                  <a:pt x="553" y="424"/>
                </a:moveTo>
                <a:cubicBezTo>
                  <a:pt x="533" y="402"/>
                  <a:pt x="533" y="402"/>
                  <a:pt x="533" y="402"/>
                </a:cubicBezTo>
                <a:cubicBezTo>
                  <a:pt x="527" y="428"/>
                  <a:pt x="527" y="428"/>
                  <a:pt x="527" y="428"/>
                </a:cubicBezTo>
                <a:cubicBezTo>
                  <a:pt x="552" y="428"/>
                  <a:pt x="552" y="428"/>
                  <a:pt x="552" y="428"/>
                </a:cubicBezTo>
                <a:cubicBezTo>
                  <a:pt x="552" y="427"/>
                  <a:pt x="553" y="425"/>
                  <a:pt x="553" y="424"/>
                </a:cubicBezTo>
                <a:close/>
                <a:moveTo>
                  <a:pt x="633" y="297"/>
                </a:moveTo>
                <a:cubicBezTo>
                  <a:pt x="632" y="295"/>
                  <a:pt x="632" y="294"/>
                  <a:pt x="632" y="292"/>
                </a:cubicBezTo>
                <a:cubicBezTo>
                  <a:pt x="632" y="290"/>
                  <a:pt x="633" y="289"/>
                  <a:pt x="633" y="287"/>
                </a:cubicBezTo>
                <a:cubicBezTo>
                  <a:pt x="577" y="190"/>
                  <a:pt x="577" y="190"/>
                  <a:pt x="577" y="190"/>
                </a:cubicBezTo>
                <a:cubicBezTo>
                  <a:pt x="535" y="390"/>
                  <a:pt x="535" y="390"/>
                  <a:pt x="535" y="390"/>
                </a:cubicBezTo>
                <a:cubicBezTo>
                  <a:pt x="560" y="417"/>
                  <a:pt x="560" y="417"/>
                  <a:pt x="560" y="417"/>
                </a:cubicBezTo>
                <a:cubicBezTo>
                  <a:pt x="562" y="416"/>
                  <a:pt x="563" y="415"/>
                  <a:pt x="565" y="415"/>
                </a:cubicBezTo>
                <a:lnTo>
                  <a:pt x="633" y="297"/>
                </a:lnTo>
                <a:close/>
              </a:path>
            </a:pathLst>
          </a:custGeom>
          <a:solidFill>
            <a:srgbClr val="C00000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 vert="horz" wrap="square" lIns="100838" tIns="50419" rIns="100838" bIns="50419" numCol="1" anchor="t" anchorCtr="0" compatLnSpc="1">
            <a:prstTxWarp prst="textNoShape">
              <a:avLst/>
            </a:prstTxWarp>
          </a:bodyPr>
          <a:lstStyle/>
          <a:p>
            <a:endParaRPr lang="de-DE" sz="1985" dirty="0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056269" y="352425"/>
            <a:ext cx="1061836" cy="126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0032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STYLE_ID" val="6cd991bf-f022-4378-96e7-2c338aeb3f5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STRETC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4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2369</Words>
  <Application>Microsoft Office PowerPoint</Application>
  <PresentationFormat>Произвольный</PresentationFormat>
  <Paragraphs>342</Paragraphs>
  <Slides>31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7" baseType="lpstr">
      <vt:lpstr>Arial</vt:lpstr>
      <vt:lpstr>Calibri</vt:lpstr>
      <vt:lpstr>Century Gothic</vt:lpstr>
      <vt:lpstr>Times New Roman</vt:lpstr>
      <vt:lpstr>Wingdings</vt:lpstr>
      <vt:lpstr>Office Theme</vt:lpstr>
      <vt:lpstr>ТОЛЬЯТТИ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Приоритет. Экогород (город-парк)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ЦЕЛЕВЫЕ ИНДИКАТОРЫ: ЭКОЛОГИЯ</vt:lpstr>
      <vt:lpstr>ЦЕЛЕВЫЕ ИНДИКАТОРЫ: СОЦИАЛЬНАЯ СФЕРА</vt:lpstr>
      <vt:lpstr>ЦЕЛЕВЫЕ ИНДИКАТОРЫ: ЧЕЛОВЕЧЕСКИЙ КАПИТАЛ</vt:lpstr>
      <vt:lpstr>ЦЕЛЕВЫЕ ИНДИКАТОРЫ: ГОРОД БОЛЬШИХ ПРОЕКТОВ</vt:lpstr>
      <vt:lpstr>ЦЕЛЕВЫЕ ИНДИКАТОРЫ: ТРАНСПОРТ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prezentation_ru</dc:title>
  <dc:creator>Администратор</dc:creator>
  <cp:lastModifiedBy>Земцов Степан Петрович</cp:lastModifiedBy>
  <cp:revision>272</cp:revision>
  <dcterms:created xsi:type="dcterms:W3CDTF">2017-09-18T06:39:19Z</dcterms:created>
  <dcterms:modified xsi:type="dcterms:W3CDTF">2018-12-07T15:33:16Z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2017-09-18T00:00:00Z</vt:filetime>
  </property>
  <property fmtid="{D5CDD505-2E9C-101B-9397-08002B2CF9AE}" pid="3" name="Creator">
    <vt:lpwstr>Adobe Illustrator CS6 (Macintosh)</vt:lpwstr>
  </property>
  <property fmtid="{D5CDD505-2E9C-101B-9397-08002B2CF9AE}" pid="4" name="LastSaved">
    <vt:filetime>2017-09-18T00:00:00Z</vt:filetime>
  </property>
</Properties>
</file>