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8" r:id="rId4"/>
    <p:sldId id="258" r:id="rId5"/>
    <p:sldId id="259" r:id="rId6"/>
    <p:sldId id="261" r:id="rId7"/>
    <p:sldId id="267" r:id="rId8"/>
    <p:sldId id="266" r:id="rId9"/>
    <p:sldId id="27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75" d="100"/>
          <a:sy n="75" d="100"/>
        </p:scale>
        <p:origin x="-276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593FF-3D0A-40BA-84EC-968ABF794B4E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349A0F-1A01-45E0-BBF0-ABF619329B97}">
      <dgm:prSet phldrT="[Текст]" custT="1"/>
      <dgm:spPr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Маршрутная сеть г.о. Тольятти</a:t>
          </a:r>
          <a:endParaRPr lang="ru-RU" sz="2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B65822-E176-4786-8669-A9D4F7593930}" type="parTrans" cxnId="{5E13D522-0230-4539-A0CF-60E087AE8FED}">
      <dgm:prSet/>
      <dgm:spPr/>
      <dgm:t>
        <a:bodyPr/>
        <a:lstStyle/>
        <a:p>
          <a:endParaRPr lang="ru-RU"/>
        </a:p>
      </dgm:t>
    </dgm:pt>
    <dgm:pt modelId="{8E6BF0E0-7B64-4507-A90F-BC0C79432EBC}" type="sibTrans" cxnId="{5E13D522-0230-4539-A0CF-60E087AE8FED}">
      <dgm:prSet custT="1"/>
      <dgm:spPr/>
      <dgm:t>
        <a:bodyPr/>
        <a:lstStyle/>
        <a:p>
          <a:pPr algn="ctr"/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80</a:t>
          </a:r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маршрутов</a:t>
          </a:r>
          <a:endParaRPr lang="ru-RU" sz="2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B5A21F-5CF0-48D3-A062-792F27BA36D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регулируемым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тарифам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CB401B-DA99-494F-AD2E-7CB3ADD43FCD}" type="parTrans" cxnId="{F1CA3241-10BF-4EBA-AB25-AA7B8B9D0EB8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A7AC7833-47AC-43D2-A0D0-FAD8C9EA3190}" type="sibTrans" cxnId="{F1CA3241-10BF-4EBA-AB25-AA7B8B9D0EB8}">
      <dgm:prSet custT="1"/>
      <dgm:spPr/>
      <dgm:t>
        <a:bodyPr/>
        <a:lstStyle/>
        <a:p>
          <a:pPr algn="r"/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45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маршрутов (</a:t>
          </a:r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37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– МП «ТПАТП №3», </a:t>
          </a:r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– МП «ТТУ»)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91B29F-53A7-47B4-9970-9B1466FA683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нерегулируемым тарифам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36DFB0-50C1-406F-841A-6D03B7D1FAED}" type="parTrans" cxnId="{B61E1834-769E-4624-95CD-77ADF8516CCC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F36C038A-D103-4F0C-AF6E-E8C3CA127EDC}" type="sibTrans" cxnId="{B61E1834-769E-4624-95CD-77ADF8516CCC}">
      <dgm:prSet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35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маршрутов (</a:t>
          </a:r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перевозчиков иной формы собственности)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712C98-A4A1-4E04-B515-1A95A46BC819}" type="pres">
      <dgm:prSet presAssocID="{699593FF-3D0A-40BA-84EC-968ABF794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466EB8-3EF4-46EE-BBDF-0BA60AC82A74}" type="pres">
      <dgm:prSet presAssocID="{12349A0F-1A01-45E0-BBF0-ABF619329B9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AE741F4-9E87-4C9B-BCA9-AF0429ECD29D}" type="pres">
      <dgm:prSet presAssocID="{12349A0F-1A01-45E0-BBF0-ABF619329B97}" presName="rootComposite1" presStyleCnt="0"/>
      <dgm:spPr/>
      <dgm:t>
        <a:bodyPr/>
        <a:lstStyle/>
        <a:p>
          <a:endParaRPr lang="ru-RU"/>
        </a:p>
      </dgm:t>
    </dgm:pt>
    <dgm:pt modelId="{A0A011A4-E3D6-444A-92F0-00FE1989CF36}" type="pres">
      <dgm:prSet presAssocID="{12349A0F-1A01-45E0-BBF0-ABF619329B97}" presName="rootText1" presStyleLbl="node0" presStyleIdx="0" presStyleCnt="1" custScaleX="135266" custLinFactNeighborX="-424" custLinFactNeighborY="-36958">
        <dgm:presLayoutVars>
          <dgm:chMax/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ED411C5-AA27-4724-8EA9-0239745549E4}" type="pres">
      <dgm:prSet presAssocID="{12349A0F-1A01-45E0-BBF0-ABF619329B97}" presName="titleText1" presStyleLbl="fgAcc0" presStyleIdx="0" presStyleCnt="1" custLinFactNeighborX="579" custLinFactNeighborY="-83110">
        <dgm:presLayoutVars>
          <dgm:chMax val="0"/>
          <dgm:chPref val="0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A842B7B-CA5C-4EEC-8267-F2AD56CC3E8F}" type="pres">
      <dgm:prSet presAssocID="{12349A0F-1A01-45E0-BBF0-ABF619329B97}" presName="rootConnector1" presStyleLbl="node1" presStyleIdx="0" presStyleCnt="2"/>
      <dgm:spPr/>
      <dgm:t>
        <a:bodyPr/>
        <a:lstStyle/>
        <a:p>
          <a:endParaRPr lang="ru-RU"/>
        </a:p>
      </dgm:t>
    </dgm:pt>
    <dgm:pt modelId="{6EC6112D-BD41-4BA9-A008-926AD6B371D4}" type="pres">
      <dgm:prSet presAssocID="{12349A0F-1A01-45E0-BBF0-ABF619329B97}" presName="hierChild2" presStyleCnt="0"/>
      <dgm:spPr/>
      <dgm:t>
        <a:bodyPr/>
        <a:lstStyle/>
        <a:p>
          <a:endParaRPr lang="ru-RU"/>
        </a:p>
      </dgm:t>
    </dgm:pt>
    <dgm:pt modelId="{3F9FB76F-962B-4381-8163-801E4F5D6E94}" type="pres">
      <dgm:prSet presAssocID="{37CB401B-DA99-494F-AD2E-7CB3ADD43FC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A357983-D391-4150-B056-0C136B2415FD}" type="pres">
      <dgm:prSet presAssocID="{B3B5A21F-5CF0-48D3-A062-792F27BA36D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697D4F-AEC6-4B32-8148-2BC799105698}" type="pres">
      <dgm:prSet presAssocID="{B3B5A21F-5CF0-48D3-A062-792F27BA36DF}" presName="rootComposite" presStyleCnt="0"/>
      <dgm:spPr/>
      <dgm:t>
        <a:bodyPr/>
        <a:lstStyle/>
        <a:p>
          <a:endParaRPr lang="ru-RU"/>
        </a:p>
      </dgm:t>
    </dgm:pt>
    <dgm:pt modelId="{F3B9C076-DF2C-4573-BDF5-4E86DC164609}" type="pres">
      <dgm:prSet presAssocID="{B3B5A21F-5CF0-48D3-A062-792F27BA36DF}" presName="rootText" presStyleLbl="node1" presStyleIdx="0" presStyleCnt="2" custScaleX="143164">
        <dgm:presLayoutVars>
          <dgm:chMax/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63DA6195-28A2-4248-A31D-72CC0DA94D2F}" type="pres">
      <dgm:prSet presAssocID="{B3B5A21F-5CF0-48D3-A062-792F27BA36DF}" presName="titleText2" presStyleLbl="fgAcc1" presStyleIdx="0" presStyleCnt="2" custScaleX="154111" custScaleY="157173" custLinFactNeighborX="1075" custLinFactNeighborY="36662">
        <dgm:presLayoutVars>
          <dgm:chMax val="0"/>
          <dgm:chPref val="0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703D7CE-8F31-46F4-809B-ECC9130A348C}" type="pres">
      <dgm:prSet presAssocID="{B3B5A21F-5CF0-48D3-A062-792F27BA36DF}" presName="rootConnector" presStyleLbl="node2" presStyleIdx="0" presStyleCnt="0"/>
      <dgm:spPr/>
      <dgm:t>
        <a:bodyPr/>
        <a:lstStyle/>
        <a:p>
          <a:endParaRPr lang="ru-RU"/>
        </a:p>
      </dgm:t>
    </dgm:pt>
    <dgm:pt modelId="{13BCF315-27A1-45F5-B2E9-FDC1BCCFECC4}" type="pres">
      <dgm:prSet presAssocID="{B3B5A21F-5CF0-48D3-A062-792F27BA36DF}" presName="hierChild4" presStyleCnt="0"/>
      <dgm:spPr/>
      <dgm:t>
        <a:bodyPr/>
        <a:lstStyle/>
        <a:p>
          <a:endParaRPr lang="ru-RU"/>
        </a:p>
      </dgm:t>
    </dgm:pt>
    <dgm:pt modelId="{66E412C2-B728-4A5E-8470-BB944E15E65D}" type="pres">
      <dgm:prSet presAssocID="{B3B5A21F-5CF0-48D3-A062-792F27BA36DF}" presName="hierChild5" presStyleCnt="0"/>
      <dgm:spPr/>
      <dgm:t>
        <a:bodyPr/>
        <a:lstStyle/>
        <a:p>
          <a:endParaRPr lang="ru-RU"/>
        </a:p>
      </dgm:t>
    </dgm:pt>
    <dgm:pt modelId="{70A67887-A616-4D1B-9A9F-20FB08E0555C}" type="pres">
      <dgm:prSet presAssocID="{BB36DFB0-50C1-406F-841A-6D03B7D1FAE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CB6D378-EFDC-493D-AFF8-EC6472131FAB}" type="pres">
      <dgm:prSet presAssocID="{1791B29F-53A7-47B4-9970-9B1466FA683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53DD3E6-4295-4900-9B87-BA9768C94228}" type="pres">
      <dgm:prSet presAssocID="{1791B29F-53A7-47B4-9970-9B1466FA683C}" presName="rootComposite" presStyleCnt="0"/>
      <dgm:spPr/>
      <dgm:t>
        <a:bodyPr/>
        <a:lstStyle/>
        <a:p>
          <a:endParaRPr lang="ru-RU"/>
        </a:p>
      </dgm:t>
    </dgm:pt>
    <dgm:pt modelId="{41DB4E2D-6CBE-4ECD-A821-8A9DFA2FFBA1}" type="pres">
      <dgm:prSet presAssocID="{1791B29F-53A7-47B4-9970-9B1466FA683C}" presName="rootText" presStyleLbl="node1" presStyleIdx="1" presStyleCnt="2" custScaleX="129686">
        <dgm:presLayoutVars>
          <dgm:chMax/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F130C25-0D1E-42DD-8F02-22A18BF3C444}" type="pres">
      <dgm:prSet presAssocID="{1791B29F-53A7-47B4-9970-9B1466FA683C}" presName="titleText2" presStyleLbl="fgAcc1" presStyleIdx="1" presStyleCnt="2" custScaleX="135629" custScaleY="157173" custLinFactNeighborX="-94" custLinFactNeighborY="38019">
        <dgm:presLayoutVars>
          <dgm:chMax val="0"/>
          <dgm:chPref val="0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58F45B3-C314-48EE-A578-29984D167A57}" type="pres">
      <dgm:prSet presAssocID="{1791B29F-53A7-47B4-9970-9B1466FA683C}" presName="rootConnector" presStyleLbl="node2" presStyleIdx="0" presStyleCnt="0"/>
      <dgm:spPr/>
      <dgm:t>
        <a:bodyPr/>
        <a:lstStyle/>
        <a:p>
          <a:endParaRPr lang="ru-RU"/>
        </a:p>
      </dgm:t>
    </dgm:pt>
    <dgm:pt modelId="{68F628A0-7ED9-4A24-BC5E-4CDC30D657BD}" type="pres">
      <dgm:prSet presAssocID="{1791B29F-53A7-47B4-9970-9B1466FA683C}" presName="hierChild4" presStyleCnt="0"/>
      <dgm:spPr/>
      <dgm:t>
        <a:bodyPr/>
        <a:lstStyle/>
        <a:p>
          <a:endParaRPr lang="ru-RU"/>
        </a:p>
      </dgm:t>
    </dgm:pt>
    <dgm:pt modelId="{2ABFA744-E039-440C-814A-6AFA42BAA883}" type="pres">
      <dgm:prSet presAssocID="{1791B29F-53A7-47B4-9970-9B1466FA683C}" presName="hierChild5" presStyleCnt="0"/>
      <dgm:spPr/>
      <dgm:t>
        <a:bodyPr/>
        <a:lstStyle/>
        <a:p>
          <a:endParaRPr lang="ru-RU"/>
        </a:p>
      </dgm:t>
    </dgm:pt>
    <dgm:pt modelId="{4942F6FB-9C1F-4588-A95D-103292340DD0}" type="pres">
      <dgm:prSet presAssocID="{12349A0F-1A01-45E0-BBF0-ABF619329B97}" presName="hierChild3" presStyleCnt="0"/>
      <dgm:spPr/>
      <dgm:t>
        <a:bodyPr/>
        <a:lstStyle/>
        <a:p>
          <a:endParaRPr lang="ru-RU"/>
        </a:p>
      </dgm:t>
    </dgm:pt>
  </dgm:ptLst>
  <dgm:cxnLst>
    <dgm:cxn modelId="{B61E1834-769E-4624-95CD-77ADF8516CCC}" srcId="{12349A0F-1A01-45E0-BBF0-ABF619329B97}" destId="{1791B29F-53A7-47B4-9970-9B1466FA683C}" srcOrd="1" destOrd="0" parTransId="{BB36DFB0-50C1-406F-841A-6D03B7D1FAED}" sibTransId="{F36C038A-D103-4F0C-AF6E-E8C3CA127EDC}"/>
    <dgm:cxn modelId="{9E7DFF49-C5E9-4910-A8BF-DB9921BD6496}" type="presOf" srcId="{B3B5A21F-5CF0-48D3-A062-792F27BA36DF}" destId="{F3B9C076-DF2C-4573-BDF5-4E86DC164609}" srcOrd="0" destOrd="0" presId="urn:microsoft.com/office/officeart/2008/layout/NameandTitleOrganizationalChart"/>
    <dgm:cxn modelId="{E53D743F-8589-4EB0-8F27-1B425E85D61B}" type="presOf" srcId="{BB36DFB0-50C1-406F-841A-6D03B7D1FAED}" destId="{70A67887-A616-4D1B-9A9F-20FB08E0555C}" srcOrd="0" destOrd="0" presId="urn:microsoft.com/office/officeart/2008/layout/NameandTitleOrganizationalChart"/>
    <dgm:cxn modelId="{F1CA3241-10BF-4EBA-AB25-AA7B8B9D0EB8}" srcId="{12349A0F-1A01-45E0-BBF0-ABF619329B97}" destId="{B3B5A21F-5CF0-48D3-A062-792F27BA36DF}" srcOrd="0" destOrd="0" parTransId="{37CB401B-DA99-494F-AD2E-7CB3ADD43FCD}" sibTransId="{A7AC7833-47AC-43D2-A0D0-FAD8C9EA3190}"/>
    <dgm:cxn modelId="{5E13D522-0230-4539-A0CF-60E087AE8FED}" srcId="{699593FF-3D0A-40BA-84EC-968ABF794B4E}" destId="{12349A0F-1A01-45E0-BBF0-ABF619329B97}" srcOrd="0" destOrd="0" parTransId="{14B65822-E176-4786-8669-A9D4F7593930}" sibTransId="{8E6BF0E0-7B64-4507-A90F-BC0C79432EBC}"/>
    <dgm:cxn modelId="{9DA2120B-7AB6-4E4B-BEE0-64C3097AA8A8}" type="presOf" srcId="{A7AC7833-47AC-43D2-A0D0-FAD8C9EA3190}" destId="{63DA6195-28A2-4248-A31D-72CC0DA94D2F}" srcOrd="0" destOrd="0" presId="urn:microsoft.com/office/officeart/2008/layout/NameandTitleOrganizationalChart"/>
    <dgm:cxn modelId="{10FB53F9-3869-4F76-9727-F99794073268}" type="presOf" srcId="{F36C038A-D103-4F0C-AF6E-E8C3CA127EDC}" destId="{8F130C25-0D1E-42DD-8F02-22A18BF3C444}" srcOrd="0" destOrd="0" presId="urn:microsoft.com/office/officeart/2008/layout/NameandTitleOrganizationalChart"/>
    <dgm:cxn modelId="{C9FB8067-6F3B-4DC8-89E3-D1A46484B73B}" type="presOf" srcId="{8E6BF0E0-7B64-4507-A90F-BC0C79432EBC}" destId="{BED411C5-AA27-4724-8EA9-0239745549E4}" srcOrd="0" destOrd="0" presId="urn:microsoft.com/office/officeart/2008/layout/NameandTitleOrganizationalChart"/>
    <dgm:cxn modelId="{C94A1601-83BD-411D-9A1B-6E5792150B48}" type="presOf" srcId="{B3B5A21F-5CF0-48D3-A062-792F27BA36DF}" destId="{7703D7CE-8F31-46F4-809B-ECC9130A348C}" srcOrd="1" destOrd="0" presId="urn:microsoft.com/office/officeart/2008/layout/NameandTitleOrganizationalChart"/>
    <dgm:cxn modelId="{F9D313B5-20BF-4452-8C40-519F7DFE2359}" type="presOf" srcId="{699593FF-3D0A-40BA-84EC-968ABF794B4E}" destId="{AF712C98-A4A1-4E04-B515-1A95A46BC819}" srcOrd="0" destOrd="0" presId="urn:microsoft.com/office/officeart/2008/layout/NameandTitleOrganizationalChart"/>
    <dgm:cxn modelId="{74CE3542-58FB-404C-82AE-9C21ADAEEFFB}" type="presOf" srcId="{12349A0F-1A01-45E0-BBF0-ABF619329B97}" destId="{A0A011A4-E3D6-444A-92F0-00FE1989CF36}" srcOrd="0" destOrd="0" presId="urn:microsoft.com/office/officeart/2008/layout/NameandTitleOrganizationalChart"/>
    <dgm:cxn modelId="{FD664C23-68E6-4066-8F92-3E88F48569C2}" type="presOf" srcId="{1791B29F-53A7-47B4-9970-9B1466FA683C}" destId="{41DB4E2D-6CBE-4ECD-A821-8A9DFA2FFBA1}" srcOrd="0" destOrd="0" presId="urn:microsoft.com/office/officeart/2008/layout/NameandTitleOrganizationalChart"/>
    <dgm:cxn modelId="{F956B4C1-B043-4258-9075-CC3994FE0F22}" type="presOf" srcId="{12349A0F-1A01-45E0-BBF0-ABF619329B97}" destId="{9A842B7B-CA5C-4EEC-8267-F2AD56CC3E8F}" srcOrd="1" destOrd="0" presId="urn:microsoft.com/office/officeart/2008/layout/NameandTitleOrganizationalChart"/>
    <dgm:cxn modelId="{3FC50035-ED20-4602-9593-86898E603229}" type="presOf" srcId="{37CB401B-DA99-494F-AD2E-7CB3ADD43FCD}" destId="{3F9FB76F-962B-4381-8163-801E4F5D6E94}" srcOrd="0" destOrd="0" presId="urn:microsoft.com/office/officeart/2008/layout/NameandTitleOrganizationalChart"/>
    <dgm:cxn modelId="{DAE434CA-9275-49D4-8037-84D14A95DB7D}" type="presOf" srcId="{1791B29F-53A7-47B4-9970-9B1466FA683C}" destId="{958F45B3-C314-48EE-A578-29984D167A57}" srcOrd="1" destOrd="0" presId="urn:microsoft.com/office/officeart/2008/layout/NameandTitleOrganizationalChart"/>
    <dgm:cxn modelId="{55F8C0F6-A825-4154-A390-5856A801B850}" type="presParOf" srcId="{AF712C98-A4A1-4E04-B515-1A95A46BC819}" destId="{33466EB8-3EF4-46EE-BBDF-0BA60AC82A74}" srcOrd="0" destOrd="0" presId="urn:microsoft.com/office/officeart/2008/layout/NameandTitleOrganizationalChart"/>
    <dgm:cxn modelId="{D2B1AF2E-B475-47B5-90B9-C84DFB63FD8F}" type="presParOf" srcId="{33466EB8-3EF4-46EE-BBDF-0BA60AC82A74}" destId="{EAE741F4-9E87-4C9B-BCA9-AF0429ECD29D}" srcOrd="0" destOrd="0" presId="urn:microsoft.com/office/officeart/2008/layout/NameandTitleOrganizationalChart"/>
    <dgm:cxn modelId="{D50F579E-55F4-4B97-8043-4A68538C0FBF}" type="presParOf" srcId="{EAE741F4-9E87-4C9B-BCA9-AF0429ECD29D}" destId="{A0A011A4-E3D6-444A-92F0-00FE1989CF36}" srcOrd="0" destOrd="0" presId="urn:microsoft.com/office/officeart/2008/layout/NameandTitleOrganizationalChart"/>
    <dgm:cxn modelId="{AB1F2953-DB32-4C17-ADC0-CACA4B04A961}" type="presParOf" srcId="{EAE741F4-9E87-4C9B-BCA9-AF0429ECD29D}" destId="{BED411C5-AA27-4724-8EA9-0239745549E4}" srcOrd="1" destOrd="0" presId="urn:microsoft.com/office/officeart/2008/layout/NameandTitleOrganizationalChart"/>
    <dgm:cxn modelId="{4DFF2126-DD45-4CE6-803E-D61EB54DEA06}" type="presParOf" srcId="{EAE741F4-9E87-4C9B-BCA9-AF0429ECD29D}" destId="{9A842B7B-CA5C-4EEC-8267-F2AD56CC3E8F}" srcOrd="2" destOrd="0" presId="urn:microsoft.com/office/officeart/2008/layout/NameandTitleOrganizationalChart"/>
    <dgm:cxn modelId="{63525ED9-8F21-41AE-B747-3FCF22809F8E}" type="presParOf" srcId="{33466EB8-3EF4-46EE-BBDF-0BA60AC82A74}" destId="{6EC6112D-BD41-4BA9-A008-926AD6B371D4}" srcOrd="1" destOrd="0" presId="urn:microsoft.com/office/officeart/2008/layout/NameandTitleOrganizationalChart"/>
    <dgm:cxn modelId="{99665B11-655D-4857-8BD2-8B507F282E6B}" type="presParOf" srcId="{6EC6112D-BD41-4BA9-A008-926AD6B371D4}" destId="{3F9FB76F-962B-4381-8163-801E4F5D6E94}" srcOrd="0" destOrd="0" presId="urn:microsoft.com/office/officeart/2008/layout/NameandTitleOrganizationalChart"/>
    <dgm:cxn modelId="{1C3AF525-7B0F-4A39-9829-005FAA926F52}" type="presParOf" srcId="{6EC6112D-BD41-4BA9-A008-926AD6B371D4}" destId="{6A357983-D391-4150-B056-0C136B2415FD}" srcOrd="1" destOrd="0" presId="urn:microsoft.com/office/officeart/2008/layout/NameandTitleOrganizationalChart"/>
    <dgm:cxn modelId="{26348EFA-200B-4514-BB34-DD76CCB66EE0}" type="presParOf" srcId="{6A357983-D391-4150-B056-0C136B2415FD}" destId="{15697D4F-AEC6-4B32-8148-2BC799105698}" srcOrd="0" destOrd="0" presId="urn:microsoft.com/office/officeart/2008/layout/NameandTitleOrganizationalChart"/>
    <dgm:cxn modelId="{5681CF12-1D30-4FC2-8788-28E98FC71B75}" type="presParOf" srcId="{15697D4F-AEC6-4B32-8148-2BC799105698}" destId="{F3B9C076-DF2C-4573-BDF5-4E86DC164609}" srcOrd="0" destOrd="0" presId="urn:microsoft.com/office/officeart/2008/layout/NameandTitleOrganizationalChart"/>
    <dgm:cxn modelId="{99D1F5BD-F2BC-4400-99DE-141FF14C407F}" type="presParOf" srcId="{15697D4F-AEC6-4B32-8148-2BC799105698}" destId="{63DA6195-28A2-4248-A31D-72CC0DA94D2F}" srcOrd="1" destOrd="0" presId="urn:microsoft.com/office/officeart/2008/layout/NameandTitleOrganizationalChart"/>
    <dgm:cxn modelId="{3A52D0F2-03A3-4A34-9695-0DC9B16E9339}" type="presParOf" srcId="{15697D4F-AEC6-4B32-8148-2BC799105698}" destId="{7703D7CE-8F31-46F4-809B-ECC9130A348C}" srcOrd="2" destOrd="0" presId="urn:microsoft.com/office/officeart/2008/layout/NameandTitleOrganizationalChart"/>
    <dgm:cxn modelId="{05D32AF0-4BC7-480E-A955-2C619A4B4490}" type="presParOf" srcId="{6A357983-D391-4150-B056-0C136B2415FD}" destId="{13BCF315-27A1-45F5-B2E9-FDC1BCCFECC4}" srcOrd="1" destOrd="0" presId="urn:microsoft.com/office/officeart/2008/layout/NameandTitleOrganizationalChart"/>
    <dgm:cxn modelId="{BD4B3597-4E92-409A-B66C-154C10BAE30A}" type="presParOf" srcId="{6A357983-D391-4150-B056-0C136B2415FD}" destId="{66E412C2-B728-4A5E-8470-BB944E15E65D}" srcOrd="2" destOrd="0" presId="urn:microsoft.com/office/officeart/2008/layout/NameandTitleOrganizationalChart"/>
    <dgm:cxn modelId="{E53066AA-930E-4242-B0D3-E43C2405B19F}" type="presParOf" srcId="{6EC6112D-BD41-4BA9-A008-926AD6B371D4}" destId="{70A67887-A616-4D1B-9A9F-20FB08E0555C}" srcOrd="2" destOrd="0" presId="urn:microsoft.com/office/officeart/2008/layout/NameandTitleOrganizationalChart"/>
    <dgm:cxn modelId="{F3C2D68A-AAB0-4855-B821-51E29952BEBF}" type="presParOf" srcId="{6EC6112D-BD41-4BA9-A008-926AD6B371D4}" destId="{ECB6D378-EFDC-493D-AFF8-EC6472131FAB}" srcOrd="3" destOrd="0" presId="urn:microsoft.com/office/officeart/2008/layout/NameandTitleOrganizationalChart"/>
    <dgm:cxn modelId="{C53EE023-37B2-4DDC-88CF-29AD7B76F948}" type="presParOf" srcId="{ECB6D378-EFDC-493D-AFF8-EC6472131FAB}" destId="{453DD3E6-4295-4900-9B87-BA9768C94228}" srcOrd="0" destOrd="0" presId="urn:microsoft.com/office/officeart/2008/layout/NameandTitleOrganizationalChart"/>
    <dgm:cxn modelId="{D1FF3622-089E-40F6-94BA-9BCAB0F45FE3}" type="presParOf" srcId="{453DD3E6-4295-4900-9B87-BA9768C94228}" destId="{41DB4E2D-6CBE-4ECD-A821-8A9DFA2FFBA1}" srcOrd="0" destOrd="0" presId="urn:microsoft.com/office/officeart/2008/layout/NameandTitleOrganizationalChart"/>
    <dgm:cxn modelId="{D6B50ECC-3DEE-4CAB-91FC-4490DDFBFF46}" type="presParOf" srcId="{453DD3E6-4295-4900-9B87-BA9768C94228}" destId="{8F130C25-0D1E-42DD-8F02-22A18BF3C444}" srcOrd="1" destOrd="0" presId="urn:microsoft.com/office/officeart/2008/layout/NameandTitleOrganizationalChart"/>
    <dgm:cxn modelId="{8175AFE4-A8FB-47DB-94A1-D7335DF88A56}" type="presParOf" srcId="{453DD3E6-4295-4900-9B87-BA9768C94228}" destId="{958F45B3-C314-48EE-A578-29984D167A57}" srcOrd="2" destOrd="0" presId="urn:microsoft.com/office/officeart/2008/layout/NameandTitleOrganizationalChart"/>
    <dgm:cxn modelId="{9245D985-C7C8-4753-8A2A-3DB8EA55D70D}" type="presParOf" srcId="{ECB6D378-EFDC-493D-AFF8-EC6472131FAB}" destId="{68F628A0-7ED9-4A24-BC5E-4CDC30D657BD}" srcOrd="1" destOrd="0" presId="urn:microsoft.com/office/officeart/2008/layout/NameandTitleOrganizationalChart"/>
    <dgm:cxn modelId="{C1BF9FFB-5FBB-41BF-AD4F-7D8DF8C5A19F}" type="presParOf" srcId="{ECB6D378-EFDC-493D-AFF8-EC6472131FAB}" destId="{2ABFA744-E039-440C-814A-6AFA42BAA883}" srcOrd="2" destOrd="0" presId="urn:microsoft.com/office/officeart/2008/layout/NameandTitleOrganizationalChart"/>
    <dgm:cxn modelId="{597E34C4-B42F-40B7-B3C1-EFB568A518BF}" type="presParOf" srcId="{33466EB8-3EF4-46EE-BBDF-0BA60AC82A74}" destId="{4942F6FB-9C1F-4588-A95D-103292340D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5DD89-54B8-4C10-8C01-B3EEE0D45492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F1D27-EA58-47D1-AE33-F9922B40D0DE}">
      <dgm:prSet phldrT="[Текст]"/>
      <dgm:spPr/>
      <dgm:t>
        <a:bodyPr/>
        <a:lstStyle/>
        <a:p>
          <a:pPr algn="ctr"/>
          <a:r>
            <a:rPr lang="ru-RU" dirty="0" smtClean="0"/>
            <a:t>Всего поступило: </a:t>
          </a:r>
          <a:r>
            <a:rPr lang="ru-RU" b="1" dirty="0" smtClean="0"/>
            <a:t>3005</a:t>
          </a:r>
          <a:r>
            <a:rPr lang="ru-RU" dirty="0" smtClean="0"/>
            <a:t> обращений</a:t>
          </a:r>
          <a:endParaRPr lang="ru-RU" dirty="0"/>
        </a:p>
      </dgm:t>
    </dgm:pt>
    <dgm:pt modelId="{98AFE6F8-CA6A-4D2C-9486-FB2246F0BA67}" type="parTrans" cxnId="{5A1F1725-EBAB-455B-94EF-EB79F8C30820}">
      <dgm:prSet/>
      <dgm:spPr/>
      <dgm:t>
        <a:bodyPr/>
        <a:lstStyle/>
        <a:p>
          <a:pPr algn="ctr"/>
          <a:endParaRPr lang="ru-RU"/>
        </a:p>
      </dgm:t>
    </dgm:pt>
    <dgm:pt modelId="{A6F89E0A-8CD8-424B-861D-8F57EBE76DA2}" type="sibTrans" cxnId="{5A1F1725-EBAB-455B-94EF-EB79F8C30820}">
      <dgm:prSet/>
      <dgm:spPr/>
      <dgm:t>
        <a:bodyPr/>
        <a:lstStyle/>
        <a:p>
          <a:pPr algn="ctr"/>
          <a:endParaRPr lang="ru-RU"/>
        </a:p>
      </dgm:t>
    </dgm:pt>
    <dgm:pt modelId="{10D69710-4475-4E98-BBEB-FF23B58B2EC1}" type="pres">
      <dgm:prSet presAssocID="{A765DD89-54B8-4C10-8C01-B3EEE0D45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C9E5D-F7E5-41BB-82B6-BAE641CC4FFD}" type="pres">
      <dgm:prSet presAssocID="{A765DD89-54B8-4C10-8C01-B3EEE0D45492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20B8C54-6FD6-48EB-A5BA-A3625E435BC3}" type="pres">
      <dgm:prSet presAssocID="{A765DD89-54B8-4C10-8C01-B3EEE0D45492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D91C0-20BB-4AFA-A882-580FCA366853}" type="presOf" srcId="{675F1D27-EA58-47D1-AE33-F9922B40D0DE}" destId="{820B8C54-6FD6-48EB-A5BA-A3625E435BC3}" srcOrd="0" destOrd="0" presId="urn:microsoft.com/office/officeart/2005/8/layout/vProcess5"/>
    <dgm:cxn modelId="{09A0AB3A-448F-42F1-8261-1ED93771F8B9}" type="presOf" srcId="{A765DD89-54B8-4C10-8C01-B3EEE0D45492}" destId="{10D69710-4475-4E98-BBEB-FF23B58B2EC1}" srcOrd="0" destOrd="0" presId="urn:microsoft.com/office/officeart/2005/8/layout/vProcess5"/>
    <dgm:cxn modelId="{5A1F1725-EBAB-455B-94EF-EB79F8C30820}" srcId="{A765DD89-54B8-4C10-8C01-B3EEE0D45492}" destId="{675F1D27-EA58-47D1-AE33-F9922B40D0DE}" srcOrd="0" destOrd="0" parTransId="{98AFE6F8-CA6A-4D2C-9486-FB2246F0BA67}" sibTransId="{A6F89E0A-8CD8-424B-861D-8F57EBE76DA2}"/>
    <dgm:cxn modelId="{A02417C9-CB71-4F97-A48A-85FFE5D50666}" type="presParOf" srcId="{10D69710-4475-4E98-BBEB-FF23B58B2EC1}" destId="{B8BC9E5D-F7E5-41BB-82B6-BAE641CC4FFD}" srcOrd="0" destOrd="0" presId="urn:microsoft.com/office/officeart/2005/8/layout/vProcess5"/>
    <dgm:cxn modelId="{89B9E0C7-5FA9-4036-8A9D-2C647D4F2A96}" type="presParOf" srcId="{10D69710-4475-4E98-BBEB-FF23B58B2EC1}" destId="{820B8C54-6FD6-48EB-A5BA-A3625E435BC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67887-A616-4D1B-9A9F-20FB08E0555C}">
      <dsp:nvSpPr>
        <dsp:cNvPr id="0" name=""/>
        <dsp:cNvSpPr/>
      </dsp:nvSpPr>
      <dsp:spPr>
        <a:xfrm>
          <a:off x="4542471" y="1438492"/>
          <a:ext cx="2358126" cy="1348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52"/>
              </a:lnTo>
              <a:lnTo>
                <a:pt x="2358126" y="1013252"/>
              </a:lnTo>
              <a:lnTo>
                <a:pt x="2358126" y="1348900"/>
              </a:lnTo>
            </a:path>
          </a:pathLst>
        </a:custGeom>
        <a:noFill/>
        <a:ln w="158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FB76F-962B-4381-8163-801E4F5D6E94}">
      <dsp:nvSpPr>
        <dsp:cNvPr id="0" name=""/>
        <dsp:cNvSpPr/>
      </dsp:nvSpPr>
      <dsp:spPr>
        <a:xfrm>
          <a:off x="2084241" y="1438492"/>
          <a:ext cx="2458230" cy="1348900"/>
        </a:xfrm>
        <a:custGeom>
          <a:avLst/>
          <a:gdLst/>
          <a:ahLst/>
          <a:cxnLst/>
          <a:rect l="0" t="0" r="0" b="0"/>
          <a:pathLst>
            <a:path>
              <a:moveTo>
                <a:pt x="2458230" y="0"/>
              </a:moveTo>
              <a:lnTo>
                <a:pt x="2458230" y="1013252"/>
              </a:lnTo>
              <a:lnTo>
                <a:pt x="0" y="1013252"/>
              </a:lnTo>
              <a:lnTo>
                <a:pt x="0" y="1348900"/>
              </a:lnTo>
            </a:path>
          </a:pathLst>
        </a:custGeom>
        <a:noFill/>
        <a:ln w="158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011A4-E3D6-444A-92F0-00FE1989CF36}">
      <dsp:nvSpPr>
        <dsp:cNvPr id="0" name=""/>
        <dsp:cNvSpPr/>
      </dsp:nvSpPr>
      <dsp:spPr>
        <a:xfrm>
          <a:off x="2663409" y="0"/>
          <a:ext cx="3758125" cy="143849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202987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Маршрутная сеть г.о. Тольятти</a:t>
          </a:r>
          <a:endParaRPr lang="ru-RU" sz="2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33629" y="70220"/>
        <a:ext cx="3617685" cy="1298052"/>
      </dsp:txXfrm>
    </dsp:sp>
    <dsp:sp modelId="{BED411C5-AA27-4724-8EA9-0239745549E4}">
      <dsp:nvSpPr>
        <dsp:cNvPr id="0" name=""/>
        <dsp:cNvSpPr/>
      </dsp:nvSpPr>
      <dsp:spPr>
        <a:xfrm>
          <a:off x="3735233" y="1238088"/>
          <a:ext cx="2500489" cy="479497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80</a:t>
          </a: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маршрутов</a:t>
          </a:r>
          <a:endParaRPr lang="ru-RU" sz="2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58640" y="1261495"/>
        <a:ext cx="2453675" cy="432683"/>
      </dsp:txXfrm>
    </dsp:sp>
    <dsp:sp modelId="{F3B9C076-DF2C-4573-BDF5-4E86DC164609}">
      <dsp:nvSpPr>
        <dsp:cNvPr id="0" name=""/>
        <dsp:cNvSpPr/>
      </dsp:nvSpPr>
      <dsp:spPr>
        <a:xfrm>
          <a:off x="95462" y="2787392"/>
          <a:ext cx="3977557" cy="143849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02987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регулируемым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тарифам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5682" y="2857612"/>
        <a:ext cx="3837117" cy="1298052"/>
      </dsp:txXfrm>
    </dsp:sp>
    <dsp:sp modelId="{63DA6195-28A2-4248-A31D-72CC0DA94D2F}">
      <dsp:nvSpPr>
        <dsp:cNvPr id="0" name=""/>
        <dsp:cNvSpPr/>
      </dsp:nvSpPr>
      <dsp:spPr>
        <a:xfrm>
          <a:off x="601104" y="3944941"/>
          <a:ext cx="3853530" cy="753640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45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маршрутов (</a:t>
          </a: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37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– МП «ТПАТП №3», </a:t>
          </a: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– МП «ТТУ»)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7894" y="3981731"/>
        <a:ext cx="3779950" cy="680060"/>
      </dsp:txXfrm>
    </dsp:sp>
    <dsp:sp modelId="{41DB4E2D-6CBE-4ECD-A821-8A9DFA2FFBA1}">
      <dsp:nvSpPr>
        <dsp:cNvPr id="0" name=""/>
        <dsp:cNvSpPr/>
      </dsp:nvSpPr>
      <dsp:spPr>
        <a:xfrm>
          <a:off x="5099050" y="2787392"/>
          <a:ext cx="3603094" cy="143849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0298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нерегулируемым тарифам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69270" y="2857612"/>
        <a:ext cx="3462654" cy="1298052"/>
      </dsp:txXfrm>
    </dsp:sp>
    <dsp:sp modelId="{8F130C25-0D1E-42DD-8F02-22A18BF3C444}">
      <dsp:nvSpPr>
        <dsp:cNvPr id="0" name=""/>
        <dsp:cNvSpPr/>
      </dsp:nvSpPr>
      <dsp:spPr>
        <a:xfrm>
          <a:off x="5619301" y="3951448"/>
          <a:ext cx="3391389" cy="753640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35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маршрутов (</a:t>
          </a: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перевозчиков иной формы собственности)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56091" y="3988238"/>
        <a:ext cx="3317809" cy="680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B8C54-6FD6-48EB-A5BA-A3625E435BC3}">
      <dsp:nvSpPr>
        <dsp:cNvPr id="0" name=""/>
        <dsp:cNvSpPr/>
      </dsp:nvSpPr>
      <dsp:spPr>
        <a:xfrm>
          <a:off x="0" y="252028"/>
          <a:ext cx="7236804" cy="504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Всего поступило: </a:t>
          </a:r>
          <a:r>
            <a:rPr lang="ru-RU" sz="2200" b="1" kern="1200" dirty="0" smtClean="0"/>
            <a:t>3005</a:t>
          </a:r>
          <a:r>
            <a:rPr lang="ru-RU" sz="2200" kern="1200" dirty="0" smtClean="0"/>
            <a:t> обращений</a:t>
          </a:r>
          <a:endParaRPr lang="ru-RU" sz="2200" kern="1200" dirty="0"/>
        </a:p>
      </dsp:txBody>
      <dsp:txXfrm>
        <a:off x="14763" y="266791"/>
        <a:ext cx="7207278" cy="47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9C78-B0B3-4832-805D-D7A6A473DD7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D7B8-737D-47AD-907F-51BDD83B1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6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3893-C145-4D9E-AAB5-CB248C1F357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2C6BA-9E99-41D2-A474-1E8A4641B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42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2C6BA-9E99-41D2-A474-1E8A4641BA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44861-BACC-4CA8-841C-D29F2C4664A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1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2005" y="6448980"/>
            <a:ext cx="12907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Тольятти 2017</a:t>
            </a:r>
            <a:endParaRPr lang="ru-RU" sz="13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0516" y="466219"/>
            <a:ext cx="7853484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Мэрия </a:t>
            </a:r>
            <a:r>
              <a:rPr lang="ru-RU" sz="1600" b="1" cap="all" dirty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городского округа Тольятти</a:t>
            </a:r>
          </a:p>
          <a:p>
            <a:pPr algn="ctr"/>
            <a:r>
              <a:rPr lang="ru-RU" sz="1600" b="1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Департамент дорожного хозяйства и транспорта</a:t>
            </a:r>
          </a:p>
        </p:txBody>
      </p:sp>
      <p:pic>
        <p:nvPicPr>
          <p:cNvPr id="2050" name="Picture 2" descr="C:\Users\antonenko.vv\Desktop\foto_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02" y="4812516"/>
            <a:ext cx="2185541" cy="14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tonenko.vv\Desktop\15348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2" t="23754" r="15317" b="11742"/>
          <a:stretch/>
        </p:blipFill>
        <p:spPr bwMode="auto">
          <a:xfrm>
            <a:off x="272224" y="4437312"/>
            <a:ext cx="2960367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tonenko.vv\Desktop\8431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83" y="4437312"/>
            <a:ext cx="271058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tonenko.vv\Desktop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" y="265074"/>
            <a:ext cx="972000" cy="11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0" y="2276872"/>
            <a:ext cx="9141036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работе пассажирского транспорта в городском округе Тольятти и перспективах его развития</a:t>
            </a:r>
            <a:endParaRPr lang="ru-RU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72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2964" y="188760"/>
            <a:ext cx="9141036" cy="1080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Обновление подвижного состава</a:t>
            </a:r>
          </a:p>
          <a:p>
            <a:pPr marL="0" indent="0" algn="ctr">
              <a:buNone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муниципальных предприятий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Georgia" pitchFamily="18" charset="0"/>
              <a:buNone/>
            </a:pPr>
            <a:endParaRPr lang="ru-RU" sz="4000" dirty="0"/>
          </a:p>
        </p:txBody>
      </p:sp>
      <p:pic>
        <p:nvPicPr>
          <p:cNvPr id="6146" name="Picture 2" descr="C:\Users\antonenko.vv\Desktop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b="4847"/>
          <a:stretch/>
        </p:blipFill>
        <p:spPr bwMode="auto">
          <a:xfrm>
            <a:off x="179512" y="1668245"/>
            <a:ext cx="4532503" cy="2677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1556792"/>
            <a:ext cx="41779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2015 году в рамках участия в государственной программе Самарской области "Развитие рынка газомоторного топлива в Самарской области" на 2014 - 2020 годы" мэрией городского округа Тольятти заключен муниципальный контракт об оказании услуг по финансовой аренде (лизингу)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автобусов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Volgabus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работающих на газомоторном топливе для нужд городского округа Тольятти на условиях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софинансирования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областного и федерального бюджетов в размере 50% с оплатой в 2015 – 2020 гг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35560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2016 году автобусы поступили в город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436" y="4725144"/>
            <a:ext cx="8665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 мэрией городского округа Тольятти направлены предложения по обновлению парка пассажирских транспортных средств:</a:t>
            </a:r>
          </a:p>
          <a:p>
            <a:pPr marL="355600" lvl="0" algn="just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транспорта и автомобильных дорог Самарской области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троллейбусов);</a:t>
            </a:r>
          </a:p>
          <a:p>
            <a:pPr marL="355600" lvl="0" algn="just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промышленности и технологий Самарской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355600" lvl="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Губернатору Самарской области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троллейбусов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4756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955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7500"/>
            <a:ext cx="814575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5104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52171"/>
            <a:ext cx="9144000" cy="19247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13.07.2015 №220-ФЗ </a:t>
            </a:r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организации регулярных перевозок пассажиров и багажа автомобильным транспортом и городским наземным электрическим транспортом в Российской Федерации и о внесении изменений в отдельные законодательные акты Российской Федерации»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51" y="2564965"/>
            <a:ext cx="2802741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65"/>
            <a:ext cx="2799544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64756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08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0" y="352171"/>
            <a:ext cx="9144000" cy="19247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Самарской области от 18.01.2016 № 14-ГД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регулярных перевозок пассажиров и багажа автомобильным транспортом и городским наземным электрическим транспортом на территории Самарской области, о внесении изменений в отдельные законодательные акты Самарской области и признании утратившими силу отдельных законодательных актов Самарской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4098" name="Picture 2" descr="C:\Users\antonenko.vv\Desktop\Get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50" y="2565344"/>
            <a:ext cx="2800442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tonenko.vv\Desktop\Get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5100"/>
            <a:ext cx="2800442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64756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177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64" y="1484784"/>
            <a:ext cx="9144000" cy="5373216"/>
          </a:xfrm>
        </p:spPr>
        <p:txBody>
          <a:bodyPr>
            <a:noAutofit/>
          </a:bodyPr>
          <a:lstStyle/>
          <a:p>
            <a:pPr indent="4500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постановление мэрии городского округа Тольятти от 07.06.2016г. № 1822-п/1 «Об утверждении Документа планирования регулярных перевозок городского округа Тольятти»;</a:t>
            </a:r>
          </a:p>
          <a:p>
            <a:pPr lvl="0" indent="4500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постановление </a:t>
            </a:r>
            <a:r>
              <a:rPr lang="ru-RU" sz="1600" dirty="0"/>
              <a:t>мэрии городского округа Тольятти от 28.12.2015 г. № 4204-п/1 «Об утверждении Порядка установления, изменения, отмены муниципального маршрута регулярных перевозок в городском округе Тольятти</a:t>
            </a:r>
            <a:r>
              <a:rPr lang="ru-RU" sz="1600" dirty="0" smtClean="0"/>
              <a:t>»;</a:t>
            </a:r>
            <a:endParaRPr lang="ru-RU" sz="1600" dirty="0"/>
          </a:p>
          <a:p>
            <a:pPr lvl="0" indent="4500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постановление </a:t>
            </a:r>
            <a:r>
              <a:rPr lang="ru-RU" sz="1600" dirty="0"/>
              <a:t>Мэрии городского округа Тольятти Самарской области от 23.08.2016 </a:t>
            </a:r>
            <a:r>
              <a:rPr lang="ru-RU" sz="1600" dirty="0" smtClean="0"/>
              <a:t>N </a:t>
            </a:r>
            <a:r>
              <a:rPr lang="ru-RU" sz="1600" dirty="0"/>
              <a:t>2679-п/1 </a:t>
            </a:r>
            <a:r>
              <a:rPr lang="ru-RU" sz="1600" dirty="0" smtClean="0"/>
              <a:t>«Об </a:t>
            </a:r>
            <a:r>
              <a:rPr lang="ru-RU" sz="1600" dirty="0"/>
              <a:t>утверждении Административного регламента предоставления муниципальной услуги по установлению, изменению и отмене муниципального маршрута регулярных перевозок в городском округе </a:t>
            </a:r>
            <a:r>
              <a:rPr lang="ru-RU" sz="1600" dirty="0" smtClean="0"/>
              <a:t>Тольятти»;</a:t>
            </a:r>
            <a:endParaRPr lang="ru-RU" sz="1600" dirty="0"/>
          </a:p>
          <a:p>
            <a:pPr lvl="0" indent="4500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распоряжение заместителя мэра городского округа Тольятти от 16.09.2016г. № 5756-р/4 «Об утверждении реестра муниципальных маршрутов регулярных перевозок городского округа Тольятти»;</a:t>
            </a:r>
          </a:p>
          <a:p>
            <a:pPr lvl="0" indent="450000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постановление мэрии городского округа Тольятти от 23.12.2016г. № 4429-п/1 «Об утверждении Порядка установления (изменения) регулируемых тарифов на перевозки пассажиров и багажа по муниципальным маршрутам регулярных перевозок городского округа Тольятти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964" y="188760"/>
            <a:ext cx="9141036" cy="108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Муниципальные правовые </a:t>
            </a:r>
            <a:r>
              <a:rPr lang="ru-RU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акты </a:t>
            </a:r>
            <a: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мэрии </a:t>
            </a:r>
            <a:r>
              <a:rPr lang="ru-RU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г.о. Тольятти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4756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738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8185789"/>
              </p:ext>
            </p:extLst>
          </p:nvPr>
        </p:nvGraphicFramePr>
        <p:xfrm>
          <a:off x="35496" y="836712"/>
          <a:ext cx="91085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4756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165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1178209"/>
              </p:ext>
            </p:extLst>
          </p:nvPr>
        </p:nvGraphicFramePr>
        <p:xfrm>
          <a:off x="953598" y="1124744"/>
          <a:ext cx="72368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64" y="188640"/>
            <a:ext cx="914103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dirty="0" smtClean="0"/>
              <a:t>Количество обращений в 2016 г.</a:t>
            </a:r>
            <a:endParaRPr lang="ru-RU" sz="3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061"/>
              </p:ext>
            </p:extLst>
          </p:nvPr>
        </p:nvGraphicFramePr>
        <p:xfrm>
          <a:off x="395536" y="2308056"/>
          <a:ext cx="835292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  <a:gridCol w="792088"/>
              </a:tblGrid>
              <a:tr h="361309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Меры принимаемые департаментом дорожного хозяйства и транспорта:</a:t>
                      </a:r>
                      <a:endParaRPr lang="ru-RU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3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Направлено в надзорные органы (У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МВД, Прокуратура, </a:t>
                      </a:r>
                      <a:r>
                        <a:rPr lang="ru-RU" sz="1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Роспотребнадзор</a:t>
                      </a: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):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 anchor="ctr"/>
                </a:tc>
              </a:tr>
              <a:tr h="3613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Наложены штрафные санкции на перевозчиков: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anchor="ctr"/>
                </a:tc>
              </a:tr>
              <a:tr h="5720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Приняты иные меры (рабочие встречи, инструктажи, профилактические беседы и др.):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1589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31186"/>
              </p:ext>
            </p:extLst>
          </p:nvPr>
        </p:nvGraphicFramePr>
        <p:xfrm>
          <a:off x="395536" y="4330784"/>
          <a:ext cx="835292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  <a:gridCol w="792088"/>
              </a:tblGrid>
              <a:tr h="360000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Меры принимаемые перевозчиками:</a:t>
                      </a:r>
                      <a:endParaRPr lang="ru-RU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Уволено водителей: 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Отстранено от работы: 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Лишено премии: 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Объявлен выговор: 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Вынесено предупреждение (замечание):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91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64756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602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6"/>
          <p:cNvSpPr>
            <a:spLocks noGrp="1"/>
          </p:cNvSpPr>
          <p:nvPr>
            <p:ph type="title"/>
          </p:nvPr>
        </p:nvSpPr>
        <p:spPr>
          <a:xfrm>
            <a:off x="2964" y="188760"/>
            <a:ext cx="9141036" cy="108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Сравнение маршрутных сетей </a:t>
            </a:r>
            <a: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крупных городов Самарской области</a:t>
            </a:r>
            <a:endParaRPr lang="ru-RU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39056"/>
              </p:ext>
            </p:extLst>
          </p:nvPr>
        </p:nvGraphicFramePr>
        <p:xfrm>
          <a:off x="395535" y="2191522"/>
          <a:ext cx="8352931" cy="247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34"/>
                <a:gridCol w="1503309"/>
                <a:gridCol w="1247947"/>
                <a:gridCol w="1247947"/>
                <a:gridCol w="1247947"/>
                <a:gridCol w="1247947"/>
              </a:tblGrid>
              <a:tr h="989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маршрутов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регулируемым тарифам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нерегулируемым тарифам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Самара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146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67,1%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32,9%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5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Тольятти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56,3%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43,8%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5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Сызрань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31%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69%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64756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39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821599"/>
            <a:ext cx="5637010" cy="882119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901344"/>
            <a:ext cx="7175351" cy="17931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163"/>
            <a:ext cx="9144000" cy="5225143"/>
          </a:xfrm>
          <a:prstGeom prst="rect">
            <a:avLst/>
          </a:prstGeom>
          <a:ln w="25400">
            <a:noFill/>
          </a:ln>
        </p:spPr>
      </p:pic>
      <p:cxnSp>
        <p:nvCxnSpPr>
          <p:cNvPr id="41" name="Прямая соединительная линия 40"/>
          <p:cNvCxnSpPr/>
          <p:nvPr/>
        </p:nvCxnSpPr>
        <p:spPr>
          <a:xfrm flipH="1" flipV="1">
            <a:off x="6254945" y="5360549"/>
            <a:ext cx="796595" cy="2380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255239" y="5986197"/>
            <a:ext cx="74348" cy="0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29587" y="5573862"/>
            <a:ext cx="80856" cy="412335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398473" y="5573862"/>
            <a:ext cx="444150" cy="53439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842625" y="5624510"/>
            <a:ext cx="403213" cy="0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245838" y="5362929"/>
            <a:ext cx="0" cy="261581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051539" y="5362929"/>
            <a:ext cx="0" cy="527887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7051541" y="5890816"/>
            <a:ext cx="75956" cy="0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127497" y="5362929"/>
            <a:ext cx="0" cy="524861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7133108" y="5248492"/>
            <a:ext cx="120384" cy="109391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7253493" y="4456787"/>
            <a:ext cx="132017" cy="791705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7385510" y="4456787"/>
            <a:ext cx="479452" cy="0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864963" y="4456787"/>
            <a:ext cx="0" cy="1034409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7158125" y="5491196"/>
            <a:ext cx="715252" cy="0"/>
          </a:xfrm>
          <a:prstGeom prst="line">
            <a:avLst/>
          </a:prstGeom>
          <a:ln w="190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6195129" y="5289587"/>
            <a:ext cx="962996" cy="0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195130" y="5289587"/>
            <a:ext cx="5057" cy="299002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158125" y="5298425"/>
            <a:ext cx="0" cy="188009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5842623" y="5591787"/>
            <a:ext cx="352507" cy="0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5374430" y="5526288"/>
            <a:ext cx="468193" cy="62302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220072" y="5946496"/>
            <a:ext cx="73502" cy="579"/>
          </a:xfrm>
          <a:prstGeom prst="line">
            <a:avLst/>
          </a:prstGeom>
          <a:ln w="25400" cap="rnd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5293574" y="5530986"/>
            <a:ext cx="80856" cy="416089"/>
          </a:xfrm>
          <a:prstGeom prst="line">
            <a:avLst/>
          </a:prstGeom>
          <a:ln w="254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310062" y="2926465"/>
            <a:ext cx="0" cy="373859"/>
          </a:xfrm>
          <a:prstGeom prst="line">
            <a:avLst/>
          </a:prstGeom>
          <a:ln w="28575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3979069" y="3300324"/>
            <a:ext cx="330993" cy="2380"/>
          </a:xfrm>
          <a:prstGeom prst="line">
            <a:avLst/>
          </a:prstGeom>
          <a:ln w="28575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3809999" y="3226504"/>
            <a:ext cx="169070" cy="73820"/>
          </a:xfrm>
          <a:prstGeom prst="line">
            <a:avLst/>
          </a:prstGeom>
          <a:ln w="28575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3810000" y="3128413"/>
            <a:ext cx="1" cy="98091"/>
          </a:xfrm>
          <a:prstGeom prst="line">
            <a:avLst/>
          </a:prstGeom>
          <a:ln w="28575" cap="rnd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3810000" y="2926465"/>
            <a:ext cx="119276" cy="201948"/>
          </a:xfrm>
          <a:prstGeom prst="line">
            <a:avLst/>
          </a:prstGeom>
          <a:ln w="28575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064544" y="5109087"/>
            <a:ext cx="0" cy="425877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504950" y="5100590"/>
            <a:ext cx="559594" cy="0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504950" y="4038510"/>
            <a:ext cx="0" cy="1062080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504950" y="4038510"/>
            <a:ext cx="900113" cy="0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405063" y="2845504"/>
            <a:ext cx="0" cy="1193006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405063" y="2843122"/>
            <a:ext cx="319087" cy="2382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2726531" y="2471648"/>
            <a:ext cx="334368" cy="371474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3060899" y="2471647"/>
            <a:ext cx="2375197" cy="2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5433715" y="2471647"/>
            <a:ext cx="1151632" cy="945357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6587728" y="3140608"/>
            <a:ext cx="29766" cy="265358"/>
          </a:xfrm>
          <a:prstGeom prst="line">
            <a:avLst/>
          </a:prstGeom>
          <a:ln w="28575" cap="rnd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 flipV="1">
            <a:off x="5544109" y="4799769"/>
            <a:ext cx="154222" cy="95991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6084094" y="4498093"/>
            <a:ext cx="85726" cy="51804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1283495" y="5445830"/>
            <a:ext cx="156499" cy="96277"/>
          </a:xfrm>
          <a:prstGeom prst="line">
            <a:avLst/>
          </a:prstGeom>
          <a:ln w="28575" cap="rnd">
            <a:solidFill>
              <a:srgbClr val="7030A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1437613" y="5542107"/>
            <a:ext cx="626931" cy="0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H="1">
            <a:off x="5698331" y="4549897"/>
            <a:ext cx="471488" cy="345864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4077171" y="2926465"/>
            <a:ext cx="232891" cy="0"/>
          </a:xfrm>
          <a:prstGeom prst="line">
            <a:avLst/>
          </a:prstGeom>
          <a:ln w="28575" cap="rnd">
            <a:solidFill>
              <a:srgbClr val="0070C0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923457" y="5431849"/>
            <a:ext cx="48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62к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940152" y="4633391"/>
            <a:ext cx="68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№21*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740088" y="2617167"/>
            <a:ext cx="674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№13*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646101" y="5949280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№42д*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>
            <a:off x="3099477" y="5526288"/>
            <a:ext cx="39011" cy="253741"/>
          </a:xfrm>
          <a:prstGeom prst="line">
            <a:avLst/>
          </a:prstGeom>
          <a:ln w="28575" cap="rnd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3137787" y="5153729"/>
            <a:ext cx="85339" cy="377257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3223127" y="4722829"/>
            <a:ext cx="95168" cy="426672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3318296" y="4722829"/>
            <a:ext cx="2191917" cy="0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5510214" y="4722829"/>
            <a:ext cx="227129" cy="153881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5544109" y="4886235"/>
            <a:ext cx="193234" cy="403352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544109" y="5298425"/>
            <a:ext cx="60163" cy="56652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5603764" y="5355077"/>
            <a:ext cx="232589" cy="0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836353" y="5362077"/>
            <a:ext cx="0" cy="700729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5836353" y="6062806"/>
            <a:ext cx="207878" cy="0"/>
          </a:xfrm>
          <a:prstGeom prst="line">
            <a:avLst/>
          </a:prstGeom>
          <a:ln w="28575" cap="rnd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576880" y="573325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№7*</a:t>
            </a:r>
          </a:p>
        </p:txBody>
      </p:sp>
      <p:sp>
        <p:nvSpPr>
          <p:cNvPr id="118" name="Заголовок 6"/>
          <p:cNvSpPr txBox="1">
            <a:spLocks/>
          </p:cNvSpPr>
          <p:nvPr/>
        </p:nvSpPr>
        <p:spPr>
          <a:xfrm>
            <a:off x="2964" y="188760"/>
            <a:ext cx="9141036" cy="1080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схемы движения муниципального транспорта</a:t>
            </a:r>
          </a:p>
          <a:p>
            <a:pPr marL="0" indent="0" algn="ctr">
              <a:buFont typeface="Georgia" pitchFamily="18" charset="0"/>
              <a:buNone/>
            </a:pPr>
            <a:endParaRPr lang="ru-RU" sz="4000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3932386" y="2926465"/>
            <a:ext cx="232891" cy="0"/>
          </a:xfrm>
          <a:prstGeom prst="line">
            <a:avLst/>
          </a:prstGeom>
          <a:ln w="28575" cap="rnd">
            <a:solidFill>
              <a:srgbClr val="0070C0"/>
            </a:solidFill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864756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90398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2964" y="188760"/>
            <a:ext cx="9141036" cy="108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в расписании маршрутов </a:t>
            </a:r>
            <a:b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марта 2017 г.</a:t>
            </a:r>
            <a:endParaRPr lang="ru-RU" sz="3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4756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  <p:pic>
        <p:nvPicPr>
          <p:cNvPr id="2050" name="Picture 2" descr="C:\Users\antonenko.vv\Desktop\1\$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3563" r="6909" b="21735"/>
          <a:stretch/>
        </p:blipFill>
        <p:spPr bwMode="auto">
          <a:xfrm>
            <a:off x="2541228" y="1340768"/>
            <a:ext cx="4061544" cy="54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581</Words>
  <Application>Microsoft Office PowerPoint</Application>
  <PresentationFormat>Экран (4:3)</PresentationFormat>
  <Paragraphs>91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Муниципальные правовые акты  мэрии г.о. Тольятти</vt:lpstr>
      <vt:lpstr>Презентация PowerPoint</vt:lpstr>
      <vt:lpstr>Количество обращений в 2016 г.</vt:lpstr>
      <vt:lpstr>Сравнение маршрутных сетей крупных городов Самарской области</vt:lpstr>
      <vt:lpstr>Презентация PowerPoint</vt:lpstr>
      <vt:lpstr>Изменения в расписании маршрутов  с 1 марта 2017 г.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работе пассажирского транспорта в 2016 году</dc:title>
  <dc:creator>Антоненко Василий Васильевич</dc:creator>
  <cp:lastModifiedBy>Пронин Виталий Владиславович</cp:lastModifiedBy>
  <cp:revision>65</cp:revision>
  <dcterms:created xsi:type="dcterms:W3CDTF">2017-02-13T10:45:38Z</dcterms:created>
  <dcterms:modified xsi:type="dcterms:W3CDTF">2017-02-16T03:44:15Z</dcterms:modified>
</cp:coreProperties>
</file>