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272" r:id="rId4"/>
    <p:sldId id="265" r:id="rId5"/>
    <p:sldId id="266" r:id="rId6"/>
    <p:sldId id="264" r:id="rId7"/>
    <p:sldId id="260" r:id="rId8"/>
    <p:sldId id="267" r:id="rId9"/>
    <p:sldId id="263" r:id="rId10"/>
    <p:sldId id="262" r:id="rId11"/>
    <p:sldId id="268" r:id="rId12"/>
    <p:sldId id="271" r:id="rId13"/>
    <p:sldId id="269" r:id="rId14"/>
    <p:sldId id="300" r:id="rId15"/>
    <p:sldId id="296" r:id="rId16"/>
    <p:sldId id="273" r:id="rId17"/>
    <p:sldId id="277" r:id="rId18"/>
    <p:sldId id="276" r:id="rId19"/>
    <p:sldId id="278" r:id="rId20"/>
    <p:sldId id="279" r:id="rId21"/>
    <p:sldId id="280" r:id="rId22"/>
    <p:sldId id="297" r:id="rId23"/>
    <p:sldId id="298" r:id="rId24"/>
    <p:sldId id="283" r:id="rId25"/>
    <p:sldId id="284" r:id="rId26"/>
    <p:sldId id="282" r:id="rId27"/>
    <p:sldId id="285" r:id="rId28"/>
    <p:sldId id="288" r:id="rId29"/>
    <p:sldId id="286" r:id="rId30"/>
    <p:sldId id="290" r:id="rId31"/>
    <p:sldId id="291" r:id="rId32"/>
    <p:sldId id="299" r:id="rId33"/>
    <p:sldId id="294" r:id="rId34"/>
    <p:sldId id="301" r:id="rId35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24" autoAdjust="0"/>
    <p:restoredTop sz="94660"/>
  </p:normalViewPr>
  <p:slideViewPr>
    <p:cSldViewPr>
      <p:cViewPr varScale="1">
        <p:scale>
          <a:sx n="70" d="100"/>
          <a:sy n="70" d="100"/>
        </p:scale>
        <p:origin x="115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/>
          <a:lstStyle>
            <a:lvl1pPr algn="r">
              <a:defRPr sz="1300"/>
            </a:lvl1pPr>
          </a:lstStyle>
          <a:p>
            <a:fld id="{2CDD729D-57B8-46A7-8A17-0EDBB6AE8EAC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09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 anchor="b"/>
          <a:lstStyle>
            <a:lvl1pPr algn="r">
              <a:defRPr sz="1300"/>
            </a:lvl1pPr>
          </a:lstStyle>
          <a:p>
            <a:fld id="{EB6CEDF7-E5B7-454E-93F2-E26E76C85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/>
          <a:lstStyle>
            <a:lvl1pPr algn="r">
              <a:defRPr sz="1300"/>
            </a:lvl1pPr>
          </a:lstStyle>
          <a:p>
            <a:fld id="{75A1A425-4C48-4DFC-AD47-C4437C2E501B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5" tIns="47407" rIns="94815" bIns="4740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9"/>
            <a:ext cx="5335270" cy="4467701"/>
          </a:xfrm>
          <a:prstGeom prst="rect">
            <a:avLst/>
          </a:prstGeom>
        </p:spPr>
        <p:txBody>
          <a:bodyPr vert="horz" lIns="94815" tIns="47407" rIns="94815" bIns="47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2"/>
            <a:ext cx="2889938" cy="496411"/>
          </a:xfrm>
          <a:prstGeom prst="rect">
            <a:avLst/>
          </a:prstGeom>
        </p:spPr>
        <p:txBody>
          <a:bodyPr vert="horz" lIns="94815" tIns="47407" rIns="94815" bIns="47407" rtlCol="0" anchor="b"/>
          <a:lstStyle>
            <a:lvl1pPr algn="r">
              <a:defRPr sz="1300"/>
            </a:lvl1pPr>
          </a:lstStyle>
          <a:p>
            <a:fld id="{15F4C985-54DD-4A0C-BAE4-E3E1A1E6A3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4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B27EB-E811-47FB-A0AC-34BEBBF9459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2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11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5" y="9435263"/>
            <a:ext cx="2888394" cy="49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23" tIns="49166" rIns="98323" bIns="49166" anchor="b"/>
          <a:lstStyle/>
          <a:p>
            <a:pPr algn="r" defTabSz="982710"/>
            <a:fld id="{0C7B8A1B-A169-42ED-96E3-CF5B68CF2C7A}" type="slidenum">
              <a:rPr lang="en-GB" sz="1400"/>
              <a:pPr algn="r" defTabSz="982710"/>
              <a:t>11</a:t>
            </a:fld>
            <a:endParaRPr lang="en-GB" sz="14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5" y="4715909"/>
            <a:ext cx="4890665" cy="4467701"/>
          </a:xfrm>
          <a:noFill/>
          <a:ln/>
        </p:spPr>
        <p:txBody>
          <a:bodyPr lIns="98323" tIns="49166" rIns="98323" bIns="4916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4A5AE-73BE-4648-8147-8F12A17C04A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2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0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28.05.2019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million-wallpapers.ru/wallpapers/3/4/475462061842618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4BD4-77AF-482F-9F43-7A99CC7949A4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8360B-7364-4528-9F20-BAB1FAEBAC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AD89C-30F3-484B-9014-3F0B7D1E5C3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52D7E-5DA5-4C88-94B9-0A1B10DC3F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63.jpeg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4664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«СОЦИАЛЬНЫЙ ВЕКТОР:  </a:t>
            </a:r>
            <a:b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РАЗВИТИЯ К УСПЕХУ»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K:\Презентации\Департамент\Ивановская 17042019\техтворчество\SAM_1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K:\Презентации\Департамент\Ивановская 17042019\фото\4.jpg"/>
          <p:cNvPicPr>
            <a:picLocks noChangeAspect="1" noChangeArrowheads="1"/>
          </p:cNvPicPr>
          <p:nvPr/>
        </p:nvPicPr>
        <p:blipFill>
          <a:blip r:embed="rId3" cstate="print"/>
          <a:srcRect l="5083" r="6817"/>
          <a:stretch>
            <a:fillRect/>
          </a:stretch>
        </p:blipFill>
        <p:spPr bwMode="auto">
          <a:xfrm>
            <a:off x="251520" y="4149080"/>
            <a:ext cx="3168352" cy="239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61754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Вопросы, требующие внимания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1628800"/>
            <a:ext cx="51845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Шаговая доступность учреждений дошкольного образования 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Обеспеченность местами в детских садах детей раннего возраста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Шаговая доступность учреждений общего и дополнительного образования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Обновление материально-технической базы </a:t>
            </a:r>
          </a:p>
          <a:p>
            <a:pPr marL="357188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Естественный износ зданий образовательных учреждений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Планы отрасли «Образование» </a:t>
            </a:r>
          </a:p>
        </p:txBody>
      </p:sp>
      <p:pic>
        <p:nvPicPr>
          <p:cNvPr id="46082" name="Picture 2" descr="http://www.samaragorproekt.ru/wp-content/uploads/2017/12/detskij-sad-210-ladushki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263567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059832" y="5278124"/>
            <a:ext cx="60095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Улучшение материально-технической базы детских оздоровительных лагерей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– </a:t>
            </a:r>
            <a:r>
              <a:rPr lang="ru-RU" sz="2400" b="1" dirty="0" smtClean="0">
                <a:solidFill>
                  <a:schemeClr val="bg1"/>
                </a:solidFill>
              </a:rPr>
              <a:t>14 млн. руб.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059832" y="869667"/>
            <a:ext cx="608416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Завершение строительства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детского сада </a:t>
            </a:r>
            <a:b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№ 210 «Ладушки»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 в 20 квартале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46085" name="Picture 5" descr="http://itd1.mycdn.me/image?id=560650154068&amp;t=20&amp;plc=WEB&amp;tkn=*pzFxedQai6i56yhwvdp-WMiHH0I"/>
          <p:cNvPicPr>
            <a:picLocks noChangeAspect="1" noChangeArrowheads="1"/>
          </p:cNvPicPr>
          <p:nvPr/>
        </p:nvPicPr>
        <p:blipFill>
          <a:blip r:embed="rId4" cstate="print"/>
          <a:srcRect t="29032" b="3226"/>
          <a:stretch>
            <a:fillRect/>
          </a:stretch>
        </p:blipFill>
        <p:spPr bwMode="auto">
          <a:xfrm>
            <a:off x="179512" y="2276872"/>
            <a:ext cx="2664296" cy="1353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059832" y="1875601"/>
            <a:ext cx="6012161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Строительство новых детских садов в микрорайонах «Калина» и «Жигулевское море» </a:t>
            </a:r>
          </a:p>
        </p:txBody>
      </p:sp>
      <p:pic>
        <p:nvPicPr>
          <p:cNvPr id="46087" name="Picture 7" descr="https://xn--80a2afdbk.xn--p1ai/wp-content/uploads/2018/12/35-gimnaziya-g.-o.-tolyatti.jpg"/>
          <p:cNvPicPr>
            <a:picLocks noChangeAspect="1" noChangeArrowheads="1"/>
          </p:cNvPicPr>
          <p:nvPr/>
        </p:nvPicPr>
        <p:blipFill>
          <a:blip r:embed="rId5" cstate="print"/>
          <a:srcRect t="7692" r="62" b="11538"/>
          <a:stretch>
            <a:fillRect/>
          </a:stretch>
        </p:blipFill>
        <p:spPr bwMode="auto">
          <a:xfrm>
            <a:off x="179512" y="3789040"/>
            <a:ext cx="2664296" cy="1364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059832" y="4256801"/>
            <a:ext cx="6084168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Проведение капитального ремонта (2-й этап) здания МБУ «Гимназия № 35» - </a:t>
            </a:r>
            <a:r>
              <a:rPr lang="ru-RU" sz="2400" b="1" dirty="0" smtClean="0">
                <a:solidFill>
                  <a:schemeClr val="bg1"/>
                </a:solidFill>
              </a:rPr>
              <a:t>29,6 млн. руб.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6089" name="Picture 9" descr="http://i6.photo.2gis.com/images/branch/22/3096224754886106_d28b.jpg"/>
          <p:cNvPicPr>
            <a:picLocks noChangeAspect="1" noChangeArrowheads="1"/>
          </p:cNvPicPr>
          <p:nvPr/>
        </p:nvPicPr>
        <p:blipFill>
          <a:blip r:embed="rId6" cstate="print"/>
          <a:srcRect b="27404"/>
          <a:stretch>
            <a:fillRect/>
          </a:stretch>
        </p:blipFill>
        <p:spPr bwMode="auto">
          <a:xfrm>
            <a:off x="179511" y="5301208"/>
            <a:ext cx="2676839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59832" y="3235478"/>
            <a:ext cx="6012161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Открытие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588 дополнительных мест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 в детских садах</a:t>
            </a:r>
            <a:r>
              <a:rPr kumimoji="0" lang="ru-RU" sz="23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12,6 млн. руб.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452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K:\Презентации\Департамент\Ивановская 17042019\техтворчество\sgntidlih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17032"/>
            <a:ext cx="265874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6" name="Picture 4" descr="K:\Презентации\Департамент\Ивановская 17042019\фот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13357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Планы отрасли «Образование»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1133356"/>
            <a:ext cx="532859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Капитальный ремонт кровель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12 учреждений - </a:t>
            </a:r>
            <a:r>
              <a:rPr lang="ru-RU" sz="2400" b="1" dirty="0" smtClean="0">
                <a:solidFill>
                  <a:schemeClr val="bg1"/>
                </a:solidFill>
              </a:rPr>
              <a:t>13,9 млн. руб.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Обеспечение антитеррористической защищенности и безопасных условий – </a:t>
            </a:r>
            <a:r>
              <a:rPr lang="ru-RU" sz="2400" b="1" dirty="0" smtClean="0">
                <a:solidFill>
                  <a:schemeClr val="bg1"/>
                </a:solidFill>
              </a:rPr>
              <a:t>1 млн. руб.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Устройство системы оповещения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и управления эвакуацией людей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при пожаре – </a:t>
            </a:r>
            <a:r>
              <a:rPr lang="ru-RU" sz="2400" b="1" dirty="0" smtClean="0">
                <a:solidFill>
                  <a:schemeClr val="bg1"/>
                </a:solidFill>
              </a:rPr>
              <a:t>1,1 млн. руб.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57188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Выполнение проектно-сметной документации на реконструкцию здания МБУ детский сад  № 36 «Якорек»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3,7 млн. руб.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национального проекта «Образование»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5976" y="1956316"/>
            <a:ext cx="46085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1"/>
                </a:solidFill>
              </a:rPr>
              <a:t>«Современная школа»:</a:t>
            </a:r>
            <a:r>
              <a:rPr lang="ru-RU" sz="2400" dirty="0" smtClean="0">
                <a:solidFill>
                  <a:schemeClr val="bg1"/>
                </a:solidFill>
              </a:rPr>
              <a:t> модернизация материально-технической базы 9 кабинетов технологии – </a:t>
            </a:r>
            <a:r>
              <a:rPr lang="ru-RU" sz="2400" b="1" dirty="0" smtClean="0">
                <a:solidFill>
                  <a:schemeClr val="bg1"/>
                </a:solidFill>
              </a:rPr>
              <a:t>18,3 млн. руб.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lvl="0">
              <a:spcBef>
                <a:spcPts val="1200"/>
              </a:spcBef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357188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1"/>
                </a:solidFill>
              </a:rPr>
              <a:t>«Цифровая образовательная среда»:</a:t>
            </a:r>
            <a:r>
              <a:rPr lang="ru-RU" sz="2400" dirty="0" smtClean="0">
                <a:solidFill>
                  <a:schemeClr val="bg1"/>
                </a:solidFill>
              </a:rPr>
              <a:t> создание центра цифрового образования детей «IT-куб» - </a:t>
            </a:r>
            <a:r>
              <a:rPr lang="ru-RU" sz="2400" b="1" dirty="0" smtClean="0">
                <a:solidFill>
                  <a:schemeClr val="bg1"/>
                </a:solidFill>
              </a:rPr>
              <a:t>33 млн. руб.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7586" name="Picture 2" descr="http://900igr.net/up/datai/74914/0016-01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56439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88" name="Picture 4" descr="https://www.brd24.com/up/iblock/913/913bad9ff96258955f6fd638adc759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933056"/>
            <a:ext cx="3672408" cy="2635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1"/>
          <p:cNvCxnSpPr/>
          <p:nvPr/>
        </p:nvCxnSpPr>
        <p:spPr>
          <a:xfrm>
            <a:off x="2380013" y="2444946"/>
            <a:ext cx="139506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2"/>
          <p:cNvCxnSpPr/>
          <p:nvPr/>
        </p:nvCxnSpPr>
        <p:spPr>
          <a:xfrm>
            <a:off x="3125815" y="4233867"/>
            <a:ext cx="92035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3"/>
          <p:cNvCxnSpPr/>
          <p:nvPr/>
        </p:nvCxnSpPr>
        <p:spPr>
          <a:xfrm>
            <a:off x="2537344" y="5263460"/>
            <a:ext cx="1381749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5"/>
          <p:cNvSpPr/>
          <p:nvPr/>
        </p:nvSpPr>
        <p:spPr>
          <a:xfrm>
            <a:off x="107504" y="2996952"/>
            <a:ext cx="1953532" cy="1953532"/>
          </a:xfrm>
          <a:prstGeom prst="ellipse">
            <a:avLst/>
          </a:prstGeom>
          <a:solidFill>
            <a:srgbClr val="72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6474" y="2341446"/>
            <a:ext cx="3753878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611 млн. руб.</a:t>
            </a:r>
            <a:endParaRPr lang="ru-RU" sz="22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6982" y="4086134"/>
            <a:ext cx="4568251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236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6982" y="5294670"/>
            <a:ext cx="3017306" cy="301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161 млн. руб.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3888" y="1340768"/>
            <a:ext cx="517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городского бюджета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26374" y="3055654"/>
            <a:ext cx="4200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областного и </a:t>
            </a:r>
          </a:p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бюджета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09374" y="4636885"/>
            <a:ext cx="4368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Внебюджетные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</a:t>
            </a: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462190" y="238289"/>
            <a:ext cx="57934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id-ID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4624"/>
            <a:ext cx="9144000" cy="13434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отрасли «Культура»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</a:t>
            </a:r>
          </a:p>
          <a:p>
            <a:pPr algn="ctr">
              <a:lnSpc>
                <a:spcPct val="90000"/>
              </a:lnSpc>
            </a:pP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组合 7"/>
          <p:cNvGrpSpPr/>
          <p:nvPr/>
        </p:nvGrpSpPr>
        <p:grpSpPr>
          <a:xfrm>
            <a:off x="1547664" y="1884894"/>
            <a:ext cx="1152128" cy="11290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2267744" y="3325054"/>
            <a:ext cx="1132874" cy="1080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Группа 44"/>
          <p:cNvGrpSpPr/>
          <p:nvPr/>
        </p:nvGrpSpPr>
        <p:grpSpPr>
          <a:xfrm>
            <a:off x="1907704" y="4797152"/>
            <a:ext cx="1152127" cy="1144086"/>
            <a:chOff x="2224549" y="4877202"/>
            <a:chExt cx="784046" cy="784046"/>
          </a:xfrm>
        </p:grpSpPr>
        <p:grpSp>
          <p:nvGrpSpPr>
            <p:cNvPr id="9" name="组合 13"/>
            <p:cNvGrpSpPr/>
            <p:nvPr/>
          </p:nvGrpSpPr>
          <p:grpSpPr>
            <a:xfrm>
              <a:off x="2224549" y="4877202"/>
              <a:ext cx="784046" cy="7840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" name="椭圆 1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pic>
          <p:nvPicPr>
            <p:cNvPr id="2060" name="Picture 12" descr="https://avatars.mds.yandex.net/get-pdb/214107/84be1f00-d133-4910-a8f6-7fe51e2a11b8/s1200?webp=fals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5013176"/>
              <a:ext cx="574160" cy="471290"/>
            </a:xfrm>
            <a:prstGeom prst="rect">
              <a:avLst/>
            </a:prstGeom>
            <a:noFill/>
          </p:spPr>
        </p:pic>
      </p:grpSp>
      <p:pic>
        <p:nvPicPr>
          <p:cNvPr id="2062" name="Picture 14" descr="https://im0-tub-ru.yandex.net/i?id=170b007531c6e49e7d30289c27874619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3370005"/>
            <a:ext cx="1980454" cy="1249336"/>
          </a:xfrm>
          <a:prstGeom prst="rect">
            <a:avLst/>
          </a:prstGeom>
          <a:noFill/>
        </p:spPr>
      </p:pic>
      <p:pic>
        <p:nvPicPr>
          <p:cNvPr id="38916" name="Picture 4" descr="https://avatars.mds.yandex.net/get-pdb/251121/27f720a9-c62d-40af-955a-109ec7f8285a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3" y="1916833"/>
            <a:ext cx="1080119" cy="1008112"/>
          </a:xfrm>
          <a:prstGeom prst="flowChartConnector">
            <a:avLst/>
          </a:prstGeom>
          <a:noFill/>
        </p:spPr>
      </p:pic>
      <p:pic>
        <p:nvPicPr>
          <p:cNvPr id="38918" name="Picture 6" descr="http://ndflcentr.ru/wp-content/uploads/2017/04/ladya-sama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365995"/>
            <a:ext cx="1080120" cy="999109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K:\Презентации\Мэрия и администрация\Баннова отчет о работе май 2019\культура\Губернский фестиваль Рожденные в серодце Росс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10699"/>
            <a:ext cx="3048340" cy="228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1" name="Picture 5" descr="K:\Презентации\Мэрия и администрация\Отчет Главы - 2019\культура\Фото Яркие выходные Тольятти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710698"/>
            <a:ext cx="3534140" cy="235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95536" y="3320504"/>
            <a:ext cx="8424936" cy="32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  3 822 мероприятия – 1 428 тыс. чел. (рост на 1,6%)  </a:t>
            </a:r>
          </a:p>
          <a:p>
            <a:pPr lvl="0">
              <a:spcBef>
                <a:spcPts val="8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  Спектакли и концертные программы: 1 308 показов - 322 тыс. чел.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(рост на 4%) 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  Муниципальные музеи: 1458 мероприятий - 326 тыс. чел. (рост на 0,5%)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   Культурно-досуговые учреждения и Парковый комплекс:                          1056 мероприятий  -  779 тыс. чел. (рост на 1%)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   Библиотеки: 1810 тыс. чел. (рост на 0,05%)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   Охват услугами </a:t>
            </a:r>
            <a:r>
              <a:rPr lang="ru-RU" sz="2000" dirty="0" err="1" smtClean="0">
                <a:solidFill>
                  <a:schemeClr val="bg1"/>
                </a:solidFill>
              </a:rPr>
              <a:t>допобразования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  <a:r>
              <a:rPr lang="ru-RU" sz="2000" dirty="0" smtClean="0">
                <a:solidFill>
                  <a:schemeClr val="bg1"/>
                </a:solidFill>
              </a:rPr>
              <a:t> 9 075 чел. (рост на 66 чел.)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27384"/>
            <a:ext cx="91440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2018 года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K:\Презентации\Мэрия и администрация\Баннова отчет о работе май 2019\культура\Лабодина Елизавета участница проекта Голос дети 2018 на 1 канале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58670"/>
            <a:ext cx="3768419" cy="2826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0" name="Picture 4" descr="K:\Презентации\Мэрия и администрация\Отчет Главы - 2019\культура\Фото  День гор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3565787" cy="237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528" y="1484784"/>
            <a:ext cx="432048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500" dirty="0" smtClean="0">
                <a:solidFill>
                  <a:schemeClr val="bg1"/>
                </a:solidFill>
              </a:rPr>
              <a:t>Массовые праздничные мероприятия: Масленица, День Победы, День города, Новый год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ru-RU" sz="35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3861048"/>
            <a:ext cx="507605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300" dirty="0" smtClean="0">
                <a:solidFill>
                  <a:schemeClr val="bg1"/>
                </a:solidFill>
              </a:rPr>
              <a:t>Автозаводский район - </a:t>
            </a:r>
            <a:r>
              <a:rPr lang="ru-RU" sz="2300" b="1" dirty="0" smtClean="0">
                <a:solidFill>
                  <a:schemeClr val="bg1"/>
                </a:solidFill>
              </a:rPr>
              <a:t>2,2 млн. руб.</a:t>
            </a:r>
            <a:r>
              <a:rPr lang="ru-RU" sz="2300" dirty="0" smtClean="0">
                <a:solidFill>
                  <a:schemeClr val="bg1"/>
                </a:solidFill>
              </a:rPr>
              <a:t>  </a:t>
            </a:r>
          </a:p>
          <a:p>
            <a:pPr lvl="0">
              <a:lnSpc>
                <a:spcPct val="150000"/>
              </a:lnSpc>
            </a:pPr>
            <a:r>
              <a:rPr lang="ru-RU" sz="2300" dirty="0" smtClean="0">
                <a:solidFill>
                  <a:schemeClr val="bg1"/>
                </a:solidFill>
              </a:rPr>
              <a:t>Центральный район - </a:t>
            </a:r>
            <a:r>
              <a:rPr lang="ru-RU" sz="2300" b="1" dirty="0" smtClean="0">
                <a:solidFill>
                  <a:schemeClr val="bg1"/>
                </a:solidFill>
              </a:rPr>
              <a:t>1,6 млн. руб.</a:t>
            </a:r>
            <a:r>
              <a:rPr lang="ru-RU" sz="2300" dirty="0" smtClean="0">
                <a:solidFill>
                  <a:schemeClr val="bg1"/>
                </a:solidFill>
              </a:rPr>
              <a:t>  </a:t>
            </a:r>
          </a:p>
          <a:p>
            <a:pPr lvl="0">
              <a:lnSpc>
                <a:spcPct val="150000"/>
              </a:lnSpc>
            </a:pPr>
            <a:r>
              <a:rPr lang="ru-RU" sz="2300" dirty="0" smtClean="0">
                <a:solidFill>
                  <a:schemeClr val="bg1"/>
                </a:solidFill>
              </a:rPr>
              <a:t>Комсомольский  район - </a:t>
            </a:r>
            <a:r>
              <a:rPr lang="ru-RU" sz="2300" b="1" dirty="0" smtClean="0">
                <a:solidFill>
                  <a:schemeClr val="bg1"/>
                </a:solidFill>
              </a:rPr>
              <a:t>1,2</a:t>
            </a:r>
            <a:r>
              <a:rPr lang="ru-RU" sz="2300" dirty="0" smtClean="0">
                <a:solidFill>
                  <a:schemeClr val="bg1"/>
                </a:solidFill>
              </a:rPr>
              <a:t>  </a:t>
            </a:r>
            <a:r>
              <a:rPr lang="ru-RU" sz="2300" b="1" dirty="0" smtClean="0">
                <a:solidFill>
                  <a:schemeClr val="bg1"/>
                </a:solidFill>
              </a:rPr>
              <a:t>млн. руб. </a:t>
            </a:r>
            <a:endParaRPr lang="ru-RU" sz="23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04664"/>
            <a:ext cx="500404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2018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K:\Презентации\Мэрия и администрация\Отчет Главы - 2019\культура\Фото КДЦ Рус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32656"/>
            <a:ext cx="338609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\\itc.lan\files\users\noa\Рабочий стол\В презент главы\культура\Зрительный зал театра Дилижанс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3596960"/>
            <a:ext cx="3600400" cy="240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51920" y="1052736"/>
            <a:ext cx="5292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Капитальный ремонт </a:t>
            </a:r>
            <a:r>
              <a:rPr lang="ru-RU" sz="2400" dirty="0" err="1" smtClean="0">
                <a:solidFill>
                  <a:schemeClr val="bg1"/>
                </a:solidFill>
              </a:rPr>
              <a:t>Досугового</a:t>
            </a:r>
            <a:r>
              <a:rPr lang="ru-RU" sz="2400" dirty="0" smtClean="0">
                <a:solidFill>
                  <a:schemeClr val="bg1"/>
                </a:solidFill>
              </a:rPr>
              <a:t> центра «</a:t>
            </a:r>
            <a:r>
              <a:rPr lang="ru-RU" sz="2400" dirty="0" err="1" smtClean="0">
                <a:solidFill>
                  <a:schemeClr val="bg1"/>
                </a:solidFill>
              </a:rPr>
              <a:t>Русич</a:t>
            </a:r>
            <a:r>
              <a:rPr lang="ru-RU" sz="2400" dirty="0" smtClean="0">
                <a:solidFill>
                  <a:schemeClr val="bg1"/>
                </a:solidFill>
              </a:rPr>
              <a:t>» - </a:t>
            </a:r>
            <a:r>
              <a:rPr lang="ru-RU" sz="2400" b="1" dirty="0" smtClean="0">
                <a:solidFill>
                  <a:schemeClr val="bg1"/>
                </a:solidFill>
              </a:rPr>
              <a:t>22 млн. руб.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marL="357188" lvl="0" indent="-357188">
              <a:buFont typeface="Wingdings" pitchFamily="2" charset="2"/>
              <a:buChar char="ü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Капитальный ремонт зрительного зала и помещений театра юного зрителя «Дилижанс» - </a:t>
            </a:r>
            <a:r>
              <a:rPr lang="ru-RU" sz="2400" b="1" dirty="0" smtClean="0">
                <a:solidFill>
                  <a:schemeClr val="bg1"/>
                </a:solidFill>
              </a:rPr>
              <a:t>9 млн. руб.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533" y="3861048"/>
            <a:ext cx="4536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В рамках проекта «Театры – детям» («Культура малой Родины») 6 премьерных спектаклей</a:t>
            </a:r>
            <a:r>
              <a:rPr lang="ru-RU" sz="2400" b="1" dirty="0" smtClean="0">
                <a:solidFill>
                  <a:schemeClr val="bg1"/>
                </a:solidFill>
              </a:rPr>
              <a:t> -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25 млн. руб.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851920" y="240992"/>
            <a:ext cx="5292080" cy="10527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2018 года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08520" y="3528392"/>
            <a:ext cx="5472608" cy="126876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endParaRPr lang="ru-RU" sz="2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:\Презентации\Мэрия и администрация\Баннова отчет о работе май 2019\культура\Елизавета Лабод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3068960"/>
            <a:ext cx="2699792" cy="151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299" name="Picture 3" descr="K:\Презентации\Мэрия и администрация\Баннова отчет о работе май 2019\культура\Лабодина Елизавета участница проекта Голос дети 2018 на 1 канале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05222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0" name="Picture 4" descr="K:\Презентации\Мэрия и администрация\Баннова отчет о работе май 2019\культура\Диана Анкудин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797152"/>
            <a:ext cx="2411760" cy="1608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39752" y="188640"/>
            <a:ext cx="6804248" cy="10527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Достижения отрасли «Культура»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в 2018 году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484784"/>
            <a:ext cx="62281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Ольга Самарцева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- </a:t>
            </a:r>
            <a:r>
              <a:rPr lang="ru-RU" sz="2000" dirty="0" smtClean="0">
                <a:solidFill>
                  <a:schemeClr val="bg1"/>
                </a:solidFill>
              </a:rPr>
              <a:t>Народная артистка Самарской области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Татьяна Ткаченко</a:t>
            </a:r>
            <a:r>
              <a:rPr lang="ru-RU" sz="2000" dirty="0" smtClean="0">
                <a:solidFill>
                  <a:schemeClr val="bg1"/>
                </a:solidFill>
              </a:rPr>
              <a:t> - победитель областного конкурса «Профессионал года» 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Ольга Медведева </a:t>
            </a:r>
            <a:r>
              <a:rPr lang="ru-RU" sz="2000" dirty="0" smtClean="0">
                <a:solidFill>
                  <a:schemeClr val="bg1"/>
                </a:solidFill>
              </a:rPr>
              <a:t>- победитель  областного конкурса «Профессиональное признание – 2018»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Диана Анкудинова</a:t>
            </a:r>
            <a:r>
              <a:rPr lang="ru-RU" sz="2000" dirty="0" smtClean="0">
                <a:solidFill>
                  <a:schemeClr val="bg1"/>
                </a:solidFill>
              </a:rPr>
              <a:t> - победитель вокального конкурса «</a:t>
            </a:r>
            <a:r>
              <a:rPr lang="ru-RU" sz="2000" dirty="0" err="1" smtClean="0">
                <a:solidFill>
                  <a:schemeClr val="bg1"/>
                </a:solidFill>
              </a:rPr>
              <a:t>Ты-супер</a:t>
            </a:r>
            <a:r>
              <a:rPr lang="ru-RU" sz="2000" dirty="0" smtClean="0">
                <a:solidFill>
                  <a:schemeClr val="bg1"/>
                </a:solidFill>
              </a:rPr>
              <a:t>!»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Лиза </a:t>
            </a:r>
            <a:r>
              <a:rPr lang="ru-RU" sz="2000" b="1" dirty="0" err="1" smtClean="0">
                <a:solidFill>
                  <a:schemeClr val="bg1"/>
                </a:solidFill>
              </a:rPr>
              <a:t>Лабодина</a:t>
            </a:r>
            <a:r>
              <a:rPr lang="ru-RU" sz="2000" dirty="0" smtClean="0">
                <a:solidFill>
                  <a:schemeClr val="bg1"/>
                </a:solidFill>
              </a:rPr>
              <a:t> - полуфиналист телевизионного проекта «Голос – дети»</a:t>
            </a:r>
          </a:p>
          <a:p>
            <a:pPr marL="357188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Анастасия Балакина - </a:t>
            </a:r>
            <a:r>
              <a:rPr lang="ru-RU" sz="2000" dirty="0" smtClean="0">
                <a:solidFill>
                  <a:schemeClr val="bg1"/>
                </a:solidFill>
              </a:rPr>
              <a:t>лучший учащийся детской школы искусств Самарской области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44016"/>
            <a:ext cx="9144000" cy="764704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Вопросы, требующими внимания 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555776" y="1196753"/>
            <a:ext cx="6588224" cy="497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8775" marR="0" lvl="0" indent="-358775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Износ 80% музыкальных инструментов 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в образовательных учреждениях культуры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Снижение книжного фонда на 14%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Физический и моральный износ материально-технической базы</a:t>
            </a:r>
          </a:p>
          <a:p>
            <a:pPr marL="358775" marR="0" lvl="0" indent="-358775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200" dirty="0" smtClean="0">
                <a:solidFill>
                  <a:schemeClr val="bg1"/>
                </a:solidFill>
              </a:rPr>
              <a:t>Необходимость комплексного оборудования объектов культуры для обеспечения доступности среды для маломобильных групп населения</a:t>
            </a:r>
          </a:p>
          <a:p>
            <a:pPr marR="0" lvl="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solidFill>
                  <a:schemeClr val="bg1"/>
                </a:solidFill>
              </a:rPr>
              <a:t>По линии департамента градостроительной деятельности:</a:t>
            </a:r>
          </a:p>
          <a:p>
            <a:pPr marL="358775" marR="0" lvl="0" indent="-358775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200" dirty="0" smtClean="0">
                <a:solidFill>
                  <a:schemeClr val="bg1"/>
                </a:solidFill>
              </a:rPr>
              <a:t>Сохранение объекта культурного наследия «Домик Репина»</a:t>
            </a:r>
          </a:p>
          <a:p>
            <a:pPr marL="358775" marR="0" lvl="0" indent="-358775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200" dirty="0" smtClean="0">
                <a:solidFill>
                  <a:schemeClr val="bg1"/>
                </a:solidFill>
              </a:rPr>
              <a:t>Восстановление стелы-панно «Радость Труда»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56327" name="Picture 7" descr="https://c.pxhere.com/photos/90/e0/question_question_mark_help_response_symbol_icon_characters_problem-1403206.jpg!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04664" y="908720"/>
            <a:ext cx="5256584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pPr lvl="0"/>
            <a:r>
              <a:rPr lang="ru-RU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Расходы бюджета г.о. Тольятти на социальную сферу (образование, культура, спорт, социальная поддержка)</a:t>
            </a:r>
            <a:endParaRPr lang="ru-RU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组合 5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" y="3831247"/>
            <a:ext cx="1292400" cy="129272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4"/>
          <p:cNvSpPr>
            <a:spLocks noChangeArrowheads="1"/>
          </p:cNvSpPr>
          <p:nvPr/>
        </p:nvSpPr>
        <p:spPr bwMode="auto">
          <a:xfrm>
            <a:off x="1603420" y="4309284"/>
            <a:ext cx="255597" cy="255661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8" name="直接连接符 6"/>
          <p:cNvCxnSpPr>
            <a:cxnSpLocks noChangeShapeType="1"/>
          </p:cNvCxnSpPr>
          <p:nvPr/>
        </p:nvCxnSpPr>
        <p:spPr bwMode="auto">
          <a:xfrm flipV="1">
            <a:off x="1907704" y="4437112"/>
            <a:ext cx="2098753" cy="15879"/>
          </a:xfrm>
          <a:prstGeom prst="line">
            <a:avLst/>
          </a:prstGeom>
          <a:noFill/>
          <a:ln w="76200">
            <a:solidFill>
              <a:schemeClr val="bg1">
                <a:alpha val="45097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接连接符 7"/>
          <p:cNvCxnSpPr>
            <a:cxnSpLocks noChangeShapeType="1"/>
            <a:endCxn id="12" idx="5"/>
          </p:cNvCxnSpPr>
          <p:nvPr/>
        </p:nvCxnSpPr>
        <p:spPr bwMode="auto">
          <a:xfrm flipV="1">
            <a:off x="5652120" y="3335699"/>
            <a:ext cx="2522819" cy="21294"/>
          </a:xfrm>
          <a:prstGeom prst="line">
            <a:avLst/>
          </a:prstGeom>
          <a:noFill/>
          <a:ln w="76200">
            <a:solidFill>
              <a:schemeClr val="bg1">
                <a:alpha val="45097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连接符 9"/>
          <p:cNvCxnSpPr>
            <a:cxnSpLocks noChangeShapeType="1"/>
          </p:cNvCxnSpPr>
          <p:nvPr/>
        </p:nvCxnSpPr>
        <p:spPr bwMode="auto">
          <a:xfrm flipV="1">
            <a:off x="4139952" y="3429000"/>
            <a:ext cx="1440160" cy="1008113"/>
          </a:xfrm>
          <a:prstGeom prst="line">
            <a:avLst/>
          </a:prstGeom>
          <a:noFill/>
          <a:ln w="76200">
            <a:solidFill>
              <a:srgbClr val="897DC1">
                <a:alpha val="45097"/>
              </a:srgb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等腰三角形 10"/>
          <p:cNvSpPr>
            <a:spLocks noChangeArrowheads="1"/>
          </p:cNvSpPr>
          <p:nvPr/>
        </p:nvSpPr>
        <p:spPr bwMode="auto">
          <a:xfrm rot="19785151" flipH="1">
            <a:off x="7985101" y="2964904"/>
            <a:ext cx="668362" cy="57325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TextBox 31"/>
          <p:cNvSpPr txBox="1">
            <a:spLocks noChangeArrowheads="1"/>
          </p:cNvSpPr>
          <p:nvPr/>
        </p:nvSpPr>
        <p:spPr bwMode="auto">
          <a:xfrm>
            <a:off x="1259632" y="4725144"/>
            <a:ext cx="35283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ru-RU" altLang="zh-CN" sz="3000" b="1" dirty="0" smtClean="0">
                <a:solidFill>
                  <a:schemeClr val="bg1"/>
                </a:solidFill>
              </a:rPr>
              <a:t>7 млрд. 781 млн. (59,5%)</a:t>
            </a:r>
            <a:endParaRPr lang="zh-CN" altLang="en-US" sz="3000" b="1" dirty="0">
              <a:solidFill>
                <a:schemeClr val="bg1"/>
              </a:solidFill>
            </a:endParaRPr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6350000" y="3403054"/>
            <a:ext cx="203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zh-CN" sz="2000" b="1" dirty="0"/>
          </a:p>
          <a:p>
            <a:pPr eaLnBrk="1" hangingPunct="1"/>
            <a:endParaRPr lang="zh-CN" altLang="en-US" sz="2000" b="1" dirty="0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267744" y="3068960"/>
            <a:ext cx="1733550" cy="914400"/>
            <a:chOff x="0" y="0"/>
            <a:chExt cx="1733266" cy="914400"/>
          </a:xfrm>
        </p:grpSpPr>
        <p:sp>
          <p:nvSpPr>
            <p:cNvPr id="20" name="圆角矩形 21"/>
            <p:cNvSpPr>
              <a:spLocks noChangeArrowheads="1"/>
            </p:cNvSpPr>
            <p:nvPr/>
          </p:nvSpPr>
          <p:spPr bwMode="auto">
            <a:xfrm>
              <a:off x="0" y="0"/>
              <a:ext cx="1733266" cy="914400"/>
            </a:xfrm>
            <a:prstGeom prst="roundRect">
              <a:avLst>
                <a:gd name="adj" fmla="val 22639"/>
              </a:avLst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35"/>
            <p:cNvSpPr txBox="1">
              <a:spLocks noChangeArrowheads="1"/>
            </p:cNvSpPr>
            <p:nvPr/>
          </p:nvSpPr>
          <p:spPr bwMode="auto">
            <a:xfrm>
              <a:off x="136379" y="106537"/>
              <a:ext cx="1460310" cy="63094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ru-RU" altLang="zh-CN" sz="3500" b="1" dirty="0" smtClean="0">
                  <a:solidFill>
                    <a:schemeClr val="bg1"/>
                  </a:solidFill>
                </a:rPr>
                <a:t>2017 г.</a:t>
              </a:r>
              <a:endParaRPr lang="zh-CN" altLang="en-US" sz="3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5868144" y="2132856"/>
            <a:ext cx="1733550" cy="914400"/>
            <a:chOff x="0" y="0"/>
            <a:chExt cx="1733266" cy="914400"/>
          </a:xfrm>
        </p:grpSpPr>
        <p:sp>
          <p:nvSpPr>
            <p:cNvPr id="23" name="圆角矩形 24"/>
            <p:cNvSpPr>
              <a:spLocks noChangeArrowheads="1"/>
            </p:cNvSpPr>
            <p:nvPr/>
          </p:nvSpPr>
          <p:spPr bwMode="auto">
            <a:xfrm>
              <a:off x="0" y="0"/>
              <a:ext cx="1733266" cy="914400"/>
            </a:xfrm>
            <a:prstGeom prst="roundRect">
              <a:avLst>
                <a:gd name="adj" fmla="val 22639"/>
              </a:avLst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TextBox 36"/>
            <p:cNvSpPr txBox="1">
              <a:spLocks noChangeArrowheads="1"/>
            </p:cNvSpPr>
            <p:nvPr/>
          </p:nvSpPr>
          <p:spPr bwMode="auto">
            <a:xfrm>
              <a:off x="150126" y="124436"/>
              <a:ext cx="1460310" cy="63094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ru-RU" altLang="zh-CN" sz="3500" b="1" dirty="0" smtClean="0">
                  <a:solidFill>
                    <a:schemeClr val="bg1"/>
                  </a:solidFill>
                </a:rPr>
                <a:t>2018 г.</a:t>
              </a:r>
              <a:endParaRPr lang="zh-CN" altLang="en-US" sz="3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31"/>
          <p:cNvSpPr txBox="1">
            <a:spLocks noChangeArrowheads="1"/>
          </p:cNvSpPr>
          <p:nvPr/>
        </p:nvSpPr>
        <p:spPr bwMode="auto">
          <a:xfrm>
            <a:off x="5220072" y="3645024"/>
            <a:ext cx="29971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ru-RU" altLang="zh-CN" sz="3000" b="1" dirty="0" smtClean="0">
                <a:solidFill>
                  <a:schemeClr val="bg1"/>
                </a:solidFill>
              </a:rPr>
              <a:t>8 млрд. 162 млн. (62%)</a:t>
            </a:r>
            <a:endParaRPr lang="zh-CN" altLang="en-US" sz="3000" b="1" dirty="0">
              <a:solidFill>
                <a:schemeClr val="bg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39552" y="4005064"/>
            <a:ext cx="1008112" cy="9361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12625"/>
            <a:ext cx="9144000" cy="993353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Планы отрасли «Культура» на 2019-й год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7346" name="Picture 2" descr="http://www.rewizor.ru/files/45402owo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962" y="980729"/>
            <a:ext cx="3583682" cy="238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8" name="Picture 4" descr="https://www.classicalmusicnews.ru/wp-content/uploads/2017/04/togliatti-philharmo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129" y="980728"/>
            <a:ext cx="3576279" cy="237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07504" y="3549352"/>
            <a:ext cx="8820472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В рамках национального проекта «Культура»: </a:t>
            </a: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капитальный ремонт Тольяттинского краеведческого музея</a:t>
            </a:r>
            <a:r>
              <a:rPr lang="ru-RU" sz="2000" b="1" dirty="0" smtClean="0">
                <a:solidFill>
                  <a:schemeClr val="bg1"/>
                </a:solidFill>
              </a:rPr>
              <a:t> - 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15 млн.руб.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542925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капитальный ремонт </a:t>
            </a:r>
            <a:r>
              <a:rPr lang="ru-RU" sz="2000" dirty="0" smtClean="0">
                <a:solidFill>
                  <a:schemeClr val="bg1"/>
                </a:solidFill>
              </a:rPr>
              <a:t>Тольяттинской </a:t>
            </a:r>
            <a:r>
              <a:rPr lang="ru-RU" sz="2000" dirty="0">
                <a:solidFill>
                  <a:schemeClr val="bg1"/>
                </a:solidFill>
              </a:rPr>
              <a:t>филармонии - </a:t>
            </a:r>
            <a:r>
              <a:rPr lang="ru-RU" sz="2000" b="1" dirty="0">
                <a:solidFill>
                  <a:schemeClr val="bg1"/>
                </a:solidFill>
              </a:rPr>
              <a:t>23,7 млн. руб.</a:t>
            </a:r>
            <a:endParaRPr lang="ru-RU" sz="2000" dirty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капитальный ремонт системы кондиционирования и вентиляции здания КЦ «Автоград»</a:t>
            </a:r>
            <a:r>
              <a:rPr lang="ru-RU" sz="2000" b="1" dirty="0" smtClean="0">
                <a:solidFill>
                  <a:schemeClr val="bg1"/>
                </a:solidFill>
              </a:rPr>
              <a:t> -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56,9 млн. 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создание модельной библиотеки «Для друзей» - </a:t>
            </a:r>
            <a:r>
              <a:rPr lang="ru-RU" sz="2000" b="1" dirty="0" smtClean="0">
                <a:solidFill>
                  <a:schemeClr val="bg1"/>
                </a:solidFill>
              </a:rPr>
              <a:t>5 млн. 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создание </a:t>
            </a:r>
            <a:r>
              <a:rPr lang="ru-RU" sz="2000" dirty="0">
                <a:solidFill>
                  <a:schemeClr val="bg1"/>
                </a:solidFill>
              </a:rPr>
              <a:t>виртуального концертного </a:t>
            </a:r>
            <a:r>
              <a:rPr lang="ru-RU" sz="2000" dirty="0" smtClean="0">
                <a:solidFill>
                  <a:schemeClr val="bg1"/>
                </a:solidFill>
              </a:rPr>
              <a:t>зала</a:t>
            </a:r>
            <a:r>
              <a:rPr lang="ru-RU" sz="2000" b="1" dirty="0" smtClean="0">
                <a:solidFill>
                  <a:schemeClr val="bg1"/>
                </a:solidFill>
              </a:rPr>
              <a:t> - 5,6 млн. 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приобретение музыкальных инструментов - </a:t>
            </a:r>
            <a:r>
              <a:rPr lang="ru-RU" sz="2000" b="1" dirty="0" smtClean="0">
                <a:solidFill>
                  <a:schemeClr val="bg1"/>
                </a:solidFill>
              </a:rPr>
              <a:t>2,4 млн. руб. 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12625"/>
            <a:ext cx="9144000" cy="993353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Планы отрасли «Культура» на 2019-й год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323528" y="3812124"/>
            <a:ext cx="8820472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7188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Восстановление деятельности Тольяттинской консерватории</a:t>
            </a:r>
            <a:r>
              <a:rPr lang="ru-RU" b="1" dirty="0" smtClean="0">
                <a:solidFill>
                  <a:schemeClr val="bg1"/>
                </a:solidFill>
              </a:rPr>
              <a:t> - 13 млн. руб.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357188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В рамках проекта «Театры – детям» постановка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3 премьерных спектаклей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chemeClr val="bg1"/>
                </a:solidFill>
              </a:rPr>
              <a:t>12,8 млн. руб.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357188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Проектирование </a:t>
            </a:r>
            <a:r>
              <a:rPr lang="ru-RU" dirty="0">
                <a:solidFill>
                  <a:schemeClr val="bg1"/>
                </a:solidFill>
              </a:rPr>
              <a:t>строительства отдельного корпуса для </a:t>
            </a:r>
            <a:r>
              <a:rPr lang="ru-RU" b="1" dirty="0">
                <a:solidFill>
                  <a:schemeClr val="bg1"/>
                </a:solidFill>
              </a:rPr>
              <a:t>Хореографической школы им. М.М. Плисецкой</a:t>
            </a:r>
            <a:r>
              <a:rPr lang="ru-RU" dirty="0">
                <a:solidFill>
                  <a:schemeClr val="bg1"/>
                </a:solidFill>
              </a:rPr>
              <a:t> с концертным залом  на 450 зрительских мест в рамках  реконструкции здания Детской музыкальной школы № 4 им. В.М. Свердлова по адресу: пр. Степана Разина, </a:t>
            </a:r>
            <a:r>
              <a:rPr lang="ru-RU" dirty="0" smtClean="0">
                <a:solidFill>
                  <a:schemeClr val="bg1"/>
                </a:solidFill>
              </a:rPr>
              <a:t>95 - </a:t>
            </a:r>
            <a:r>
              <a:rPr lang="ru-RU" b="1" dirty="0" smtClean="0">
                <a:solidFill>
                  <a:schemeClr val="bg1"/>
                </a:solidFill>
              </a:rPr>
              <a:t>13 млн. руб.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357188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Создание электронной книги «Они строили АВТОВАЗ, </a:t>
            </a:r>
            <a:r>
              <a:rPr lang="ru-RU" dirty="0" smtClean="0">
                <a:solidFill>
                  <a:schemeClr val="bg1"/>
                </a:solidFill>
              </a:rPr>
              <a:t>АВТОВАЗ </a:t>
            </a:r>
            <a:r>
              <a:rPr lang="ru-RU" dirty="0">
                <a:solidFill>
                  <a:schemeClr val="bg1"/>
                </a:solidFill>
              </a:rPr>
              <a:t>построил нас» </a:t>
            </a:r>
            <a:r>
              <a:rPr lang="ru-RU" dirty="0" smtClean="0">
                <a:solidFill>
                  <a:schemeClr val="bg1"/>
                </a:solidFill>
              </a:rPr>
              <a:t>- 350,0 тыс. руб.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5538" name="Picture 2" descr="K:\Презентации\Мэрия и администрация\Главе соц блок 2019\культура\Фестиваль рожденный в серцде России (большой зрительский зал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02" y="1265041"/>
            <a:ext cx="377968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39" name="Picture 3" descr="K:\Презентации\Мэрия и администрация\Главе соц блок 2019\культура\День гор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5041"/>
            <a:ext cx="3417517" cy="2563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12625"/>
            <a:ext cx="9144000" cy="993353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Планы отрасли «Культура» на 2020-й и послед. годы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79512" y="3337248"/>
            <a:ext cx="896448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7188" lvl="0" indent="-357188">
              <a:buFont typeface="Wingdings" pitchFamily="2" charset="2"/>
              <a:buChar char="ü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Проведение крупных культурных событий, посвященных 50-летию выпуска первого легкового автомобиля «ВАЗ»</a:t>
            </a: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Создание модельной библиотеки  по адресу: ул. Горького, 42</a:t>
            </a:r>
          </a:p>
          <a:p>
            <a:pPr marL="357188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строительство </a:t>
            </a:r>
            <a:r>
              <a:rPr lang="ru-RU" sz="2000" dirty="0">
                <a:solidFill>
                  <a:schemeClr val="bg1"/>
                </a:solidFill>
              </a:rPr>
              <a:t>отдельного корпуса для </a:t>
            </a:r>
            <a:r>
              <a:rPr lang="ru-RU" sz="2000" b="1" dirty="0">
                <a:solidFill>
                  <a:schemeClr val="bg1"/>
                </a:solidFill>
              </a:rPr>
              <a:t>Хореографической школы им. М.М. Плисецкой</a:t>
            </a:r>
            <a:r>
              <a:rPr lang="ru-RU" sz="2000" dirty="0">
                <a:solidFill>
                  <a:schemeClr val="bg1"/>
                </a:solidFill>
              </a:rPr>
              <a:t> с концертным залом  на 450 зрительских мест в рамках  реконструкции здания Детской музыкальной школы № 4 им. В.М. Свердлова по адресу: пр. Степана Разина, </a:t>
            </a:r>
            <a:r>
              <a:rPr lang="ru-RU" sz="2000" dirty="0" smtClean="0">
                <a:solidFill>
                  <a:schemeClr val="bg1"/>
                </a:solidFill>
              </a:rPr>
              <a:t>95 </a:t>
            </a:r>
            <a:endParaRPr lang="ru-RU" sz="2000" dirty="0">
              <a:solidFill>
                <a:schemeClr val="bg1"/>
              </a:solidFill>
            </a:endParaRPr>
          </a:p>
          <a:p>
            <a:pPr marL="357188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Капитальный </a:t>
            </a:r>
            <a:r>
              <a:rPr lang="ru-RU" sz="2000" dirty="0">
                <a:solidFill>
                  <a:schemeClr val="bg1"/>
                </a:solidFill>
              </a:rPr>
              <a:t>ремонт здания Детской школы искусств № 1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  <a:p>
            <a:pPr marL="357188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Проектирование и реконструкция здания Тольяттинского театра кукол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6562" name="AutoShape 2" descr="https://tlt.asp.sale/wp-content/uploads/sites/3/2018/05/piligrim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64" name="AutoShape 4" descr="https://tlt.asp.sale/wp-content/uploads/sites/3/2018/05/piligrim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66" name="AutoShape 6" descr="https://tlt.asp.sale/wp-content/uploads/sites/3/2018/05/piligrim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8" name="Picture 8" descr="https://upload.wikimedia.org/wikipedia/commons/b/bb/%D0%9A%D1%83%D0%BA%D0%BE%D0%BB%D1%8C%D0%BD%D1%8B%D0%B9_%D1%82%D0%B5%D0%B0%D1%82%D1%80_%D0%A2%D0%BE%D0%BB%D1%8C%D1%8F%D1%82%D1%82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3048339" cy="228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70" name="Picture 10" descr="https://tur-ray.ru/wp-content/uploads/2018/12/teatr-koleso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1"/>
          <p:cNvCxnSpPr/>
          <p:nvPr/>
        </p:nvCxnSpPr>
        <p:spPr>
          <a:xfrm>
            <a:off x="2380013" y="2444946"/>
            <a:ext cx="139506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2"/>
          <p:cNvCxnSpPr/>
          <p:nvPr/>
        </p:nvCxnSpPr>
        <p:spPr>
          <a:xfrm>
            <a:off x="2998739" y="3876252"/>
            <a:ext cx="92035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3"/>
          <p:cNvCxnSpPr/>
          <p:nvPr/>
        </p:nvCxnSpPr>
        <p:spPr>
          <a:xfrm>
            <a:off x="2537344" y="5263460"/>
            <a:ext cx="1381749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5"/>
          <p:cNvSpPr/>
          <p:nvPr/>
        </p:nvSpPr>
        <p:spPr>
          <a:xfrm>
            <a:off x="107504" y="2996952"/>
            <a:ext cx="1953532" cy="1953532"/>
          </a:xfrm>
          <a:prstGeom prst="ellipse">
            <a:avLst/>
          </a:prstGeom>
          <a:solidFill>
            <a:srgbClr val="72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6474" y="2341446"/>
            <a:ext cx="3753878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517,4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 млн. руб.</a:t>
            </a:r>
            <a:endParaRPr lang="ru-RU" sz="22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1960" y="3781606"/>
            <a:ext cx="4424235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132,7</a:t>
            </a: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6982" y="5144116"/>
            <a:ext cx="3017306" cy="301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37,7 млн. руб.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3888" y="1340768"/>
            <a:ext cx="517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городского бюджета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26374" y="3160712"/>
            <a:ext cx="5252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областного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9912" y="4501862"/>
            <a:ext cx="4368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Внебюджетные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</a:t>
            </a: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462190" y="238289"/>
            <a:ext cx="57934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id-ID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324264"/>
            <a:ext cx="9144000" cy="5124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отрасли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«Спорт» в 2018 году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组合 7"/>
          <p:cNvGrpSpPr/>
          <p:nvPr/>
        </p:nvGrpSpPr>
        <p:grpSpPr>
          <a:xfrm>
            <a:off x="1547664" y="1884894"/>
            <a:ext cx="1152128" cy="11290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2267744" y="3325054"/>
            <a:ext cx="1132874" cy="1080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Группа 44"/>
          <p:cNvGrpSpPr/>
          <p:nvPr/>
        </p:nvGrpSpPr>
        <p:grpSpPr>
          <a:xfrm>
            <a:off x="1907704" y="4797152"/>
            <a:ext cx="1152127" cy="1144086"/>
            <a:chOff x="2224549" y="4877202"/>
            <a:chExt cx="784046" cy="784046"/>
          </a:xfrm>
        </p:grpSpPr>
        <p:grpSp>
          <p:nvGrpSpPr>
            <p:cNvPr id="9" name="组合 13"/>
            <p:cNvGrpSpPr/>
            <p:nvPr/>
          </p:nvGrpSpPr>
          <p:grpSpPr>
            <a:xfrm>
              <a:off x="2224549" y="4877202"/>
              <a:ext cx="784046" cy="7840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" name="椭圆 1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pic>
          <p:nvPicPr>
            <p:cNvPr id="2060" name="Picture 12" descr="https://avatars.mds.yandex.net/get-pdb/214107/84be1f00-d133-4910-a8f6-7fe51e2a11b8/s1200?webp=fals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5013176"/>
              <a:ext cx="574160" cy="471290"/>
            </a:xfrm>
            <a:prstGeom prst="rect">
              <a:avLst/>
            </a:prstGeom>
            <a:noFill/>
          </p:spPr>
        </p:pic>
      </p:grpSp>
      <p:pic>
        <p:nvPicPr>
          <p:cNvPr id="38916" name="Picture 4" descr="https://avatars.mds.yandex.net/get-pdb/251121/27f720a9-c62d-40af-955a-109ec7f8285a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3" y="1916833"/>
            <a:ext cx="1080119" cy="1008112"/>
          </a:xfrm>
          <a:prstGeom prst="flowChartConnector">
            <a:avLst/>
          </a:prstGeom>
          <a:noFill/>
        </p:spPr>
      </p:pic>
      <p:pic>
        <p:nvPicPr>
          <p:cNvPr id="38918" name="Picture 6" descr="http://ndflcentr.ru/wp-content/uploads/2017/04/ladya-sama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365995"/>
            <a:ext cx="1080120" cy="999109"/>
          </a:xfrm>
          <a:prstGeom prst="ellipse">
            <a:avLst/>
          </a:prstGeom>
          <a:noFill/>
        </p:spPr>
      </p:pic>
      <p:pic>
        <p:nvPicPr>
          <p:cNvPr id="58370" name="Picture 2" descr="K:\Презентации\Мэрия и администрация\Баннова отчет о работе май 2019\MPMBQYnihq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3140968"/>
            <a:ext cx="1979712" cy="158417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25"/>
          <p:cNvSpPr>
            <a:spLocks noChangeArrowheads="1"/>
          </p:cNvSpPr>
          <p:nvPr/>
        </p:nvSpPr>
        <p:spPr bwMode="auto">
          <a:xfrm>
            <a:off x="2643174" y="2723231"/>
            <a:ext cx="3143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4" descr="http://miasssport.ru/images/news/big/20180917145212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41882"/>
            <a:ext cx="3672408" cy="243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2" name="Picture 6" descr="http://sportivnoe-obozrenie.ru/document/photo/39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4586"/>
            <a:ext cx="3672408" cy="2446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203012"/>
            <a:ext cx="91440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отрасли «Спорт» в 2018 году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1960" y="1124744"/>
            <a:ext cx="48600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349 физкультурно-спортивных мероприятий - </a:t>
            </a:r>
            <a:r>
              <a:rPr lang="ru-RU" sz="2000" b="1" dirty="0" smtClean="0">
                <a:solidFill>
                  <a:schemeClr val="bg1"/>
                </a:solidFill>
              </a:rPr>
              <a:t>125 907 чел.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(рост на 5,7%) 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Доля населения, систематически занимающегося физической культурой и спортом - </a:t>
            </a:r>
            <a:r>
              <a:rPr lang="ru-RU" sz="2000" b="1" dirty="0" smtClean="0">
                <a:solidFill>
                  <a:schemeClr val="bg1"/>
                </a:solidFill>
              </a:rPr>
              <a:t>38% </a:t>
            </a:r>
            <a:r>
              <a:rPr lang="ru-RU" sz="2000" dirty="0" smtClean="0">
                <a:solidFill>
                  <a:schemeClr val="bg1"/>
                </a:solidFill>
              </a:rPr>
              <a:t>(рост на 2,6%)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Сборные команды РФ  - </a:t>
            </a:r>
            <a:r>
              <a:rPr lang="ru-RU" sz="2000" b="1" dirty="0" smtClean="0">
                <a:solidFill>
                  <a:schemeClr val="bg1"/>
                </a:solidFill>
              </a:rPr>
              <a:t>99 чел.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(рост на 19%)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7 935 воспитанников –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3 443 медали</a:t>
            </a:r>
            <a:r>
              <a:rPr lang="ru-RU" sz="2000" dirty="0" smtClean="0">
                <a:solidFill>
                  <a:schemeClr val="bg1"/>
                </a:solidFill>
              </a:rPr>
              <a:t> (рост на 10%)</a:t>
            </a: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В 14 муниципальных спортивных школах</a:t>
            </a:r>
            <a:r>
              <a:rPr lang="ru-RU" sz="2000" i="1" dirty="0" smtClean="0">
                <a:solidFill>
                  <a:schemeClr val="bg1"/>
                </a:solidFill>
              </a:rPr>
              <a:t> - </a:t>
            </a:r>
            <a:r>
              <a:rPr lang="ru-RU" sz="2000" b="1" dirty="0" smtClean="0">
                <a:solidFill>
                  <a:schemeClr val="bg1"/>
                </a:solidFill>
              </a:rPr>
              <a:t>14 951 чел. </a:t>
            </a:r>
            <a:r>
              <a:rPr lang="ru-RU" sz="2000" dirty="0" smtClean="0">
                <a:solidFill>
                  <a:schemeClr val="bg1"/>
                </a:solidFill>
              </a:rPr>
              <a:t>по 38 видам спорта (уровень 2017 года)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2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Итоги 2018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84784"/>
            <a:ext cx="85689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Капитальный ремонт объектов стадиона «Торпедо»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85,2 млн. руб.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Капитальный ремонт объектов спортивной базы «Плёс»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2,3 млн. руб.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Приобретение 2 </a:t>
            </a:r>
            <a:r>
              <a:rPr lang="ru-RU" sz="2400" dirty="0" err="1" smtClean="0">
                <a:solidFill>
                  <a:schemeClr val="bg1"/>
                </a:solidFill>
              </a:rPr>
              <a:t>ледоуборочных</a:t>
            </a:r>
            <a:r>
              <a:rPr lang="ru-RU" sz="2400" dirty="0" smtClean="0">
                <a:solidFill>
                  <a:schemeClr val="bg1"/>
                </a:solidFill>
              </a:rPr>
              <a:t> машин</a:t>
            </a:r>
            <a:r>
              <a:rPr lang="ru-RU" sz="2400" b="1" dirty="0" smtClean="0">
                <a:solidFill>
                  <a:schemeClr val="bg1"/>
                </a:solidFill>
              </a:rPr>
              <a:t> -  17,9 млн. руб.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Установка 6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универсальных спортивных площадок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30 млн. руб.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Ремонт кровли здания МБУДО СДЮСШОР №1 - </a:t>
            </a:r>
            <a:r>
              <a:rPr lang="ru-RU" sz="2400" b="1" dirty="0" smtClean="0">
                <a:solidFill>
                  <a:schemeClr val="bg1"/>
                </a:solidFill>
              </a:rPr>
              <a:t>1,1 млн. руб.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</a:rPr>
              <a:t>Строительство административно-бытового здания на стадионе «Труд»» - </a:t>
            </a:r>
            <a:r>
              <a:rPr lang="ru-RU" sz="2400" b="1" dirty="0" smtClean="0">
                <a:solidFill>
                  <a:schemeClr val="bg1"/>
                </a:solidFill>
              </a:rPr>
              <a:t>8,8 млн. руб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Майданик 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572000" y="3759608"/>
            <a:ext cx="251963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511156"/>
          </a:xfrm>
          <a:noFill/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Достижения отрасли «Спорт» в 2018 году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496" y="2103424"/>
            <a:ext cx="2718843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K:\Августовка\Фото 6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86578" y="1600508"/>
            <a:ext cx="222069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3" t="-7718"/>
          <a:stretch/>
        </p:blipFill>
        <p:spPr bwMode="auto">
          <a:xfrm>
            <a:off x="2215817" y="3429000"/>
            <a:ext cx="2356183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i2.jpe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860032" y="539090"/>
            <a:ext cx="2047305" cy="306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ix.jpe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857488" y="571480"/>
            <a:ext cx="2000264" cy="3004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54009" y="4746630"/>
            <a:ext cx="186390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Дарья Касаткина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174" y="3286124"/>
            <a:ext cx="221188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Елена Михайличенко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628" y="3357562"/>
            <a:ext cx="1800173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Елена Смирнова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6246" y="4386590"/>
            <a:ext cx="214905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Валерия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Кирдяшева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7071" y="6429396"/>
            <a:ext cx="197130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Дарья Дмитриевна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1406" y="6402814"/>
            <a:ext cx="167475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Вита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Майданик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tgl-sport.ru/wp-content/uploads/2016/06/%D0%B2%D0%B5%D0%BB%D0%BE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717948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6" name="Picture 4" descr="http://uraken.ru/images/trueimg/originals/156/91A28B2E52EC-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2662" y="260648"/>
            <a:ext cx="2736304" cy="1825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8" name="Picture 6" descr="https://st.volga.news/image/w1024/f68fec99-d175-4b7c-81ba-014edb4b48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0648"/>
            <a:ext cx="281105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9512" y="2932044"/>
            <a:ext cx="86409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0" indent="-358775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Низкий </a:t>
            </a:r>
            <a:r>
              <a:rPr lang="ru-RU" sz="2000" dirty="0">
                <a:solidFill>
                  <a:schemeClr val="bg1"/>
                </a:solidFill>
              </a:rPr>
              <a:t>уровень обеспеченности населения спортивными сооружениями:</a:t>
            </a:r>
          </a:p>
          <a:p>
            <a:pPr marL="809625" lvl="1" indent="-352425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спортивными </a:t>
            </a:r>
            <a:r>
              <a:rPr lang="ru-RU" sz="2000" dirty="0">
                <a:solidFill>
                  <a:schemeClr val="bg1"/>
                </a:solidFill>
              </a:rPr>
              <a:t>залами - 39,9% (в 2017 году - 39,7%);</a:t>
            </a:r>
          </a:p>
          <a:p>
            <a:pPr marL="809625" lvl="1" indent="-352425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плавательными </a:t>
            </a:r>
            <a:r>
              <a:rPr lang="ru-RU" sz="2000" dirty="0">
                <a:solidFill>
                  <a:schemeClr val="bg1"/>
                </a:solidFill>
              </a:rPr>
              <a:t>бассейнами - 12% (в 2017 году - 11,9%);</a:t>
            </a:r>
          </a:p>
          <a:p>
            <a:pPr marL="809625" lvl="1" indent="-352425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плоскостными </a:t>
            </a:r>
            <a:r>
              <a:rPr lang="ru-RU" sz="2000" dirty="0">
                <a:solidFill>
                  <a:schemeClr val="bg1"/>
                </a:solidFill>
              </a:rPr>
              <a:t>сооружениями - 44,9% (в 2017 году - 44,2%);</a:t>
            </a:r>
          </a:p>
          <a:p>
            <a:pPr marL="358775" lvl="0" indent="-358775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Потребность </a:t>
            </a:r>
            <a:r>
              <a:rPr lang="ru-RU" sz="2000" dirty="0">
                <a:solidFill>
                  <a:schemeClr val="bg1"/>
                </a:solidFill>
              </a:rPr>
              <a:t>в создании дополнительных мест в детских оздоровительных лагерях для организации отдыха и оздоровления детей в летний </a:t>
            </a:r>
            <a:r>
              <a:rPr lang="ru-RU" sz="2000" dirty="0" smtClean="0">
                <a:solidFill>
                  <a:schemeClr val="bg1"/>
                </a:solidFill>
              </a:rPr>
              <a:t>период</a:t>
            </a:r>
            <a:endParaRPr lang="ru-RU" sz="2000" dirty="0">
              <a:solidFill>
                <a:schemeClr val="bg1"/>
              </a:solidFill>
            </a:endParaRPr>
          </a:p>
          <a:p>
            <a:pPr marL="358775" indent="-358775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Обеспечение </a:t>
            </a:r>
            <a:r>
              <a:rPr lang="ru-RU" sz="2000" dirty="0">
                <a:solidFill>
                  <a:schemeClr val="bg1"/>
                </a:solidFill>
              </a:rPr>
              <a:t>условий для организации физкультурно-оздоровительной работы среди горожан по месту </a:t>
            </a:r>
            <a:r>
              <a:rPr lang="ru-RU" sz="2000" dirty="0" smtClean="0">
                <a:solidFill>
                  <a:schemeClr val="bg1"/>
                </a:solidFill>
              </a:rPr>
              <a:t>жительства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2276872"/>
            <a:ext cx="8301608" cy="6551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Вопросы, требующие внимания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K:\Презентации\Мэрия и администрация\Баннова отчет о работе май 2019\JyefhVnWj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6723"/>
            <a:ext cx="3228803" cy="215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3" name="Picture 5" descr="K:\Презентации\Мэрия и администрация\Баннова отчет о работе май 2019\28LsXLg6Ux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813718"/>
            <a:ext cx="3240359" cy="223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Планы отрасли «Спорт»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836713"/>
            <a:ext cx="5652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Строительство 3 объектов спорта («Акробат», «Союз»,  легкоатлетический манеж)</a:t>
            </a:r>
          </a:p>
          <a:p>
            <a:pPr marL="357188" lvl="0" indent="-357188">
              <a:buFont typeface="Wingdings" pitchFamily="2" charset="2"/>
              <a:buChar char="ü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Проектирование центра спортивной подготовки «</a:t>
            </a:r>
            <a:r>
              <a:rPr lang="ru-RU" sz="2000" dirty="0" err="1" smtClean="0">
                <a:solidFill>
                  <a:schemeClr val="bg1"/>
                </a:solidFill>
              </a:rPr>
              <a:t>Немов</a:t>
            </a:r>
            <a:r>
              <a:rPr lang="ru-RU" sz="2000" dirty="0" smtClean="0">
                <a:solidFill>
                  <a:schemeClr val="bg1"/>
                </a:solidFill>
              </a:rPr>
              <a:t>-центр»</a:t>
            </a:r>
          </a:p>
          <a:p>
            <a:pPr marL="357188" lvl="0" indent="-357188">
              <a:buFont typeface="Wingdings" pitchFamily="2" charset="2"/>
              <a:buChar char="ü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Устройство 3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универсальных спортивных площадок (СДЮСШОР №1 «Лыжные гонки», МБУ «Лицей №51» и МБУ «Школа № 94»)</a:t>
            </a:r>
          </a:p>
          <a:p>
            <a:pPr marL="357188" lvl="0" indent="-357188">
              <a:buFont typeface="Wingdings" pitchFamily="2" charset="2"/>
              <a:buChar char="ü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Устройство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спортивной площадки для сдачи норм ГТО</a:t>
            </a:r>
          </a:p>
          <a:p>
            <a:pPr marL="357188" lvl="0" indent="-357188">
              <a:buFont typeface="Wingdings" pitchFamily="2" charset="2"/>
              <a:buChar char="ü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Завершение строительства ФСК на площадке «Певческое поле» </a:t>
            </a:r>
          </a:p>
          <a:p>
            <a:pPr marL="357188" lvl="0" indent="-357188">
              <a:buFont typeface="Wingdings" pitchFamily="2" charset="2"/>
              <a:buChar char="ü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Ремонт и реконструкция объектов базы отдыха «Спартак» (СДЮСШОР № 9 «</a:t>
            </a:r>
            <a:r>
              <a:rPr lang="ru-RU" sz="2000" dirty="0" err="1" smtClean="0">
                <a:solidFill>
                  <a:schemeClr val="bg1"/>
                </a:solidFill>
              </a:rPr>
              <a:t>Велотол</a:t>
            </a:r>
            <a:r>
              <a:rPr lang="ru-RU" sz="2000" dirty="0" smtClean="0">
                <a:solidFill>
                  <a:schemeClr val="bg1"/>
                </a:solidFill>
              </a:rPr>
              <a:t>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1"/>
          <p:cNvCxnSpPr/>
          <p:nvPr/>
        </p:nvCxnSpPr>
        <p:spPr>
          <a:xfrm>
            <a:off x="2380013" y="2444946"/>
            <a:ext cx="139506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2"/>
          <p:cNvCxnSpPr/>
          <p:nvPr/>
        </p:nvCxnSpPr>
        <p:spPr>
          <a:xfrm>
            <a:off x="2998739" y="3876252"/>
            <a:ext cx="92035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3"/>
          <p:cNvCxnSpPr/>
          <p:nvPr/>
        </p:nvCxnSpPr>
        <p:spPr>
          <a:xfrm>
            <a:off x="2537344" y="5263460"/>
            <a:ext cx="1381749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5"/>
          <p:cNvSpPr/>
          <p:nvPr/>
        </p:nvSpPr>
        <p:spPr>
          <a:xfrm>
            <a:off x="107504" y="2996952"/>
            <a:ext cx="1953532" cy="1953532"/>
          </a:xfrm>
          <a:prstGeom prst="ellipse">
            <a:avLst/>
          </a:prstGeom>
          <a:solidFill>
            <a:srgbClr val="72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6474" y="2341446"/>
            <a:ext cx="3753878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114,3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 млн. руб.</a:t>
            </a:r>
            <a:endParaRPr lang="ru-RU" sz="22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1960" y="3781606"/>
            <a:ext cx="4424235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29</a:t>
            </a: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6982" y="5144116"/>
            <a:ext cx="3017306" cy="301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4,7 млн. руб.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3888" y="1340768"/>
            <a:ext cx="51703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городского бюджета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26374" y="3160712"/>
            <a:ext cx="5252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областного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9912" y="4501862"/>
            <a:ext cx="4368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Внебюджетные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</a:t>
            </a: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462190" y="238289"/>
            <a:ext cx="57934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id-ID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97090"/>
            <a:ext cx="9144000" cy="9556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отрасли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«Социальная поддержка» в 2018 году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组合 7"/>
          <p:cNvGrpSpPr/>
          <p:nvPr/>
        </p:nvGrpSpPr>
        <p:grpSpPr>
          <a:xfrm>
            <a:off x="1547664" y="1884894"/>
            <a:ext cx="1152128" cy="11290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2267744" y="3325054"/>
            <a:ext cx="1132874" cy="1080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Группа 44"/>
          <p:cNvGrpSpPr/>
          <p:nvPr/>
        </p:nvGrpSpPr>
        <p:grpSpPr>
          <a:xfrm>
            <a:off x="1907704" y="4797152"/>
            <a:ext cx="1152127" cy="1144086"/>
            <a:chOff x="2224549" y="4877202"/>
            <a:chExt cx="784046" cy="784046"/>
          </a:xfrm>
        </p:grpSpPr>
        <p:grpSp>
          <p:nvGrpSpPr>
            <p:cNvPr id="9" name="组合 13"/>
            <p:cNvGrpSpPr/>
            <p:nvPr/>
          </p:nvGrpSpPr>
          <p:grpSpPr>
            <a:xfrm>
              <a:off x="2224549" y="4877202"/>
              <a:ext cx="784046" cy="7840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" name="椭圆 1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pic>
          <p:nvPicPr>
            <p:cNvPr id="2060" name="Picture 12" descr="https://avatars.mds.yandex.net/get-pdb/214107/84be1f00-d133-4910-a8f6-7fe51e2a11b8/s1200?webp=fals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5013176"/>
              <a:ext cx="574160" cy="471290"/>
            </a:xfrm>
            <a:prstGeom prst="rect">
              <a:avLst/>
            </a:prstGeom>
            <a:noFill/>
          </p:spPr>
        </p:pic>
      </p:grpSp>
      <p:pic>
        <p:nvPicPr>
          <p:cNvPr id="38916" name="Picture 4" descr="https://avatars.mds.yandex.net/get-pdb/251121/27f720a9-c62d-40af-955a-109ec7f8285a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3" y="1916833"/>
            <a:ext cx="1080119" cy="1008112"/>
          </a:xfrm>
          <a:prstGeom prst="flowChartConnector">
            <a:avLst/>
          </a:prstGeom>
          <a:noFill/>
        </p:spPr>
      </p:pic>
      <p:pic>
        <p:nvPicPr>
          <p:cNvPr id="38918" name="Picture 6" descr="http://ndflcentr.ru/wp-content/uploads/2017/04/ladya-sama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365995"/>
            <a:ext cx="1080120" cy="999109"/>
          </a:xfrm>
          <a:prstGeom prst="ellipse">
            <a:avLst/>
          </a:prstGeom>
          <a:noFill/>
        </p:spPr>
      </p:pic>
      <p:pic>
        <p:nvPicPr>
          <p:cNvPr id="58370" name="Picture 2" descr="K:\Презентации\Мэрия и администрация\Баннова отчет о работе май 2019\MPMBQYnihq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3140968"/>
            <a:ext cx="1979712" cy="1584176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1"/>
          <p:cNvCxnSpPr/>
          <p:nvPr/>
        </p:nvCxnSpPr>
        <p:spPr>
          <a:xfrm>
            <a:off x="2380013" y="2444946"/>
            <a:ext cx="139506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2"/>
          <p:cNvCxnSpPr/>
          <p:nvPr/>
        </p:nvCxnSpPr>
        <p:spPr>
          <a:xfrm>
            <a:off x="2998739" y="3876252"/>
            <a:ext cx="92035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3"/>
          <p:cNvCxnSpPr/>
          <p:nvPr/>
        </p:nvCxnSpPr>
        <p:spPr>
          <a:xfrm>
            <a:off x="2537344" y="5263460"/>
            <a:ext cx="1381749" cy="0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5"/>
          <p:cNvSpPr/>
          <p:nvPr/>
        </p:nvSpPr>
        <p:spPr>
          <a:xfrm>
            <a:off x="107504" y="2996952"/>
            <a:ext cx="1953532" cy="1953532"/>
          </a:xfrm>
          <a:prstGeom prst="ellipse">
            <a:avLst/>
          </a:prstGeom>
          <a:solidFill>
            <a:srgbClr val="725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6474" y="2341446"/>
            <a:ext cx="3753878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1 млрд. 957 млн. руб.</a:t>
            </a:r>
            <a:endParaRPr lang="ru-RU" sz="22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39952" y="3781606"/>
            <a:ext cx="4568251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4 млрд. 184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6982" y="5144116"/>
            <a:ext cx="3017306" cy="301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573 млн. руб.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3888" y="1340768"/>
            <a:ext cx="517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городского бюджета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26374" y="3160712"/>
            <a:ext cx="5252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областного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9912" y="4501862"/>
            <a:ext cx="4368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Внебюджетные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</a:t>
            </a: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462190" y="238289"/>
            <a:ext cx="57934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id-ID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4624"/>
            <a:ext cx="9144000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отрасли «Образование»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</a:t>
            </a:r>
          </a:p>
          <a:p>
            <a:pPr algn="ctr">
              <a:lnSpc>
                <a:spcPct val="90000"/>
              </a:lnSpc>
            </a:pP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7" name="组合 7"/>
          <p:cNvGrpSpPr/>
          <p:nvPr/>
        </p:nvGrpSpPr>
        <p:grpSpPr>
          <a:xfrm>
            <a:off x="1547664" y="1884894"/>
            <a:ext cx="1152128" cy="11290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" name="组合 10"/>
          <p:cNvGrpSpPr/>
          <p:nvPr/>
        </p:nvGrpSpPr>
        <p:grpSpPr>
          <a:xfrm>
            <a:off x="2267744" y="3325054"/>
            <a:ext cx="1132874" cy="1080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椭圆 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" name="Группа 44"/>
          <p:cNvGrpSpPr/>
          <p:nvPr/>
        </p:nvGrpSpPr>
        <p:grpSpPr>
          <a:xfrm>
            <a:off x="1907704" y="4797152"/>
            <a:ext cx="1152127" cy="1144086"/>
            <a:chOff x="2224549" y="4877202"/>
            <a:chExt cx="784046" cy="784046"/>
          </a:xfrm>
        </p:grpSpPr>
        <p:grpSp>
          <p:nvGrpSpPr>
            <p:cNvPr id="16" name="组合 13"/>
            <p:cNvGrpSpPr/>
            <p:nvPr/>
          </p:nvGrpSpPr>
          <p:grpSpPr>
            <a:xfrm>
              <a:off x="2224549" y="4877202"/>
              <a:ext cx="784046" cy="7840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" name="椭圆 1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pic>
          <p:nvPicPr>
            <p:cNvPr id="2060" name="Picture 12" descr="https://avatars.mds.yandex.net/get-pdb/214107/84be1f00-d133-4910-a8f6-7fe51e2a11b8/s1200?webp=fals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5013176"/>
              <a:ext cx="574160" cy="471290"/>
            </a:xfrm>
            <a:prstGeom prst="rect">
              <a:avLst/>
            </a:prstGeom>
            <a:noFill/>
          </p:spPr>
        </p:pic>
      </p:grpSp>
      <p:pic>
        <p:nvPicPr>
          <p:cNvPr id="2062" name="Picture 14" descr="https://im0-tub-ru.yandex.net/i?id=170b007531c6e49e7d30289c27874619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3370005"/>
            <a:ext cx="1980454" cy="1249336"/>
          </a:xfrm>
          <a:prstGeom prst="rect">
            <a:avLst/>
          </a:prstGeom>
          <a:noFill/>
        </p:spPr>
      </p:pic>
      <p:pic>
        <p:nvPicPr>
          <p:cNvPr id="38916" name="Picture 4" descr="https://avatars.mds.yandex.net/get-pdb/251121/27f720a9-c62d-40af-955a-109ec7f8285a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3" y="1916833"/>
            <a:ext cx="1080119" cy="1008112"/>
          </a:xfrm>
          <a:prstGeom prst="flowChartConnector">
            <a:avLst/>
          </a:prstGeom>
          <a:noFill/>
        </p:spPr>
      </p:pic>
      <p:pic>
        <p:nvPicPr>
          <p:cNvPr id="38918" name="Picture 6" descr="http://ndflcentr.ru/wp-content/uploads/2017/04/ladya-sama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365995"/>
            <a:ext cx="1080120" cy="999109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9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482"/>
            <a:ext cx="9144000" cy="6078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4" name="Picture 2" descr="G:\фото для коллажа\IMG_1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80831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5" name="Picture 3" descr="G:\фото для коллажа\IMG_1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91490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24336" y="974913"/>
            <a:ext cx="601216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dirty="0" smtClean="0">
                <a:solidFill>
                  <a:schemeClr val="bg1"/>
                </a:solidFill>
              </a:rPr>
              <a:t>Более 40 видов мер - </a:t>
            </a:r>
            <a:r>
              <a:rPr lang="ru-RU" sz="2200" b="1" dirty="0" smtClean="0">
                <a:solidFill>
                  <a:schemeClr val="bg1"/>
                </a:solidFill>
              </a:rPr>
              <a:t>25 195 получателей:</a:t>
            </a:r>
            <a:endParaRPr lang="ru-RU" sz="2200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Поддержка граждан с детьми – </a:t>
            </a:r>
            <a:r>
              <a:rPr lang="ru-RU" b="1" dirty="0" smtClean="0">
                <a:solidFill>
                  <a:schemeClr val="bg1"/>
                </a:solidFill>
              </a:rPr>
              <a:t>9 268 чел.</a:t>
            </a:r>
            <a:endParaRPr lang="ru-RU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Поддержка граждан, имеющих особые заслуги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– </a:t>
            </a:r>
            <a:r>
              <a:rPr lang="ru-RU" b="1" dirty="0" smtClean="0">
                <a:solidFill>
                  <a:schemeClr val="bg1"/>
                </a:solidFill>
              </a:rPr>
              <a:t>7 646 чел.</a:t>
            </a:r>
            <a:endParaRPr lang="ru-RU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Мероприятия, направленные на сохранение социальной защищенности – </a:t>
            </a:r>
            <a:r>
              <a:rPr lang="ru-RU" b="1" dirty="0" smtClean="0">
                <a:solidFill>
                  <a:schemeClr val="bg1"/>
                </a:solidFill>
              </a:rPr>
              <a:t>258 чел.</a:t>
            </a:r>
            <a:endParaRPr lang="ru-RU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Мероприятия, направленные на вовлечение граждан в общественную жизнь– </a:t>
            </a:r>
            <a:r>
              <a:rPr lang="ru-RU" b="1" dirty="0" smtClean="0">
                <a:solidFill>
                  <a:schemeClr val="bg1"/>
                </a:solidFill>
              </a:rPr>
              <a:t>703 чел. </a:t>
            </a:r>
            <a:endParaRPr lang="ru-RU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Дополнительные меры </a:t>
            </a:r>
            <a:r>
              <a:rPr lang="ru-RU" dirty="0" err="1" smtClean="0">
                <a:solidFill>
                  <a:schemeClr val="bg1"/>
                </a:solidFill>
              </a:rPr>
              <a:t>соцподдержки</a:t>
            </a:r>
            <a:r>
              <a:rPr lang="ru-RU" dirty="0" smtClean="0">
                <a:solidFill>
                  <a:schemeClr val="bg1"/>
                </a:solidFill>
              </a:rPr>
              <a:t> отдельных категорий граждан – </a:t>
            </a:r>
            <a:r>
              <a:rPr lang="ru-RU" b="1" dirty="0" smtClean="0">
                <a:solidFill>
                  <a:schemeClr val="bg1"/>
                </a:solidFill>
              </a:rPr>
              <a:t>60 чел.</a:t>
            </a:r>
            <a:endParaRPr lang="ru-RU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Пропаганда института семьи и семейных ценностей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chemeClr val="bg1"/>
                </a:solidFill>
              </a:rPr>
              <a:t>2 420 чел.</a:t>
            </a:r>
            <a:endParaRPr lang="ru-RU" dirty="0" smtClean="0">
              <a:solidFill>
                <a:schemeClr val="bg1"/>
              </a:solidFill>
            </a:endParaRPr>
          </a:p>
          <a:p>
            <a:pPr marL="542925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Создание условий для социальной адаптации детей-инвалидов - </a:t>
            </a:r>
            <a:r>
              <a:rPr lang="ru-RU" b="1" dirty="0" smtClean="0">
                <a:solidFill>
                  <a:schemeClr val="bg1"/>
                </a:solidFill>
              </a:rPr>
              <a:t>546 чел.</a:t>
            </a:r>
            <a:endParaRPr lang="ru-RU" dirty="0" smtClean="0">
              <a:solidFill>
                <a:schemeClr val="bg1"/>
              </a:solidFill>
            </a:endParaRPr>
          </a:p>
          <a:p>
            <a:pPr marL="542925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Создание благоприятных условий для содержания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 воспитания детей, оставшихся без попечения родителей</a:t>
            </a:r>
            <a:r>
              <a:rPr lang="ru-RU" b="1" dirty="0" smtClean="0">
                <a:solidFill>
                  <a:schemeClr val="bg1"/>
                </a:solidFill>
              </a:rPr>
              <a:t> – 621 чел. (6,8 млн. руб.)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789"/>
            <a:ext cx="914400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отрасли «Социальная поддержка»</a:t>
            </a:r>
          </a:p>
        </p:txBody>
      </p:sp>
      <p:pic>
        <p:nvPicPr>
          <p:cNvPr id="69636" name="Picture 4" descr="G:\фото для коллажа\IMG_9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3933056"/>
            <a:ext cx="334837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35896" y="1078279"/>
            <a:ext cx="543609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bg1"/>
                </a:solidFill>
              </a:rPr>
              <a:t>2020 - 2024 </a:t>
            </a:r>
            <a:r>
              <a:rPr lang="ru-RU" sz="1900" dirty="0" err="1" smtClean="0">
                <a:solidFill>
                  <a:schemeClr val="bg1"/>
                </a:solidFill>
              </a:rPr>
              <a:t>гг</a:t>
            </a:r>
            <a:r>
              <a:rPr lang="ru-RU" sz="1900" dirty="0" smtClean="0">
                <a:solidFill>
                  <a:schemeClr val="bg1"/>
                </a:solidFill>
              </a:rPr>
              <a:t> - реализация новой муниципальной программы, направленной на повышение качества жизни жителей городского округа Тольятти</a:t>
            </a:r>
          </a:p>
          <a:p>
            <a:pPr marL="357188" lvl="0" indent="-3571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bg1"/>
                </a:solidFill>
              </a:rPr>
              <a:t>В рамках реализации национального проекта «Демография»:</a:t>
            </a:r>
          </a:p>
          <a:p>
            <a:pPr marL="357188" lvl="0" indent="-357188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900" dirty="0" smtClean="0">
                <a:solidFill>
                  <a:schemeClr val="bg1"/>
                </a:solidFill>
              </a:rPr>
              <a:t>предоставление мер социальной помощи для многодетных семей</a:t>
            </a:r>
          </a:p>
          <a:p>
            <a:pPr marL="357188" lvl="0" indent="-357188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900" dirty="0" smtClean="0">
                <a:solidFill>
                  <a:schemeClr val="bg1"/>
                </a:solidFill>
              </a:rPr>
              <a:t>внедрение новых мер социальной поддержки (единовременные выплаты при рождении двух и трех детей, а также </a:t>
            </a:r>
            <a:br>
              <a:rPr lang="ru-RU" sz="1900" dirty="0" smtClean="0">
                <a:solidFill>
                  <a:schemeClr val="bg1"/>
                </a:solidFill>
              </a:rPr>
            </a:br>
            <a:r>
              <a:rPr lang="ru-RU" sz="1900" dirty="0" smtClean="0">
                <a:solidFill>
                  <a:schemeClr val="bg1"/>
                </a:solidFill>
              </a:rPr>
              <a:t>для многодетных семей при рождении </a:t>
            </a:r>
            <a:br>
              <a:rPr lang="ru-RU" sz="1900" dirty="0" smtClean="0">
                <a:solidFill>
                  <a:schemeClr val="bg1"/>
                </a:solidFill>
              </a:rPr>
            </a:br>
            <a:r>
              <a:rPr lang="ru-RU" sz="1900" dirty="0" smtClean="0">
                <a:solidFill>
                  <a:schemeClr val="bg1"/>
                </a:solidFill>
              </a:rPr>
              <a:t>7-го и последующих детей)</a:t>
            </a:r>
          </a:p>
          <a:p>
            <a:pPr marL="357188" indent="-357188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900" dirty="0" smtClean="0">
                <a:solidFill>
                  <a:schemeClr val="bg1"/>
                </a:solidFill>
              </a:rPr>
              <a:t>проведение мероприятий, направленных </a:t>
            </a:r>
            <a:br>
              <a:rPr lang="ru-RU" sz="1900" dirty="0" smtClean="0">
                <a:solidFill>
                  <a:schemeClr val="bg1"/>
                </a:solidFill>
              </a:rPr>
            </a:br>
            <a:r>
              <a:rPr lang="ru-RU" sz="1900" dirty="0" smtClean="0">
                <a:solidFill>
                  <a:schemeClr val="bg1"/>
                </a:solidFill>
              </a:rPr>
              <a:t>на привлечение пожилых граждан к занятиям физкультурой и спортом и к социокультурной жизни</a:t>
            </a:r>
            <a:endParaRPr lang="ru-RU" sz="1900" dirty="0">
              <a:solidFill>
                <a:schemeClr val="bg1"/>
              </a:solidFill>
            </a:endParaRPr>
          </a:p>
        </p:txBody>
      </p:sp>
      <p:pic>
        <p:nvPicPr>
          <p:cNvPr id="8" name="Picture 3" descr="K:\Презентации\Мэрия и администрация\Баннова отчет о работе май 2019\межвед\IMG_20181214_095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16" y="1187752"/>
            <a:ext cx="3348372" cy="2511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K:\Презентации\Мэрия и администрация\Баннова отчет о работе май 2019\межвед\IMG_20180603_112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48780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44624"/>
            <a:ext cx="9144000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Межведомственное взаимодействие отраслей социального блока в 2018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1628800"/>
            <a:ext cx="4464496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bg1"/>
                </a:solidFill>
              </a:rPr>
              <a:t>«Яркие выходные Тольятти»</a:t>
            </a:r>
          </a:p>
          <a:p>
            <a:pPr marL="357188" lvl="0" indent="-357188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bg1"/>
                </a:solidFill>
              </a:rPr>
              <a:t> «Школа-Музей-Театр»  </a:t>
            </a:r>
          </a:p>
          <a:p>
            <a:pPr marL="357188" lvl="0" indent="-357188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bg1"/>
                </a:solidFill>
              </a:rPr>
              <a:t> «Фестиваль счастья»</a:t>
            </a:r>
          </a:p>
          <a:p>
            <a:pPr marL="357188" lvl="0" indent="-357188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bg1"/>
                </a:solidFill>
              </a:rPr>
              <a:t> «Зарядись жизнью» </a:t>
            </a:r>
          </a:p>
          <a:p>
            <a:pPr marL="357188" lvl="0" indent="-357188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bg1"/>
                </a:solidFill>
              </a:rPr>
              <a:t>«Яркой жизни колесо»</a:t>
            </a:r>
          </a:p>
          <a:p>
            <a:pPr marL="357188" lvl="0" indent="-357188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ru-RU" sz="2500" dirty="0">
              <a:solidFill>
                <a:schemeClr val="bg1"/>
              </a:solidFill>
            </a:endParaRPr>
          </a:p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ru-RU" sz="2500" b="1" dirty="0" smtClean="0">
                <a:solidFill>
                  <a:schemeClr val="bg1"/>
                </a:solidFill>
              </a:rPr>
              <a:t>Более 910 тыс. участников!</a:t>
            </a:r>
            <a:endParaRPr lang="ru-RU" sz="2500" b="1" dirty="0">
              <a:solidFill>
                <a:schemeClr val="bg1"/>
              </a:solidFill>
            </a:endParaRPr>
          </a:p>
        </p:txBody>
      </p:sp>
      <p:pic>
        <p:nvPicPr>
          <p:cNvPr id="6" name="Picture 3" descr="K:\Презентации\Мэрия и администрация\Баннова отчет о работе май 2019\межвед\фот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21088"/>
            <a:ext cx="334837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Picture 36" descr="https://xn----ctbfcsgfudjgro8q.xn--p1ai/images/meropriatia/detskie/detskyiprazdn0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628800"/>
            <a:ext cx="2592288" cy="1724868"/>
          </a:xfrm>
          <a:prstGeom prst="rect">
            <a:avLst/>
          </a:prstGeom>
          <a:noFill/>
        </p:spPr>
      </p:pic>
      <p:pic>
        <p:nvPicPr>
          <p:cNvPr id="1058" name="Picture 34" descr="http://www.samaragorproekt.ru/wp-content/uploads/2017/12/detskij-sad-210-ladushki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930828"/>
            <a:ext cx="2483768" cy="927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0" name="Picture 26" descr="https://image.jimcdn.com/app/cms/image/transf/dimension=1820x10000:format=jpg/path/sfd0e65d2708ce5f1/image/i240a334ffe75a381/version/1480420533/%D0%B0%D0%BB%D1%8C%D0%B1%D0%BE%D0%BC-%D0%B2%D1%8B%D0%BF%D1%83%D1%81%D0%BA%D0%BD%D0%B8%D0%BA%D0%B0-%D0%B2%D1%8B%D0%BF%D1%83%D1%81%D0%BA%D0%BD%D0%BE%D0%B9-%D0%B0%D0%BB%D1%8C%D0%B1%D0%BE%D0%BC-%D0%B2%D1%8B%D0%BF%D1%83%D1%81%D0%BA%D0%BD%D0%BE%D0%B9-%D1%82%D0%BE%D0%BB%D1%8C%D1%8F%D1%82%D1%82%D0%B8-%D1%84%D0%BE%D1%82%D0%BE%D0%B3%D1%80%D0%B0%D1%84-%D1%82%D0%BE%D0%BB%D1%8C%D1%8F%D1%82%D1%82%D0%B8-%D1%84%D0%BE%D1%82%D0%BE-%D0%B4%D0%B5%D1%82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813" y="0"/>
            <a:ext cx="2185027" cy="145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 descr="http://xn--h1ashh.xn--p1ai/img/mai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7821488"/>
            <a:ext cx="2448272" cy="1836204"/>
          </a:xfrm>
          <a:prstGeom prst="rect">
            <a:avLst/>
          </a:prstGeom>
          <a:noFill/>
        </p:spPr>
      </p:pic>
      <p:pic>
        <p:nvPicPr>
          <p:cNvPr id="1046" name="Picture 22" descr="https://avatars.mds.yandex.net/get-pdb/877347/b4e840b9-635e-400a-8b9c-79d5d4e5b856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1087" y="72008"/>
            <a:ext cx="2057417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t.volga.news/image/w1300/h900/max/666f47c6-d7ab-4ed2-9f90-014edb105bfd.jpg"/>
          <p:cNvPicPr>
            <a:picLocks noChangeAspect="1" noChangeArrowheads="1"/>
          </p:cNvPicPr>
          <p:nvPr/>
        </p:nvPicPr>
        <p:blipFill>
          <a:blip r:embed="rId7" cstate="print"/>
          <a:srcRect r="2428" b="2183"/>
          <a:stretch>
            <a:fillRect/>
          </a:stretch>
        </p:blipFill>
        <p:spPr bwMode="auto">
          <a:xfrm>
            <a:off x="3172916" y="72008"/>
            <a:ext cx="2335188" cy="1556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://tolyatti-news.net/img/20180226/6d47c7af10d38c97ce3c9e2ff5d4d9f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749480"/>
            <a:ext cx="2869242" cy="1755301"/>
          </a:xfrm>
          <a:prstGeom prst="rect">
            <a:avLst/>
          </a:prstGeom>
          <a:noFill/>
        </p:spPr>
      </p:pic>
      <p:pic>
        <p:nvPicPr>
          <p:cNvPr id="1038" name="Picture 14" descr="https://pp.userapi.com/c841327/v841327989/1f26d/iDew6B4PUr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068960"/>
            <a:ext cx="302551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https://hclada.ru/upload/iblock/c0d/c0de420daea3833e4786aa20c7df8af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592" y="1196752"/>
            <a:ext cx="281307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 descr="http://tgl-sport.ru/wp-content/uploads/2017/05/%D0%9A%D0%BE%D1%81%D0%B8%D0%BA%D0%B8-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7" y="2132856"/>
            <a:ext cx="3095423" cy="2064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2" name="Picture 28" descr="http://www.tlttimes.ru/uploads/images/e/e/6/3/9895/638dc5519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085184"/>
            <a:ext cx="2232766" cy="177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://static1.gophotoweb.com/u5629/5757/photos/312321/1000-anastasia_kostakova-eaf8d7cb3791f9007eb60ec922c14b5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59940" y="3068960"/>
            <a:ext cx="3022825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" name="Picture 30" descr="https://pp.userapi.com/c840727/v840727470/4ba68/Jc69nB9LqP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5085184"/>
            <a:ext cx="4380703" cy="177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 descr="https://s16.stc.all.kpcdn.net/share/i/12/10492593/inx960x64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56176" y="4221088"/>
            <a:ext cx="3024336" cy="201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 descr="https://images.vector-images.com/63/togliatti82.gif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0"/>
            <a:ext cx="1584176" cy="2178243"/>
          </a:xfrm>
          <a:prstGeom prst="rect">
            <a:avLst/>
          </a:prstGeom>
          <a:noFill/>
        </p:spPr>
      </p:pic>
      <p:pic>
        <p:nvPicPr>
          <p:cNvPr id="1056" name="Picture 32" descr="http://windoworld.ru/tolyatti/1/33.jpg"/>
          <p:cNvPicPr>
            <a:picLocks noChangeAspect="1" noChangeArrowheads="1"/>
          </p:cNvPicPr>
          <p:nvPr/>
        </p:nvPicPr>
        <p:blipFill>
          <a:blip r:embed="rId17" cstate="print"/>
          <a:srcRect l="39968" r="8107"/>
          <a:stretch>
            <a:fillRect/>
          </a:stretch>
        </p:blipFill>
        <p:spPr bwMode="auto">
          <a:xfrm>
            <a:off x="0" y="0"/>
            <a:ext cx="1373656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0" y="332656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образования города  функционируют:</a:t>
            </a:r>
            <a:endParaRPr lang="ru-RU" altLang="zh-CN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9388" y="1412875"/>
            <a:ext cx="8713787" cy="5039600"/>
            <a:chOff x="295" y="1298"/>
            <a:chExt cx="5080" cy="2623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57" y="1298"/>
              <a:ext cx="4433" cy="1424"/>
              <a:chOff x="657" y="1298"/>
              <a:chExt cx="4433" cy="1424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 flipH="1">
                <a:off x="2870" y="1298"/>
                <a:ext cx="2220" cy="1086"/>
                <a:chOff x="751" y="1888"/>
                <a:chExt cx="2538" cy="1242"/>
              </a:xfrm>
            </p:grpSpPr>
            <p:sp>
              <p:nvSpPr>
                <p:cNvPr id="65" name="Rectangle 13"/>
                <p:cNvSpPr>
                  <a:spLocks noChangeArrowheads="1"/>
                </p:cNvSpPr>
                <p:nvPr/>
              </p:nvSpPr>
              <p:spPr bwMode="auto">
                <a:xfrm>
                  <a:off x="2287" y="2026"/>
                  <a:ext cx="548" cy="45"/>
                </a:xfrm>
                <a:prstGeom prst="rect">
                  <a:avLst/>
                </a:prstGeom>
                <a:gradFill rotWithShape="1">
                  <a:gsLst>
                    <a:gs pos="0">
                      <a:srgbClr val="545454"/>
                    </a:gs>
                    <a:gs pos="100000">
                      <a:srgbClr val="777777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Freeform 14"/>
                <p:cNvSpPr>
                  <a:spLocks/>
                </p:cNvSpPr>
                <p:nvPr/>
              </p:nvSpPr>
              <p:spPr bwMode="auto">
                <a:xfrm>
                  <a:off x="751" y="1888"/>
                  <a:ext cx="2538" cy="1239"/>
                </a:xfrm>
                <a:custGeom>
                  <a:avLst/>
                  <a:gdLst>
                    <a:gd name="T0" fmla="*/ 255 w 423"/>
                    <a:gd name="T1" fmla="*/ 23 h 204"/>
                    <a:gd name="T2" fmla="*/ 423 w 423"/>
                    <a:gd name="T3" fmla="*/ 0 h 204"/>
                    <a:gd name="T4" fmla="*/ 176 w 423"/>
                    <a:gd name="T5" fmla="*/ 198 h 204"/>
                    <a:gd name="T6" fmla="*/ 0 w 423"/>
                    <a:gd name="T7" fmla="*/ 204 h 204"/>
                    <a:gd name="T8" fmla="*/ 343 w 423"/>
                    <a:gd name="T9" fmla="*/ 23 h 204"/>
                    <a:gd name="T10" fmla="*/ 255 w 423"/>
                    <a:gd name="T11" fmla="*/ 23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3" h="204">
                      <a:moveTo>
                        <a:pt x="255" y="23"/>
                      </a:moveTo>
                      <a:lnTo>
                        <a:pt x="423" y="0"/>
                      </a:lnTo>
                      <a:lnTo>
                        <a:pt x="176" y="198"/>
                      </a:lnTo>
                      <a:lnTo>
                        <a:pt x="0" y="204"/>
                      </a:lnTo>
                      <a:lnTo>
                        <a:pt x="343" y="23"/>
                      </a:lnTo>
                      <a:lnTo>
                        <a:pt x="255" y="23"/>
                      </a:lnTo>
                    </a:path>
                  </a:pathLst>
                </a:custGeom>
                <a:gradFill rotWithShape="1">
                  <a:gsLst>
                    <a:gs pos="0">
                      <a:srgbClr val="888888"/>
                    </a:gs>
                    <a:gs pos="100000">
                      <a:srgbClr val="D9D9D9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Freeform 15"/>
                <p:cNvSpPr>
                  <a:spLocks/>
                </p:cNvSpPr>
                <p:nvPr/>
              </p:nvSpPr>
              <p:spPr bwMode="auto">
                <a:xfrm>
                  <a:off x="1806" y="1888"/>
                  <a:ext cx="1482" cy="1242"/>
                </a:xfrm>
                <a:custGeom>
                  <a:avLst/>
                  <a:gdLst>
                    <a:gd name="T0" fmla="*/ 247 w 247"/>
                    <a:gd name="T1" fmla="*/ 0 h 207"/>
                    <a:gd name="T2" fmla="*/ 0 w 247"/>
                    <a:gd name="T3" fmla="*/ 194 h 207"/>
                    <a:gd name="T4" fmla="*/ 2 w 247"/>
                    <a:gd name="T5" fmla="*/ 207 h 207"/>
                    <a:gd name="T6" fmla="*/ 247 w 247"/>
                    <a:gd name="T7" fmla="*/ 10 h 207"/>
                    <a:gd name="T8" fmla="*/ 247 w 247"/>
                    <a:gd name="T9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207">
                      <a:moveTo>
                        <a:pt x="247" y="0"/>
                      </a:moveTo>
                      <a:lnTo>
                        <a:pt x="0" y="194"/>
                      </a:lnTo>
                      <a:lnTo>
                        <a:pt x="2" y="207"/>
                      </a:lnTo>
                      <a:lnTo>
                        <a:pt x="247" y="10"/>
                      </a:lnTo>
                      <a:lnTo>
                        <a:pt x="247" y="0"/>
                      </a:lnTo>
                    </a:path>
                  </a:pathLst>
                </a:custGeom>
                <a:gradFill rotWithShape="1">
                  <a:gsLst>
                    <a:gs pos="0">
                      <a:srgbClr val="B4B4B4"/>
                    </a:gs>
                    <a:gs pos="100000">
                      <a:srgbClr val="626262"/>
                    </a:gs>
                  </a:gsLst>
                  <a:lin ang="0" scaled="1"/>
                </a:gradFill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 ker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0" name="AutoShape 16"/>
              <p:cNvSpPr>
                <a:spLocks noChangeArrowheads="1"/>
              </p:cNvSpPr>
              <p:nvPr/>
            </p:nvSpPr>
            <p:spPr bwMode="auto">
              <a:xfrm>
                <a:off x="2214" y="1344"/>
                <a:ext cx="1316" cy="1377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8E8E8E"/>
                  </a:gs>
                  <a:gs pos="100000">
                    <a:srgbClr val="D9D9D9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ker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657" y="1298"/>
                <a:ext cx="2220" cy="1086"/>
                <a:chOff x="751" y="1888"/>
                <a:chExt cx="2538" cy="1242"/>
              </a:xfrm>
            </p:grpSpPr>
            <p:sp>
              <p:nvSpPr>
                <p:cNvPr id="62" name="Rectangle 18"/>
                <p:cNvSpPr>
                  <a:spLocks noChangeArrowheads="1"/>
                </p:cNvSpPr>
                <p:nvPr/>
              </p:nvSpPr>
              <p:spPr bwMode="auto">
                <a:xfrm>
                  <a:off x="2287" y="2026"/>
                  <a:ext cx="548" cy="45"/>
                </a:xfrm>
                <a:prstGeom prst="rect">
                  <a:avLst/>
                </a:prstGeom>
                <a:gradFill rotWithShape="1">
                  <a:gsLst>
                    <a:gs pos="0">
                      <a:srgbClr val="545454"/>
                    </a:gs>
                    <a:gs pos="100000">
                      <a:srgbClr val="777777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Freeform 19"/>
                <p:cNvSpPr>
                  <a:spLocks/>
                </p:cNvSpPr>
                <p:nvPr/>
              </p:nvSpPr>
              <p:spPr bwMode="auto">
                <a:xfrm>
                  <a:off x="751" y="1888"/>
                  <a:ext cx="2538" cy="1239"/>
                </a:xfrm>
                <a:custGeom>
                  <a:avLst/>
                  <a:gdLst>
                    <a:gd name="T0" fmla="*/ 255 w 423"/>
                    <a:gd name="T1" fmla="*/ 23 h 204"/>
                    <a:gd name="T2" fmla="*/ 423 w 423"/>
                    <a:gd name="T3" fmla="*/ 0 h 204"/>
                    <a:gd name="T4" fmla="*/ 176 w 423"/>
                    <a:gd name="T5" fmla="*/ 198 h 204"/>
                    <a:gd name="T6" fmla="*/ 0 w 423"/>
                    <a:gd name="T7" fmla="*/ 204 h 204"/>
                    <a:gd name="T8" fmla="*/ 343 w 423"/>
                    <a:gd name="T9" fmla="*/ 23 h 204"/>
                    <a:gd name="T10" fmla="*/ 255 w 423"/>
                    <a:gd name="T11" fmla="*/ 23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3" h="204">
                      <a:moveTo>
                        <a:pt x="255" y="23"/>
                      </a:moveTo>
                      <a:lnTo>
                        <a:pt x="423" y="0"/>
                      </a:lnTo>
                      <a:lnTo>
                        <a:pt x="176" y="198"/>
                      </a:lnTo>
                      <a:lnTo>
                        <a:pt x="0" y="204"/>
                      </a:lnTo>
                      <a:lnTo>
                        <a:pt x="343" y="23"/>
                      </a:lnTo>
                      <a:lnTo>
                        <a:pt x="255" y="23"/>
                      </a:lnTo>
                    </a:path>
                  </a:pathLst>
                </a:custGeom>
                <a:gradFill rotWithShape="1">
                  <a:gsLst>
                    <a:gs pos="0">
                      <a:srgbClr val="888888"/>
                    </a:gs>
                    <a:gs pos="100000">
                      <a:srgbClr val="D9D9D9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Freeform 20"/>
                <p:cNvSpPr>
                  <a:spLocks/>
                </p:cNvSpPr>
                <p:nvPr/>
              </p:nvSpPr>
              <p:spPr bwMode="auto">
                <a:xfrm>
                  <a:off x="1806" y="1888"/>
                  <a:ext cx="1482" cy="1242"/>
                </a:xfrm>
                <a:custGeom>
                  <a:avLst/>
                  <a:gdLst>
                    <a:gd name="T0" fmla="*/ 247 w 247"/>
                    <a:gd name="T1" fmla="*/ 0 h 207"/>
                    <a:gd name="T2" fmla="*/ 0 w 247"/>
                    <a:gd name="T3" fmla="*/ 194 h 207"/>
                    <a:gd name="T4" fmla="*/ 2 w 247"/>
                    <a:gd name="T5" fmla="*/ 207 h 207"/>
                    <a:gd name="T6" fmla="*/ 247 w 247"/>
                    <a:gd name="T7" fmla="*/ 10 h 207"/>
                    <a:gd name="T8" fmla="*/ 247 w 247"/>
                    <a:gd name="T9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207">
                      <a:moveTo>
                        <a:pt x="247" y="0"/>
                      </a:moveTo>
                      <a:lnTo>
                        <a:pt x="0" y="194"/>
                      </a:lnTo>
                      <a:lnTo>
                        <a:pt x="2" y="207"/>
                      </a:lnTo>
                      <a:lnTo>
                        <a:pt x="247" y="10"/>
                      </a:lnTo>
                      <a:lnTo>
                        <a:pt x="247" y="0"/>
                      </a:lnTo>
                    </a:path>
                  </a:pathLst>
                </a:custGeom>
                <a:gradFill rotWithShape="1">
                  <a:gsLst>
                    <a:gs pos="0">
                      <a:srgbClr val="B4B4B4"/>
                    </a:gs>
                    <a:gs pos="100000">
                      <a:srgbClr val="626262"/>
                    </a:gs>
                  </a:gsLst>
                  <a:lin ang="0" scaled="1"/>
                </a:gradFill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 ker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95" y="2177"/>
              <a:ext cx="5080" cy="1744"/>
              <a:chOff x="295" y="2177"/>
              <a:chExt cx="5080" cy="1744"/>
            </a:xfrm>
          </p:grpSpPr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295" y="2177"/>
                <a:ext cx="1542" cy="1595"/>
                <a:chOff x="295" y="2177"/>
                <a:chExt cx="1542" cy="1595"/>
              </a:xfrm>
            </p:grpSpPr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295" y="2338"/>
                  <a:ext cx="1542" cy="1434"/>
                  <a:chOff x="295" y="2338"/>
                  <a:chExt cx="1542" cy="1434"/>
                </a:xfrm>
              </p:grpSpPr>
              <p:grpSp>
                <p:nvGrpSpPr>
                  <p:cNvPr id="1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5" y="2338"/>
                    <a:ext cx="1542" cy="1434"/>
                    <a:chOff x="295" y="2338"/>
                    <a:chExt cx="1542" cy="1434"/>
                  </a:xfrm>
                </p:grpSpPr>
                <p:sp>
                  <p:nvSpPr>
                    <p:cNvPr id="55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" y="2430"/>
                      <a:ext cx="1541" cy="130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F2F2F2"/>
                        </a:gs>
                      </a:gsLst>
                      <a:lin ang="5400000" scaled="1"/>
                    </a:gradFill>
                    <a:ln w="12700">
                      <a:solidFill>
                        <a:srgbClr val="8C8C8C"/>
                      </a:solidFill>
                      <a:miter lim="800000"/>
                      <a:headEnd/>
                      <a:tailEnd/>
                    </a:ln>
                    <a:effectLst>
                      <a:outerShdw dist="63500" dir="3187806" algn="ctr" rotWithShape="0">
                        <a:srgbClr val="808080">
                          <a:alpha val="50000"/>
                        </a:srgbClr>
                      </a:outerShdw>
                    </a:effec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b="1" ker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6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" y="2338"/>
                      <a:ext cx="1370" cy="112"/>
                    </a:xfrm>
                    <a:prstGeom prst="roundRect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0073E6"/>
                        </a:gs>
                        <a:gs pos="100000">
                          <a:srgbClr val="0051A2"/>
                        </a:gs>
                      </a:gsLst>
                      <a:lin ang="5400000" scaled="1"/>
                    </a:gradFill>
                    <a:ln w="12700">
                      <a:solidFill>
                        <a:srgbClr val="00458A"/>
                      </a:solidFill>
                      <a:round/>
                      <a:headEnd/>
                      <a:tailEnd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b="1" ker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7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" y="3687"/>
                      <a:ext cx="1541" cy="8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0051A2"/>
                        </a:gs>
                        <a:gs pos="50000">
                          <a:srgbClr val="0073E6"/>
                        </a:gs>
                        <a:gs pos="100000">
                          <a:srgbClr val="0051A2"/>
                        </a:gs>
                      </a:gsLst>
                      <a:lin ang="0" scaled="1"/>
                    </a:gradFill>
                    <a:ln w="12700" algn="ctr">
                      <a:solidFill>
                        <a:srgbClr val="00458A"/>
                      </a:solidFill>
                      <a:miter lim="800000"/>
                      <a:headEnd/>
                      <a:tailEnd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b="1" ker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54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40" y="2447"/>
                    <a:ext cx="1436" cy="124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/>
                </p:spPr>
                <p:txBody>
                  <a:bodyPr anchor="ctr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ru-RU" sz="3000" dirty="0"/>
                      <a:t>52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/>
                    </a:r>
                    <a:br>
                      <a:rPr lang="ru-RU" dirty="0" smtClean="0"/>
                    </a:br>
                    <a:r>
                      <a:rPr lang="ru-RU" dirty="0" smtClean="0"/>
                      <a:t>муниципальных </a:t>
                    </a:r>
                    <a:r>
                      <a:rPr lang="ru-RU" dirty="0"/>
                      <a:t>дошкольных образовательных учреждения, </a:t>
                    </a:r>
                    <a:r>
                      <a:rPr lang="ru-RU" dirty="0" smtClean="0"/>
                      <a:t/>
                    </a:r>
                    <a:br>
                      <a:rPr lang="ru-RU" dirty="0" smtClean="0"/>
                    </a:br>
                    <a:r>
                      <a:rPr lang="ru-RU" sz="3000" b="1" dirty="0" smtClean="0"/>
                      <a:t>25 </a:t>
                    </a:r>
                    <a:r>
                      <a:rPr lang="ru-RU" sz="3000" b="1" dirty="0"/>
                      <a:t>037 </a:t>
                    </a:r>
                    <a:r>
                      <a:rPr lang="ru-RU" b="1" dirty="0"/>
                      <a:t>воспитанников</a:t>
                    </a:r>
                    <a:endParaRPr lang="ru-RU" altLang="ru-RU" b="1" dirty="0">
                      <a:latin typeface="+mn-lt"/>
                    </a:endParaRPr>
                  </a:p>
                </p:txBody>
              </p:sp>
            </p:grpSp>
            <p:sp>
              <p:nvSpPr>
                <p:cNvPr id="47" name="Freeform 35"/>
                <p:cNvSpPr>
                  <a:spLocks noEditPoints="1"/>
                </p:cNvSpPr>
                <p:nvPr/>
              </p:nvSpPr>
              <p:spPr bwMode="auto">
                <a:xfrm>
                  <a:off x="543" y="2177"/>
                  <a:ext cx="362" cy="13"/>
                </a:xfrm>
                <a:custGeom>
                  <a:avLst/>
                  <a:gdLst>
                    <a:gd name="T0" fmla="*/ 193 w 193"/>
                    <a:gd name="T1" fmla="*/ 0 h 7"/>
                    <a:gd name="T2" fmla="*/ 192 w 193"/>
                    <a:gd name="T3" fmla="*/ 3 h 7"/>
                    <a:gd name="T4" fmla="*/ 187 w 193"/>
                    <a:gd name="T5" fmla="*/ 7 h 7"/>
                    <a:gd name="T6" fmla="*/ 165 w 193"/>
                    <a:gd name="T7" fmla="*/ 7 h 7"/>
                    <a:gd name="T8" fmla="*/ 187 w 193"/>
                    <a:gd name="T9" fmla="*/ 7 h 7"/>
                    <a:gd name="T10" fmla="*/ 192 w 193"/>
                    <a:gd name="T11" fmla="*/ 3 h 7"/>
                    <a:gd name="T12" fmla="*/ 193 w 193"/>
                    <a:gd name="T13" fmla="*/ 0 h 7"/>
                    <a:gd name="T14" fmla="*/ 193 w 193"/>
                    <a:gd name="T15" fmla="*/ 0 h 7"/>
                    <a:gd name="T16" fmla="*/ 0 w 193"/>
                    <a:gd name="T17" fmla="*/ 0 h 7"/>
                    <a:gd name="T18" fmla="*/ 1 w 193"/>
                    <a:gd name="T19" fmla="*/ 3 h 7"/>
                    <a:gd name="T20" fmla="*/ 7 w 193"/>
                    <a:gd name="T21" fmla="*/ 6 h 7"/>
                    <a:gd name="T22" fmla="*/ 164 w 193"/>
                    <a:gd name="T23" fmla="*/ 7 h 7"/>
                    <a:gd name="T24" fmla="*/ 164 w 193"/>
                    <a:gd name="T25" fmla="*/ 7 h 7"/>
                    <a:gd name="T26" fmla="*/ 7 w 193"/>
                    <a:gd name="T27" fmla="*/ 6 h 7"/>
                    <a:gd name="T28" fmla="*/ 1 w 193"/>
                    <a:gd name="T29" fmla="*/ 3 h 7"/>
                    <a:gd name="T30" fmla="*/ 0 w 193"/>
                    <a:gd name="T3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3" h="7">
                      <a:moveTo>
                        <a:pt x="193" y="0"/>
                      </a:moveTo>
                      <a:cubicBezTo>
                        <a:pt x="193" y="1"/>
                        <a:pt x="193" y="2"/>
                        <a:pt x="192" y="3"/>
                      </a:cubicBezTo>
                      <a:cubicBezTo>
                        <a:pt x="191" y="6"/>
                        <a:pt x="189" y="6"/>
                        <a:pt x="187" y="7"/>
                      </a:cubicBezTo>
                      <a:cubicBezTo>
                        <a:pt x="186" y="7"/>
                        <a:pt x="177" y="7"/>
                        <a:pt x="165" y="7"/>
                      </a:cubicBezTo>
                      <a:cubicBezTo>
                        <a:pt x="177" y="7"/>
                        <a:pt x="186" y="7"/>
                        <a:pt x="187" y="7"/>
                      </a:cubicBezTo>
                      <a:cubicBezTo>
                        <a:pt x="189" y="6"/>
                        <a:pt x="191" y="6"/>
                        <a:pt x="192" y="3"/>
                      </a:cubicBezTo>
                      <a:cubicBezTo>
                        <a:pt x="193" y="2"/>
                        <a:pt x="193" y="1"/>
                        <a:pt x="193" y="0"/>
                      </a:cubicBezTo>
                      <a:cubicBezTo>
                        <a:pt x="193" y="0"/>
                        <a:pt x="193" y="0"/>
                        <a:pt x="193" y="0"/>
                      </a:cubicBezTo>
                      <a:moveTo>
                        <a:pt x="0" y="0"/>
                      </a:move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2" y="5"/>
                        <a:pt x="5" y="6"/>
                        <a:pt x="7" y="6"/>
                      </a:cubicBezTo>
                      <a:cubicBezTo>
                        <a:pt x="43" y="6"/>
                        <a:pt x="123" y="7"/>
                        <a:pt x="164" y="7"/>
                      </a:cubicBezTo>
                      <a:cubicBezTo>
                        <a:pt x="164" y="7"/>
                        <a:pt x="164" y="7"/>
                        <a:pt x="164" y="7"/>
                      </a:cubicBezTo>
                      <a:cubicBezTo>
                        <a:pt x="123" y="7"/>
                        <a:pt x="43" y="6"/>
                        <a:pt x="7" y="6"/>
                      </a:cubicBezTo>
                      <a:cubicBezTo>
                        <a:pt x="5" y="6"/>
                        <a:pt x="2" y="5"/>
                        <a:pt x="1" y="3"/>
                      </a:cubicBezTo>
                      <a:cubicBezTo>
                        <a:pt x="1" y="2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F09F8D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1" ker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" name="Group 40"/>
              <p:cNvGrpSpPr>
                <a:grpSpLocks/>
              </p:cNvGrpSpPr>
              <p:nvPr/>
            </p:nvGrpSpPr>
            <p:grpSpPr bwMode="auto">
              <a:xfrm>
                <a:off x="2109" y="2647"/>
                <a:ext cx="1542" cy="1274"/>
                <a:chOff x="2109" y="2647"/>
                <a:chExt cx="1542" cy="1274"/>
              </a:xfrm>
            </p:grpSpPr>
            <p:grpSp>
              <p:nvGrpSpPr>
                <p:cNvPr id="12" name="Group 41"/>
                <p:cNvGrpSpPr>
                  <a:grpSpLocks/>
                </p:cNvGrpSpPr>
                <p:nvPr/>
              </p:nvGrpSpPr>
              <p:grpSpPr bwMode="auto">
                <a:xfrm>
                  <a:off x="2109" y="2647"/>
                  <a:ext cx="1542" cy="1274"/>
                  <a:chOff x="2109" y="2647"/>
                  <a:chExt cx="1542" cy="1274"/>
                </a:xfrm>
              </p:grpSpPr>
              <p:sp>
                <p:nvSpPr>
                  <p:cNvPr id="39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739"/>
                    <a:ext cx="1541" cy="114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2F2F2"/>
                      </a:gs>
                    </a:gsLst>
                    <a:lin ang="5400000" scaled="1"/>
                  </a:gradFill>
                  <a:ln w="12700">
                    <a:solidFill>
                      <a:srgbClr val="8C8C8C"/>
                    </a:solidFill>
                    <a:miter lim="800000"/>
                    <a:headEnd/>
                    <a:tailEnd/>
                  </a:ln>
                  <a:effectLst>
                    <a:outerShdw dist="63500" dir="3187806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1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2195" y="2647"/>
                    <a:ext cx="1370" cy="112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AFAFAF"/>
                      </a:gs>
                      <a:gs pos="100000">
                        <a:srgbClr val="8D8D8D"/>
                      </a:gs>
                    </a:gsLst>
                    <a:lin ang="5400000" scaled="1"/>
                  </a:gradFill>
                  <a:ln w="12700">
                    <a:solidFill>
                      <a:srgbClr val="6D6D6D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1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3836"/>
                    <a:ext cx="1541" cy="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97979"/>
                      </a:gs>
                      <a:gs pos="50000">
                        <a:srgbClr val="9B9B9B"/>
                      </a:gs>
                      <a:gs pos="100000">
                        <a:srgbClr val="797979"/>
                      </a:gs>
                    </a:gsLst>
                    <a:lin ang="0" scaled="1"/>
                  </a:gradFill>
                  <a:ln w="12700" algn="ctr">
                    <a:solidFill>
                      <a:srgbClr val="6B6B6B"/>
                    </a:solidFill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1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8" name="Rectangle 48"/>
                <p:cNvSpPr>
                  <a:spLocks noChangeArrowheads="1"/>
                </p:cNvSpPr>
                <p:nvPr/>
              </p:nvSpPr>
              <p:spPr bwMode="auto">
                <a:xfrm>
                  <a:off x="2154" y="2768"/>
                  <a:ext cx="1436" cy="9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3000" b="1" dirty="0"/>
                    <a:t>71 </a:t>
                  </a:r>
                  <a:r>
                    <a:rPr lang="ru-RU" dirty="0"/>
                    <a:t>общеобразовательное учреждение </a:t>
                  </a:r>
                  <a:r>
                    <a:rPr lang="ru-RU" dirty="0" smtClean="0"/>
                    <a:t/>
                  </a:r>
                  <a:br>
                    <a:rPr lang="ru-RU" dirty="0" smtClean="0"/>
                  </a:br>
                  <a:r>
                    <a:rPr lang="ru-RU" sz="3000" b="1" dirty="0" smtClean="0"/>
                    <a:t>71 </a:t>
                  </a:r>
                  <a:r>
                    <a:rPr lang="ru-RU" sz="3000" b="1" dirty="0"/>
                    <a:t>763 </a:t>
                  </a:r>
                  <a:r>
                    <a:rPr lang="ru-RU" b="1" dirty="0"/>
                    <a:t>обучающихся</a:t>
                  </a:r>
                  <a:endParaRPr lang="ru-RU" altLang="ru-RU" b="1" dirty="0">
                    <a:latin typeface="+mn-lt"/>
                  </a:endParaRPr>
                </a:p>
              </p:txBody>
            </p:sp>
          </p:grpSp>
          <p:grpSp>
            <p:nvGrpSpPr>
              <p:cNvPr id="13" name="Group 55"/>
              <p:cNvGrpSpPr>
                <a:grpSpLocks/>
              </p:cNvGrpSpPr>
              <p:nvPr/>
            </p:nvGrpSpPr>
            <p:grpSpPr bwMode="auto">
              <a:xfrm>
                <a:off x="3833" y="2375"/>
                <a:ext cx="1542" cy="1294"/>
                <a:chOff x="3833" y="2375"/>
                <a:chExt cx="1542" cy="1294"/>
              </a:xfrm>
            </p:grpSpPr>
            <p:grpSp>
              <p:nvGrpSpPr>
                <p:cNvPr id="14" name="Group 56"/>
                <p:cNvGrpSpPr>
                  <a:grpSpLocks/>
                </p:cNvGrpSpPr>
                <p:nvPr/>
              </p:nvGrpSpPr>
              <p:grpSpPr bwMode="auto">
                <a:xfrm>
                  <a:off x="3833" y="2375"/>
                  <a:ext cx="1542" cy="1294"/>
                  <a:chOff x="3833" y="2375"/>
                  <a:chExt cx="1542" cy="1294"/>
                </a:xfrm>
              </p:grpSpPr>
              <p:sp>
                <p:nvSpPr>
                  <p:cNvPr id="2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467"/>
                    <a:ext cx="1541" cy="119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2F2F2"/>
                      </a:gs>
                    </a:gsLst>
                    <a:lin ang="5400000" scaled="1"/>
                  </a:gradFill>
                  <a:ln w="12700">
                    <a:solidFill>
                      <a:srgbClr val="8C8C8C"/>
                    </a:solidFill>
                    <a:miter lim="800000"/>
                    <a:headEnd/>
                    <a:tailEnd/>
                  </a:ln>
                  <a:effectLst>
                    <a:outerShdw dist="63500" dir="3187806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1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3919" y="2375"/>
                    <a:ext cx="1370" cy="112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C40000"/>
                      </a:gs>
                      <a:gs pos="100000">
                        <a:srgbClr val="7A0000"/>
                      </a:gs>
                    </a:gsLst>
                    <a:lin ang="5400000" scaled="1"/>
                  </a:gradFill>
                  <a:ln w="12700">
                    <a:solidFill>
                      <a:srgbClr val="820000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1" ker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3834" y="3584"/>
                    <a:ext cx="1541" cy="8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7A0000"/>
                      </a:gs>
                      <a:gs pos="50000">
                        <a:srgbClr val="BE0000"/>
                      </a:gs>
                      <a:gs pos="100000">
                        <a:srgbClr val="7A0000"/>
                      </a:gs>
                    </a:gsLst>
                    <a:lin ang="0" scaled="1"/>
                  </a:gradFill>
                  <a:ln w="12700" algn="ctr">
                    <a:solidFill>
                      <a:srgbClr val="00458A"/>
                    </a:solidFill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1" ker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4" name="Rectangle 63"/>
                <p:cNvSpPr>
                  <a:spLocks noChangeArrowheads="1"/>
                </p:cNvSpPr>
                <p:nvPr/>
              </p:nvSpPr>
              <p:spPr bwMode="auto">
                <a:xfrm>
                  <a:off x="3878" y="2535"/>
                  <a:ext cx="1436" cy="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anchor="ctr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ru-RU" sz="3000" b="1" dirty="0"/>
                    <a:t>13</a:t>
                  </a:r>
                  <a:r>
                    <a:rPr lang="ru-RU" dirty="0"/>
                    <a:t> </a:t>
                  </a:r>
                  <a:r>
                    <a:rPr lang="ru-RU" dirty="0" smtClean="0"/>
                    <a:t/>
                  </a:r>
                  <a:br>
                    <a:rPr lang="ru-RU" dirty="0" smtClean="0"/>
                  </a:br>
                  <a:r>
                    <a:rPr lang="ru-RU" dirty="0" smtClean="0"/>
                    <a:t>учреждений </a:t>
                  </a:r>
                  <a:r>
                    <a:rPr lang="ru-RU" dirty="0"/>
                    <a:t>дополнительного образования детей </a:t>
                  </a:r>
                  <a:r>
                    <a:rPr lang="ru-RU" sz="3000" b="1" dirty="0" smtClean="0"/>
                    <a:t>48 </a:t>
                  </a:r>
                  <a:r>
                    <a:rPr lang="ru-RU" sz="3000" b="1" dirty="0"/>
                    <a:t>039 </a:t>
                  </a:r>
                  <a:r>
                    <a:rPr lang="ru-RU" b="1" dirty="0"/>
                    <a:t>обучающихся</a:t>
                  </a:r>
                  <a:endParaRPr lang="ru-RU" altLang="ru-RU" b="1" dirty="0">
                    <a:latin typeface="+mn-lt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462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Итоги 2018 года 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K:\Презентации\Департамент\Ивановская 17042019\ДС Ладу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996952"/>
            <a:ext cx="2592287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8" name="Picture 6" descr="K:\Презентации\Департамент\Ивановская 17042019\IMG_7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2601016" cy="195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mlim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2602452" cy="182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3311352" y="980728"/>
            <a:ext cx="583264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Строительство здания детского сада № 210 «Ладушки» в 20 квартале - </a:t>
            </a:r>
            <a:r>
              <a:rPr lang="ru-RU" sz="2000" b="1" dirty="0" smtClean="0">
                <a:solidFill>
                  <a:schemeClr val="bg1"/>
                </a:solidFill>
              </a:rPr>
              <a:t>38,9 млн. руб.</a:t>
            </a:r>
          </a:p>
          <a:p>
            <a:pPr marL="357188" lvl="0" indent="-357188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Капитальный ремонт (1-й этап) здания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МБУ «Гимназия № 35» -  </a:t>
            </a:r>
            <a:r>
              <a:rPr lang="ru-RU" sz="2000" b="1" dirty="0" smtClean="0">
                <a:solidFill>
                  <a:schemeClr val="bg1"/>
                </a:solidFill>
              </a:rPr>
              <a:t>5,2 млн. 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Капитальный ремонт лагерей («Звездочка», «Гранит») - </a:t>
            </a:r>
            <a:r>
              <a:rPr lang="ru-RU" sz="2000" b="1" dirty="0" smtClean="0">
                <a:solidFill>
                  <a:schemeClr val="bg1"/>
                </a:solidFill>
              </a:rPr>
              <a:t>4 млн. 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Приобретение основных средств и инвентаря («Радуга», «Гранит») -  </a:t>
            </a:r>
            <a:r>
              <a:rPr lang="ru-RU" sz="2000" b="1" dirty="0" smtClean="0">
                <a:solidFill>
                  <a:schemeClr val="bg1"/>
                </a:solidFill>
              </a:rPr>
              <a:t>2,7 млн. 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Капитальный ремонт спортивного зала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МБУ «Школа №  66» - </a:t>
            </a:r>
            <a:r>
              <a:rPr lang="ru-RU" sz="2000" b="1" dirty="0" smtClean="0">
                <a:solidFill>
                  <a:schemeClr val="bg1"/>
                </a:solidFill>
              </a:rPr>
              <a:t>3,4 млн. 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Устройство 3-х универсальных спортивных площадок  - </a:t>
            </a:r>
            <a:r>
              <a:rPr lang="ru-RU" sz="2000" b="1" dirty="0" smtClean="0">
                <a:solidFill>
                  <a:schemeClr val="bg1"/>
                </a:solidFill>
              </a:rPr>
              <a:t>12 млн. 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ü"/>
            </a:pP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\\itc.lan\files\users\noa\Рабочий стол\В презент главы\технадзор\IMAG06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2996952"/>
            <a:ext cx="2957709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5" descr="\\itc.lan\files\users\noa\Рабочий стол\В презент главы\технадзор\IMAG066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1" y="1052736"/>
            <a:ext cx="2952327" cy="1680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\\itc.lan\files\users\noa\Рабочий стол\В презент главы\технадзор\ABN_249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4941168"/>
            <a:ext cx="2926383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21070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Итоги 2018 года 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1066666"/>
            <a:ext cx="57961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Капитальный ремонт кровли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10 образовательных учреждений - </a:t>
            </a:r>
            <a:r>
              <a:rPr lang="ru-RU" sz="2000" b="1" dirty="0" smtClean="0">
                <a:solidFill>
                  <a:schemeClr val="bg1"/>
                </a:solidFill>
              </a:rPr>
              <a:t>8,4 млн. 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Ремонт локальной наружной канализации, сантехнические работы («Звездочка»)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- </a:t>
            </a:r>
            <a:r>
              <a:rPr lang="ru-RU" sz="2000" b="1" dirty="0" smtClean="0">
                <a:solidFill>
                  <a:schemeClr val="bg1"/>
                </a:solidFill>
              </a:rPr>
              <a:t>2,5 млн. 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Замена ограждения территории Пансионат а «Радуга»  - </a:t>
            </a:r>
            <a:r>
              <a:rPr lang="ru-RU" sz="2000" b="1" dirty="0" smtClean="0">
                <a:solidFill>
                  <a:schemeClr val="bg1"/>
                </a:solidFill>
              </a:rPr>
              <a:t>930 тыс. 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Обследование технического состояния здания МБУ детский сад № 36 «Якорек» - </a:t>
            </a:r>
            <a:r>
              <a:rPr lang="ru-RU" sz="2000" b="1" dirty="0" smtClean="0">
                <a:solidFill>
                  <a:schemeClr val="bg1"/>
                </a:solidFill>
              </a:rPr>
              <a:t>400 тыс. руб.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Спил аварийно-опасных деревьев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на территории 48 учреждений - </a:t>
            </a:r>
            <a:r>
              <a:rPr lang="ru-RU" sz="2000" b="1" dirty="0" smtClean="0">
                <a:solidFill>
                  <a:schemeClr val="bg1"/>
                </a:solidFill>
              </a:rPr>
              <a:t>16,7 млн. руб.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marL="357188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В 72 зданиях учреждений установлены узлы автоматического регулирования </a:t>
            </a:r>
            <a:r>
              <a:rPr lang="ru-RU" sz="2000" b="1" dirty="0" smtClean="0">
                <a:solidFill>
                  <a:schemeClr val="bg1"/>
                </a:solidFill>
              </a:rPr>
              <a:t>Экономия тепловой энергии</a:t>
            </a: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b="1" dirty="0" smtClean="0">
                <a:solidFill>
                  <a:schemeClr val="bg1"/>
                </a:solidFill>
              </a:rPr>
              <a:t>более 10 млн. руб.!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原创设计师QQ598969553     _3"/>
          <p:cNvSpPr/>
          <p:nvPr/>
        </p:nvSpPr>
        <p:spPr>
          <a:xfrm>
            <a:off x="467544" y="2400644"/>
            <a:ext cx="2448272" cy="3764660"/>
          </a:xfrm>
          <a:prstGeom prst="roundRect">
            <a:avLst>
              <a:gd name="adj" fmla="val 9450"/>
            </a:avLst>
          </a:prstGeom>
          <a:noFill/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3" name="原创设计师QQ598969553     _4"/>
          <p:cNvGrpSpPr/>
          <p:nvPr/>
        </p:nvGrpSpPr>
        <p:grpSpPr>
          <a:xfrm>
            <a:off x="803294" y="1124744"/>
            <a:ext cx="1659825" cy="15914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椭圆 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0" name="原创设计师QQ598969553     _6"/>
          <p:cNvSpPr/>
          <p:nvPr/>
        </p:nvSpPr>
        <p:spPr>
          <a:xfrm>
            <a:off x="878943" y="1412776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ru-RU" altLang="zh-CN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74,5 </a:t>
            </a:r>
            <a:br>
              <a:rPr lang="ru-RU" altLang="zh-CN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ru-RU" altLang="zh-CN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млн.руб.</a:t>
            </a:r>
            <a:endParaRPr lang="zh-CN" altLang="en-US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原创设计师QQ598969553     _7"/>
          <p:cNvSpPr/>
          <p:nvPr/>
        </p:nvSpPr>
        <p:spPr>
          <a:xfrm>
            <a:off x="3275856" y="2400643"/>
            <a:ext cx="2736304" cy="3764660"/>
          </a:xfrm>
          <a:prstGeom prst="roundRect">
            <a:avLst>
              <a:gd name="adj" fmla="val 7846"/>
            </a:avLst>
          </a:prstGeom>
          <a:noFill/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原创设计师QQ598969553     _8"/>
          <p:cNvSpPr/>
          <p:nvPr/>
        </p:nvSpPr>
        <p:spPr>
          <a:xfrm>
            <a:off x="6372200" y="2400642"/>
            <a:ext cx="2448272" cy="3764660"/>
          </a:xfrm>
          <a:prstGeom prst="roundRect">
            <a:avLst>
              <a:gd name="adj" fmla="val 7445"/>
            </a:avLst>
          </a:prstGeom>
          <a:noFill/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3" name="原创设计师QQ598969553     _9"/>
          <p:cNvGrpSpPr/>
          <p:nvPr/>
        </p:nvGrpSpPr>
        <p:grpSpPr>
          <a:xfrm>
            <a:off x="3778436" y="1168655"/>
            <a:ext cx="1659825" cy="15914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4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6" name="原创设计师QQ598969553     _10"/>
          <p:cNvGrpSpPr/>
          <p:nvPr/>
        </p:nvGrpSpPr>
        <p:grpSpPr>
          <a:xfrm>
            <a:off x="6728599" y="1124744"/>
            <a:ext cx="1659825" cy="15914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椭圆 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原创设计师QQ598969553     _13"/>
          <p:cNvSpPr/>
          <p:nvPr/>
        </p:nvSpPr>
        <p:spPr>
          <a:xfrm>
            <a:off x="3890176" y="1412776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23,3 </a:t>
            </a:r>
            <a:r>
              <a:rPr lang="ru-RU" altLang="zh-CN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ru-RU" altLang="zh-CN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ru-RU" altLang="zh-CN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млн.руб</a:t>
            </a:r>
            <a:r>
              <a:rPr lang="ru-RU" altLang="zh-CN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.</a:t>
            </a:r>
            <a:endParaRPr lang="zh-CN" altLang="en-US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原创设计师QQ598969553     _14"/>
          <p:cNvSpPr/>
          <p:nvPr/>
        </p:nvSpPr>
        <p:spPr>
          <a:xfrm>
            <a:off x="6804248" y="1412776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54,3 </a:t>
            </a:r>
            <a:br>
              <a:rPr lang="ru-RU" altLang="zh-CN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ru-RU" altLang="zh-CN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млн.руб.</a:t>
            </a:r>
            <a:endParaRPr lang="zh-CN" altLang="en-US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原创设计师QQ598969553     _15"/>
          <p:cNvSpPr txBox="1"/>
          <p:nvPr/>
        </p:nvSpPr>
        <p:spPr>
          <a:xfrm>
            <a:off x="614794" y="2832121"/>
            <a:ext cx="208499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льготное содержание отдельных категорий детей дошкольного возраста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原创设计师QQ598969553     _16"/>
          <p:cNvSpPr txBox="1"/>
          <p:nvPr/>
        </p:nvSpPr>
        <p:spPr>
          <a:xfrm>
            <a:off x="3275856" y="2852936"/>
            <a:ext cx="266429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бесплатное двухразовое питание (завтрак, обед) </a:t>
            </a:r>
            <a:r>
              <a:rPr lang="ru-RU" sz="2000" b="1" dirty="0" smtClean="0">
                <a:solidFill>
                  <a:schemeClr val="bg1"/>
                </a:solidFill>
              </a:rPr>
              <a:t>обучающихся </a:t>
            </a:r>
            <a:r>
              <a:rPr lang="ru-RU" sz="2000" b="1" dirty="0">
                <a:solidFill>
                  <a:schemeClr val="bg1"/>
                </a:solidFill>
              </a:rPr>
              <a:t>с ограниченными возможностями здоровья общеобразовательных учреждений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5" name="原创设计师QQ598969553     _17"/>
          <p:cNvSpPr txBox="1"/>
          <p:nvPr/>
        </p:nvSpPr>
        <p:spPr>
          <a:xfrm>
            <a:off x="6516216" y="2852937"/>
            <a:ext cx="216024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б</a:t>
            </a:r>
            <a:r>
              <a:rPr lang="ru-RU" sz="2000" b="1" dirty="0" smtClean="0">
                <a:solidFill>
                  <a:schemeClr val="bg1"/>
                </a:solidFill>
              </a:rPr>
              <a:t>есплатное, </a:t>
            </a:r>
            <a:r>
              <a:rPr lang="ru-RU" sz="2000" b="1" dirty="0">
                <a:solidFill>
                  <a:schemeClr val="bg1"/>
                </a:solidFill>
              </a:rPr>
              <a:t>льготное питание </a:t>
            </a:r>
            <a:r>
              <a:rPr lang="ru-RU" sz="2000" b="1" dirty="0" smtClean="0">
                <a:solidFill>
                  <a:schemeClr val="bg1"/>
                </a:solidFill>
              </a:rPr>
              <a:t>отдельных категорий </a:t>
            </a:r>
            <a:r>
              <a:rPr lang="ru-RU" sz="2000" b="1" dirty="0">
                <a:solidFill>
                  <a:schemeClr val="bg1"/>
                </a:solidFill>
              </a:rPr>
              <a:t>учащихся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>
                <a:solidFill>
                  <a:schemeClr val="bg1"/>
                </a:solidFill>
              </a:rPr>
              <a:t>муниципальных образовательных учреждениях 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2018 года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9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K:\Презентации\Департамент\Ивановская 17042019\кванториум\фото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3"/>
            <a:ext cx="3312368" cy="220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48680"/>
            <a:ext cx="2503537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987824" y="44624"/>
            <a:ext cx="61561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отрасли «Образование» в 2018 году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1556792"/>
            <a:ext cx="49685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Образовательный проект «</a:t>
            </a:r>
            <a:r>
              <a:rPr lang="ru-RU" sz="2000" dirty="0" err="1" smtClean="0">
                <a:solidFill>
                  <a:schemeClr val="bg1"/>
                </a:solidFill>
              </a:rPr>
              <a:t>Кодвардс</a:t>
            </a:r>
            <a:r>
              <a:rPr lang="ru-RU" sz="2000" dirty="0" smtClean="0">
                <a:solidFill>
                  <a:schemeClr val="bg1"/>
                </a:solidFill>
              </a:rPr>
              <a:t>»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b="1" dirty="0" smtClean="0">
                <a:solidFill>
                  <a:schemeClr val="bg1"/>
                </a:solidFill>
              </a:rPr>
              <a:t>2 500 чел.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Кадетское движение - </a:t>
            </a:r>
            <a:r>
              <a:rPr lang="ru-RU" sz="2000" b="1" dirty="0" smtClean="0">
                <a:solidFill>
                  <a:schemeClr val="bg1"/>
                </a:solidFill>
              </a:rPr>
              <a:t>более 1 700 чел.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Российское движение школьников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– </a:t>
            </a:r>
            <a:r>
              <a:rPr lang="ru-RU" sz="2000" b="1" dirty="0" smtClean="0">
                <a:solidFill>
                  <a:schemeClr val="bg1"/>
                </a:solidFill>
              </a:rPr>
              <a:t>1 500 чел.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Юнармия</a:t>
            </a:r>
            <a:r>
              <a:rPr lang="ru-RU" sz="2000" dirty="0" smtClean="0">
                <a:solidFill>
                  <a:schemeClr val="bg1"/>
                </a:solidFill>
              </a:rPr>
              <a:t> – 2018 год – 130 человек, 2019 год -  </a:t>
            </a:r>
            <a:r>
              <a:rPr lang="ru-RU" sz="2000" b="1" dirty="0" smtClean="0">
                <a:solidFill>
                  <a:schemeClr val="bg1"/>
                </a:solidFill>
              </a:rPr>
              <a:t>5 300 чел.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57188" lvl="0" indent="-357188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В рамках развития благотворительной деятельности и добровольчества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108 мероприятий</a:t>
            </a:r>
            <a:r>
              <a:rPr lang="ru-RU" sz="2000" dirty="0" smtClean="0">
                <a:solidFill>
                  <a:schemeClr val="bg1"/>
                </a:solidFill>
              </a:rPr>
              <a:t> – </a:t>
            </a:r>
            <a:r>
              <a:rPr lang="ru-RU" sz="2000" b="1" dirty="0" smtClean="0">
                <a:solidFill>
                  <a:schemeClr val="bg1"/>
                </a:solidFill>
              </a:rPr>
              <a:t>15 000 чел.</a:t>
            </a: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endParaRPr lang="ru-RU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K:\Презентации\Мэрия и администрация\Баннова отчет о работе май 2019\медалисты\Фото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473001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K:\Презентации\Мэрия и администрация\Баннова отчет о работе май 2019\медалисты\Фото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35114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5536" y="4005064"/>
            <a:ext cx="3672408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447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выпускников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закончили школу с медалью </a:t>
            </a:r>
            <a:b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«За особые успехи </a:t>
            </a:r>
            <a:b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</a:b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учении»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148064" y="4139716"/>
            <a:ext cx="3384376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4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39</a:t>
            </a:r>
            <a:r>
              <a:rPr kumimoji="0" lang="ru-RU" sz="25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выпускников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по ЕГЭ получили максимальный результат </a:t>
            </a:r>
            <a:b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100 баллов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4624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отрасли «Образование» </a:t>
            </a:r>
            <a:b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1035</Words>
  <Application>Microsoft Office PowerPoint</Application>
  <PresentationFormat>Экран (4:3)</PresentationFormat>
  <Paragraphs>212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微软雅黑</vt:lpstr>
      <vt:lpstr>MS PGothic</vt:lpstr>
      <vt:lpstr>宋体</vt:lpstr>
      <vt:lpstr>Arial</vt:lpstr>
      <vt:lpstr>Calibri</vt:lpstr>
      <vt:lpstr>Times New Roman</vt:lpstr>
      <vt:lpstr>Wingdings</vt:lpstr>
      <vt:lpstr>Тема Office</vt:lpstr>
      <vt:lpstr>Специальное оформление</vt:lpstr>
      <vt:lpstr>«СОЦИАЛЬНЫЙ ВЕКТОР:   ОТ РАЗВИТИЯ К УСПЕХУ»</vt:lpstr>
      <vt:lpstr>Расходы бюджета г.о. Тольятти на социальную сферу (образование, культура, спорт, социальная поддержка)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Планы отрасли «Образование»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отрасли «Спорт» в 2018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noa</dc:creator>
  <cp:lastModifiedBy>Исаева</cp:lastModifiedBy>
  <cp:revision>147</cp:revision>
  <cp:lastPrinted>2019-05-27T08:21:22Z</cp:lastPrinted>
  <dcterms:created xsi:type="dcterms:W3CDTF">2019-05-08T04:28:04Z</dcterms:created>
  <dcterms:modified xsi:type="dcterms:W3CDTF">2019-05-28T05:18:10Z</dcterms:modified>
</cp:coreProperties>
</file>