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rawings/drawing2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295" r:id="rId3"/>
    <p:sldId id="269" r:id="rId4"/>
    <p:sldId id="290" r:id="rId5"/>
    <p:sldId id="272" r:id="rId6"/>
    <p:sldId id="293" r:id="rId7"/>
    <p:sldId id="273" r:id="rId8"/>
    <p:sldId id="262" r:id="rId9"/>
    <p:sldId id="283" r:id="rId10"/>
    <p:sldId id="284" r:id="rId11"/>
    <p:sldId id="278" r:id="rId12"/>
    <p:sldId id="292" r:id="rId13"/>
    <p:sldId id="296" r:id="rId14"/>
    <p:sldId id="294" r:id="rId15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26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00FF"/>
    <a:srgbClr val="A555BB"/>
    <a:srgbClr val="882B9B"/>
    <a:srgbClr val="C05FD3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E929F9F4-4A8F-4326-A1B4-22849713DDAB}" styleName="Темный стиль 1 - акцент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C4B1156A-380E-4F78-BDF5-A606A8083BF9}" styleName="Средний стиль 4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94659" autoAdjust="0"/>
  </p:normalViewPr>
  <p:slideViewPr>
    <p:cSldViewPr showGuides="1">
      <p:cViewPr varScale="1">
        <p:scale>
          <a:sx n="86" d="100"/>
          <a:sy n="86" d="100"/>
        </p:scale>
        <p:origin x="-89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2" d="100"/>
          <a:sy n="82" d="100"/>
        </p:scale>
        <p:origin x="-4002" y="-84"/>
      </p:cViewPr>
      <p:guideLst>
        <p:guide orient="horz" pos="3126"/>
        <p:guide pos="214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natasha\Documents\&#1052;&#1086;&#1080;%20&#1076;&#1086;&#1082;&#1091;&#1084;&#1077;&#1085;&#1090;&#1099;\2019\&#1041;&#1070;&#1044;&#1046;&#1045;&#1058;%202019\&#1055;&#1088;&#1077;&#1079;&#1077;&#1085;&#1090;&#1072;&#1094;&#1080;&#1103;%202019%20&#1085;&#1072;%20&#1089;&#1072;&#1081;&#1090;\&#1044;&#1072;&#1085;&#1085;&#1099;&#1077;%20&#1087;&#1086;%20&#1076;&#1086;&#1093;&#1086;&#1076;&#1072;&#1084;%20(&#1073;&#1083;&#1080;&#1085;)%20-2019%20&#1091;&#1090;&#1074;&#1077;&#1088;&#1078;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SNN%20&#1088;&#1072;&#1073;&#1086;&#1090;&#1072;\&#1055;&#1056;&#1045;&#1047;&#1045;&#1053;&#1058;&#1040;&#1062;&#1048;&#1048;\2018\&#1060;&#1091;&#1085;&#1082;&#1094;&#1080;&#1086;&#1085;&#1072;&#1083;&#1100;&#1085;&#1072;&#1103;%202018%20-%20&#1087;&#1080;&#1088;&#1086;&#1075;\&#1050;&#1085;&#1080;&#1075;&#1072;1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au\Desktop\&#1087;&#1088;&#1077;&#1079;&#1077;&#1085;&#1090;&#1072;&#1094;&#1080;&#1103;%20&#1082;%20&#1091;&#1090;&#1086;&#1095;&#1085;&#1077;&#1085;&#1080;&#1103;&#1084;\&#1056;&#1044;%20208%20&#1086;&#1090;%2002.04.2019\&#1089;&#1083;&#1072;&#1081;&#1076;,%20&#1082;&#1088;&#1091;&#1075;%20&#1089;%20%25.xlsx" TargetMode="Externa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Office_Excel4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natasha\Documents\&#1052;&#1086;&#1080;%20&#1076;&#1086;&#1082;&#1091;&#1084;&#1077;&#1085;&#1090;&#1099;\2019\&#1041;&#1070;&#1044;&#1046;&#1045;&#1058;%202019\&#1055;&#1088;&#1077;&#1079;&#1077;&#1085;&#1090;&#1072;&#1094;&#1080;&#1103;%202019%20&#1085;&#1072;%20&#1089;&#1072;&#1081;&#1090;\&#1076;&#1072;&#1085;&#1085;&#1099;&#1077;%20&#1052;&#1091;&#1085;.%20&#1076;&#1086;&#1083;&#1075;%202019%20&#1091;&#1090;&#1074;&#1077;&#1088;&#1078;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bar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Дефицит</c:v>
                </c:pt>
              </c:strCache>
            </c:strRef>
          </c:tx>
          <c:cat>
            <c:numRef>
              <c:f>Лист1!$A$2:$A$6</c:f>
              <c:numCache>
                <c:formatCode>General</c:formatCode>
                <c:ptCount val="5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</c:numCache>
            </c:num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325</c:v>
                </c:pt>
                <c:pt idx="1">
                  <c:v>481</c:v>
                </c:pt>
                <c:pt idx="2">
                  <c:v>219</c:v>
                </c:pt>
                <c:pt idx="3">
                  <c:v>277</c:v>
                </c:pt>
                <c:pt idx="4">
                  <c:v>59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Безвозмездные перечисления</c:v>
                </c:pt>
              </c:strCache>
            </c:strRef>
          </c:tx>
          <c:cat>
            <c:numRef>
              <c:f>Лист1!$A$2:$A$6</c:f>
              <c:numCache>
                <c:formatCode>General</c:formatCode>
                <c:ptCount val="5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</c:numCache>
            </c:num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6348</c:v>
                </c:pt>
                <c:pt idx="1">
                  <c:v>6749</c:v>
                </c:pt>
                <c:pt idx="2">
                  <c:v>7079</c:v>
                </c:pt>
                <c:pt idx="3">
                  <c:v>352</c:v>
                </c:pt>
                <c:pt idx="4">
                  <c:v>213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Собственные доходы</c:v>
                </c:pt>
              </c:strCache>
            </c:strRef>
          </c:tx>
          <c:cat>
            <c:numRef>
              <c:f>Лист1!$A$2:$A$6</c:f>
              <c:numCache>
                <c:formatCode>General</c:formatCode>
                <c:ptCount val="5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</c:numCache>
            </c:numRef>
          </c:cat>
          <c:val>
            <c:numRef>
              <c:f>Лист1!$D$2:$D$6</c:f>
              <c:numCache>
                <c:formatCode>General</c:formatCode>
                <c:ptCount val="5"/>
                <c:pt idx="0">
                  <c:v>6383</c:v>
                </c:pt>
                <c:pt idx="1">
                  <c:v>6599</c:v>
                </c:pt>
                <c:pt idx="2">
                  <c:v>7085</c:v>
                </c:pt>
                <c:pt idx="3">
                  <c:v>7698</c:v>
                </c:pt>
                <c:pt idx="4">
                  <c:v>7345</c:v>
                </c:pt>
              </c:numCache>
            </c:numRef>
          </c:val>
        </c:ser>
        <c:dLbls/>
        <c:overlap val="100"/>
        <c:axId val="79055488"/>
        <c:axId val="79077760"/>
      </c:barChart>
      <c:catAx>
        <c:axId val="79055488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2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79077760"/>
        <c:crosses val="autoZero"/>
        <c:auto val="1"/>
        <c:lblAlgn val="ctr"/>
        <c:lblOffset val="100"/>
      </c:catAx>
      <c:valAx>
        <c:axId val="79077760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2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79055488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2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>
        <c:manualLayout>
          <c:layoutTarget val="inner"/>
          <c:xMode val="edge"/>
          <c:yMode val="edge"/>
          <c:x val="0.2226055251615863"/>
          <c:y val="0.12390485668013072"/>
          <c:w val="0.57302854205063114"/>
          <c:h val="0.81683629882067676"/>
        </c:manualLayout>
      </c:layout>
      <c:lineChart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Расходы</c:v>
                </c:pt>
              </c:strCache>
            </c:strRef>
          </c:tx>
          <c:cat>
            <c:numRef>
              <c:f>Лист1!$A$2:$A$6</c:f>
              <c:numCache>
                <c:formatCode>General</c:formatCode>
                <c:ptCount val="5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</c:numCache>
            </c:num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13056</c:v>
                </c:pt>
                <c:pt idx="1">
                  <c:v>13748</c:v>
                </c:pt>
                <c:pt idx="2">
                  <c:v>14143</c:v>
                </c:pt>
                <c:pt idx="3">
                  <c:v>7681</c:v>
                </c:pt>
                <c:pt idx="4">
                  <c:v>7698</c:v>
                </c:pt>
              </c:numCache>
            </c:numRef>
          </c:val>
        </c:ser>
        <c:dLbls/>
        <c:marker val="1"/>
        <c:axId val="78979072"/>
        <c:axId val="78980608"/>
      </c:lineChart>
      <c:catAx>
        <c:axId val="78979072"/>
        <c:scaling>
          <c:orientation val="minMax"/>
        </c:scaling>
        <c:delete val="1"/>
        <c:axPos val="b"/>
        <c:numFmt formatCode="General" sourceLinked="1"/>
        <c:tickLblPos val="none"/>
        <c:crossAx val="78980608"/>
        <c:crosses val="autoZero"/>
        <c:auto val="1"/>
        <c:lblAlgn val="ctr"/>
        <c:lblOffset val="100"/>
      </c:catAx>
      <c:valAx>
        <c:axId val="78980608"/>
        <c:scaling>
          <c:orientation val="minMax"/>
        </c:scaling>
        <c:delete val="1"/>
        <c:axPos val="l"/>
        <c:numFmt formatCode="General" sourceLinked="1"/>
        <c:tickLblPos val="none"/>
        <c:crossAx val="78979072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80372372664990532"/>
          <c:y val="0.75464038746886286"/>
          <c:w val="0.17745524104532195"/>
          <c:h val="0.13695394246823533"/>
        </c:manualLayout>
      </c:layout>
      <c:txPr>
        <a:bodyPr/>
        <a:lstStyle/>
        <a:p>
          <a:pPr>
            <a:defRPr sz="12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otX val="30"/>
      <c:perspective val="30"/>
    </c:view3D>
    <c:plotArea>
      <c:layout/>
      <c:pie3DChart>
        <c:varyColors val="1"/>
        <c:ser>
          <c:idx val="0"/>
          <c:order val="0"/>
          <c:dLbls>
            <c:dLbl>
              <c:idx val="0"/>
              <c:layout>
                <c:manualLayout>
                  <c:x val="-0.28509866746404855"/>
                  <c:y val="-0.15533269156402726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>
                        <a:latin typeface="Times New Roman" pitchFamily="18" charset="0"/>
                        <a:cs typeface="Times New Roman" pitchFamily="18" charset="0"/>
                      </a:rPr>
                      <a:t>НДФЛ- 55,7</a:t>
                    </a:r>
                    <a:endParaRPr lang="ru-RU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Val val="1"/>
              <c:showCatName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9.2754980343447258E-2"/>
                  <c:y val="1.1731999197950139E-2"/>
                </c:manualLayout>
              </c:layout>
              <c:tx>
                <c:rich>
                  <a:bodyPr/>
                  <a:lstStyle/>
                  <a:p>
                    <a:r>
                      <a:rPr lang="ru-RU" dirty="0">
                        <a:latin typeface="Times New Roman" pitchFamily="18" charset="0"/>
                        <a:cs typeface="Times New Roman" pitchFamily="18" charset="0"/>
                      </a:rPr>
                      <a:t>Акцизы на </a:t>
                    </a:r>
                    <a:r>
                      <a:rPr lang="ru-RU" dirty="0" smtClean="0">
                        <a:latin typeface="Times New Roman" pitchFamily="18" charset="0"/>
                        <a:cs typeface="Times New Roman" pitchFamily="18" charset="0"/>
                      </a:rPr>
                      <a:t>нефтепродукты- </a:t>
                    </a:r>
                    <a:r>
                      <a:rPr lang="ru-RU" dirty="0">
                        <a:latin typeface="Times New Roman" pitchFamily="18" charset="0"/>
                        <a:cs typeface="Times New Roman" pitchFamily="18" charset="0"/>
                      </a:rPr>
                      <a:t>0,8</a:t>
                    </a:r>
                  </a:p>
                </c:rich>
              </c:tx>
              <c:showVal val="1"/>
              <c:showCatName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4.7005436021118931E-2"/>
                  <c:y val="-4.1528372783188765E-2"/>
                </c:manualLayout>
              </c:layout>
              <c:tx>
                <c:rich>
                  <a:bodyPr/>
                  <a:lstStyle/>
                  <a:p>
                    <a:r>
                      <a:rPr lang="ru-RU" dirty="0">
                        <a:latin typeface="Times New Roman" pitchFamily="18" charset="0"/>
                        <a:cs typeface="Times New Roman" pitchFamily="18" charset="0"/>
                      </a:rPr>
                      <a:t>Налоги на совокупный доход </a:t>
                    </a:r>
                    <a:r>
                      <a:rPr lang="ru-RU" sz="1200" dirty="0">
                        <a:latin typeface="Times New Roman" pitchFamily="18" charset="0"/>
                        <a:cs typeface="Times New Roman" pitchFamily="18" charset="0"/>
                      </a:rPr>
                      <a:t>(УСН, ЕНВД, ЕСХН, </a:t>
                    </a:r>
                    <a:r>
                      <a:rPr lang="ru-RU" sz="1200" dirty="0" smtClean="0">
                        <a:latin typeface="Times New Roman" pitchFamily="18" charset="0"/>
                        <a:cs typeface="Times New Roman" pitchFamily="18" charset="0"/>
                      </a:rPr>
                      <a:t>  патент)</a:t>
                    </a:r>
                    <a:r>
                      <a:rPr lang="ru-RU" dirty="0" smtClean="0">
                        <a:latin typeface="Times New Roman" pitchFamily="18" charset="0"/>
                        <a:cs typeface="Times New Roman" pitchFamily="18" charset="0"/>
                      </a:rPr>
                      <a:t>- 5,2</a:t>
                    </a:r>
                    <a:endParaRPr lang="ru-RU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Val val="1"/>
              <c:showCatName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0.17419034574328474"/>
                  <c:y val="-0.19154600355806869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>
                        <a:latin typeface="Times New Roman" pitchFamily="18" charset="0"/>
                        <a:cs typeface="Times New Roman" pitchFamily="18" charset="0"/>
                      </a:rPr>
                      <a:t>НИФЛ- </a:t>
                    </a:r>
                    <a:r>
                      <a:rPr lang="ru-RU" dirty="0">
                        <a:latin typeface="Times New Roman" pitchFamily="18" charset="0"/>
                        <a:cs typeface="Times New Roman" pitchFamily="18" charset="0"/>
                      </a:rPr>
                      <a:t>9,4</a:t>
                    </a:r>
                  </a:p>
                </c:rich>
              </c:tx>
              <c:showVal val="1"/>
              <c:showCatName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0.13072976950206144"/>
                  <c:y val="2.5717317250237452E-2"/>
                </c:manualLayout>
              </c:layout>
              <c:tx>
                <c:rich>
                  <a:bodyPr/>
                  <a:lstStyle/>
                  <a:p>
                    <a:r>
                      <a:rPr lang="ru-RU" dirty="0">
                        <a:latin typeface="Times New Roman" pitchFamily="18" charset="0"/>
                        <a:cs typeface="Times New Roman" pitchFamily="18" charset="0"/>
                      </a:rPr>
                      <a:t>Земельный </a:t>
                    </a:r>
                    <a:r>
                      <a:rPr lang="ru-RU" dirty="0" smtClean="0">
                        <a:latin typeface="Times New Roman" pitchFamily="18" charset="0"/>
                        <a:cs typeface="Times New Roman" pitchFamily="18" charset="0"/>
                      </a:rPr>
                      <a:t>налог- </a:t>
                    </a:r>
                    <a:r>
                      <a:rPr lang="ru-RU" dirty="0">
                        <a:latin typeface="Times New Roman" pitchFamily="18" charset="0"/>
                        <a:cs typeface="Times New Roman" pitchFamily="18" charset="0"/>
                      </a:rPr>
                      <a:t>12,4</a:t>
                    </a:r>
                  </a:p>
                </c:rich>
              </c:tx>
              <c:showVal val="1"/>
              <c:showCatName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3.5211083134170651E-2"/>
                  <c:y val="2.7293715945081676E-2"/>
                </c:manualLayout>
              </c:layout>
              <c:tx>
                <c:rich>
                  <a:bodyPr/>
                  <a:lstStyle/>
                  <a:p>
                    <a:r>
                      <a:rPr lang="ru-RU" dirty="0" err="1" smtClean="0">
                        <a:latin typeface="Times New Roman" pitchFamily="18" charset="0"/>
                        <a:cs typeface="Times New Roman" pitchFamily="18" charset="0"/>
                      </a:rPr>
                      <a:t>Гос.пошлина</a:t>
                    </a:r>
                    <a:r>
                      <a:rPr lang="ru-RU" dirty="0" smtClean="0">
                        <a:latin typeface="Times New Roman" pitchFamily="18" charset="0"/>
                        <a:cs typeface="Times New Roman" pitchFamily="18" charset="0"/>
                      </a:rPr>
                      <a:t>- </a:t>
                    </a:r>
                    <a:r>
                      <a:rPr lang="ru-RU" dirty="0">
                        <a:latin typeface="Times New Roman" pitchFamily="18" charset="0"/>
                        <a:cs typeface="Times New Roman" pitchFamily="18" charset="0"/>
                      </a:rPr>
                      <a:t>2,9</a:t>
                    </a:r>
                  </a:p>
                </c:rich>
              </c:tx>
              <c:showVal val="1"/>
              <c:showCatName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0.11462841845362724"/>
                  <c:y val="9.6682063678210528E-2"/>
                </c:manualLayout>
              </c:layout>
              <c:tx>
                <c:rich>
                  <a:bodyPr/>
                  <a:lstStyle/>
                  <a:p>
                    <a:r>
                      <a:rPr lang="ru-RU" dirty="0">
                        <a:latin typeface="Times New Roman" pitchFamily="18" charset="0"/>
                        <a:cs typeface="Times New Roman" pitchFamily="18" charset="0"/>
                      </a:rPr>
                      <a:t>Доходы от использования </a:t>
                    </a:r>
                    <a:r>
                      <a:rPr lang="ru-RU" dirty="0" smtClean="0">
                        <a:latin typeface="Times New Roman" pitchFamily="18" charset="0"/>
                        <a:cs typeface="Times New Roman" pitchFamily="18" charset="0"/>
                      </a:rPr>
                      <a:t>имущества- </a:t>
                    </a:r>
                    <a:r>
                      <a:rPr lang="ru-RU" dirty="0">
                        <a:latin typeface="Times New Roman" pitchFamily="18" charset="0"/>
                        <a:cs typeface="Times New Roman" pitchFamily="18" charset="0"/>
                      </a:rPr>
                      <a:t>9,7</a:t>
                    </a:r>
                  </a:p>
                </c:rich>
              </c:tx>
              <c:showVal val="1"/>
              <c:showCatName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/>
              <c:tx>
                <c:rich>
                  <a:bodyPr/>
                  <a:lstStyle/>
                  <a:p>
                    <a:r>
                      <a:rPr lang="ru-RU" dirty="0">
                        <a:latin typeface="Times New Roman" pitchFamily="18" charset="0"/>
                        <a:cs typeface="Times New Roman" pitchFamily="18" charset="0"/>
                      </a:rPr>
                      <a:t>Плата за негативное воздействие на </a:t>
                    </a:r>
                    <a:r>
                      <a:rPr lang="ru-RU" dirty="0" err="1" smtClean="0">
                        <a:latin typeface="Times New Roman" pitchFamily="18" charset="0"/>
                        <a:cs typeface="Times New Roman" pitchFamily="18" charset="0"/>
                      </a:rPr>
                      <a:t>окр.среду</a:t>
                    </a:r>
                    <a:r>
                      <a:rPr lang="ru-RU" dirty="0" smtClean="0">
                        <a:latin typeface="Times New Roman" pitchFamily="18" charset="0"/>
                        <a:cs typeface="Times New Roman" pitchFamily="18" charset="0"/>
                      </a:rPr>
                      <a:t>- 0,9</a:t>
                    </a:r>
                    <a:endParaRPr lang="ru-RU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Val val="1"/>
              <c:showCatName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/>
              <c:tx>
                <c:rich>
                  <a:bodyPr/>
                  <a:lstStyle/>
                  <a:p>
                    <a:r>
                      <a:rPr lang="ru-RU" dirty="0">
                        <a:latin typeface="Times New Roman" pitchFamily="18" charset="0"/>
                        <a:cs typeface="Times New Roman" pitchFamily="18" charset="0"/>
                      </a:rPr>
                      <a:t>Доходы от </a:t>
                    </a:r>
                    <a:r>
                      <a:rPr lang="ru-RU">
                        <a:latin typeface="Times New Roman" pitchFamily="18" charset="0"/>
                        <a:cs typeface="Times New Roman" pitchFamily="18" charset="0"/>
                      </a:rPr>
                      <a:t>продажи </a:t>
                    </a:r>
                    <a:r>
                      <a:rPr lang="ru-RU" smtClean="0">
                        <a:latin typeface="Times New Roman" pitchFamily="18" charset="0"/>
                        <a:cs typeface="Times New Roman" pitchFamily="18" charset="0"/>
                      </a:rPr>
                      <a:t>активов- </a:t>
                    </a:r>
                    <a:r>
                      <a:rPr lang="ru-RU" dirty="0">
                        <a:latin typeface="Times New Roman" pitchFamily="18" charset="0"/>
                        <a:cs typeface="Times New Roman" pitchFamily="18" charset="0"/>
                      </a:rPr>
                      <a:t>0,9</a:t>
                    </a:r>
                  </a:p>
                </c:rich>
              </c:tx>
              <c:showVal val="1"/>
              <c:showCatName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/>
              <c:tx>
                <c:rich>
                  <a:bodyPr/>
                  <a:lstStyle/>
                  <a:p>
                    <a:r>
                      <a:rPr lang="ru-RU">
                        <a:latin typeface="Times New Roman" pitchFamily="18" charset="0"/>
                        <a:cs typeface="Times New Roman" pitchFamily="18" charset="0"/>
                      </a:rPr>
                      <a:t>Штрафные </a:t>
                    </a:r>
                    <a:r>
                      <a:rPr lang="ru-RU" smtClean="0">
                        <a:latin typeface="Times New Roman" pitchFamily="18" charset="0"/>
                        <a:cs typeface="Times New Roman" pitchFamily="18" charset="0"/>
                      </a:rPr>
                      <a:t>санкции- </a:t>
                    </a:r>
                    <a:r>
                      <a:rPr lang="ru-RU" dirty="0">
                        <a:latin typeface="Times New Roman" pitchFamily="18" charset="0"/>
                        <a:cs typeface="Times New Roman" pitchFamily="18" charset="0"/>
                      </a:rPr>
                      <a:t>1,0</a:t>
                    </a:r>
                  </a:p>
                </c:rich>
              </c:tx>
              <c:showVal val="1"/>
              <c:showCatName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0"/>
              <c:layout/>
              <c:tx>
                <c:rich>
                  <a:bodyPr/>
                  <a:lstStyle/>
                  <a:p>
                    <a:r>
                      <a:rPr lang="ru-RU">
                        <a:latin typeface="Times New Roman" pitchFamily="18" charset="0"/>
                        <a:cs typeface="Times New Roman" pitchFamily="18" charset="0"/>
                      </a:rPr>
                      <a:t>Прочие </a:t>
                    </a:r>
                    <a:r>
                      <a:rPr lang="ru-RU" smtClean="0">
                        <a:latin typeface="Times New Roman" pitchFamily="18" charset="0"/>
                        <a:cs typeface="Times New Roman" pitchFamily="18" charset="0"/>
                      </a:rPr>
                      <a:t>доходы- </a:t>
                    </a:r>
                    <a:r>
                      <a:rPr lang="ru-RU" dirty="0">
                        <a:latin typeface="Times New Roman" pitchFamily="18" charset="0"/>
                        <a:cs typeface="Times New Roman" pitchFamily="18" charset="0"/>
                      </a:rPr>
                      <a:t>1,5</a:t>
                    </a:r>
                  </a:p>
                </c:rich>
              </c:tx>
              <c:showVal val="1"/>
              <c:showCatName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  <c:showCatName val="1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Блин!$B$2:$B$12</c:f>
              <c:strCache>
                <c:ptCount val="11"/>
                <c:pt idx="0">
                  <c:v>НДФЛ</c:v>
                </c:pt>
                <c:pt idx="1">
                  <c:v>Акцизы на нефтепродукты</c:v>
                </c:pt>
                <c:pt idx="2">
                  <c:v>Налоги на совокупный доход (УСН, ЕНВД, ЕСХН, патент)</c:v>
                </c:pt>
                <c:pt idx="3">
                  <c:v>НИФЛ</c:v>
                </c:pt>
                <c:pt idx="4">
                  <c:v>Земельный налог</c:v>
                </c:pt>
                <c:pt idx="5">
                  <c:v>Гос.пошлина</c:v>
                </c:pt>
                <c:pt idx="6">
                  <c:v>Доходы от использования имущества</c:v>
                </c:pt>
                <c:pt idx="7">
                  <c:v>Плата за негативное воздействие на окр.среду</c:v>
                </c:pt>
                <c:pt idx="8">
                  <c:v>Доходы от продажи активов</c:v>
                </c:pt>
                <c:pt idx="9">
                  <c:v>Штрафные санкции</c:v>
                </c:pt>
                <c:pt idx="10">
                  <c:v>Прочие доходы</c:v>
                </c:pt>
              </c:strCache>
            </c:strRef>
          </c:cat>
          <c:val>
            <c:numRef>
              <c:f>Блин!$C$2:$C$12</c:f>
              <c:numCache>
                <c:formatCode>#,##0.0</c:formatCode>
                <c:ptCount val="11"/>
                <c:pt idx="0">
                  <c:v>55.33768703544574</c:v>
                </c:pt>
                <c:pt idx="1">
                  <c:v>0.7881793582993476</c:v>
                </c:pt>
                <c:pt idx="2">
                  <c:v>5.2278029505914345</c:v>
                </c:pt>
                <c:pt idx="3">
                  <c:v>9.3552174932574328</c:v>
                </c:pt>
                <c:pt idx="4">
                  <c:v>12.397483403162656</c:v>
                </c:pt>
                <c:pt idx="5">
                  <c:v>2.8503095929373612</c:v>
                </c:pt>
                <c:pt idx="6">
                  <c:v>9.7371256693376989</c:v>
                </c:pt>
                <c:pt idx="7">
                  <c:v>0.86059039832262241</c:v>
                </c:pt>
                <c:pt idx="8">
                  <c:v>0.87839470044924961</c:v>
                </c:pt>
                <c:pt idx="9">
                  <c:v>1.0333569790579844</c:v>
                </c:pt>
                <c:pt idx="10">
                  <c:v>1.5338524191374434</c:v>
                </c:pt>
              </c:numCache>
            </c:numRef>
          </c:val>
        </c:ser>
        <c:dLbls/>
      </c:pie3DChart>
    </c:plotArea>
    <c:plotVisOnly val="1"/>
    <c:dispBlanksAs val="zero"/>
  </c:chart>
  <c:spPr>
    <a:ln>
      <a:noFill/>
    </a:ln>
  </c:sp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otX val="30"/>
      <c:perspective val="30"/>
    </c:view3D>
    <c:plotArea>
      <c:layout>
        <c:manualLayout>
          <c:layoutTarget val="inner"/>
          <c:xMode val="edge"/>
          <c:yMode val="edge"/>
          <c:x val="7.6949898504066305E-2"/>
          <c:y val="8.2927057516139227E-2"/>
          <c:w val="0.68321021941222859"/>
          <c:h val="0.67444300660190448"/>
        </c:manualLayout>
      </c:layout>
      <c:pie3DChart>
        <c:varyColors val="1"/>
        <c:dLbls/>
      </c:pie3DChart>
    </c:plotArea>
    <c:plotVisOnly val="1"/>
    <c:dispBlanksAs val="zero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otX val="30"/>
      <c:perspective val="30"/>
    </c:view3D>
    <c:plotArea>
      <c:layout/>
      <c:pie3DChart>
        <c:varyColors val="1"/>
        <c:dLbls/>
      </c:pie3DChart>
    </c:plotArea>
    <c:plotVisOnly val="1"/>
    <c:dispBlanksAs val="zero"/>
  </c:chart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otX val="30"/>
      <c:perspective val="30"/>
    </c:view3D>
    <c:plotArea>
      <c:layout/>
      <c:pie3DChart>
        <c:varyColors val="1"/>
        <c:ser>
          <c:idx val="0"/>
          <c:order val="0"/>
          <c:dLbls>
            <c:dLbl>
              <c:idx val="0"/>
              <c:layout>
                <c:manualLayout>
                  <c:x val="-0.10675152339637153"/>
                  <c:y val="9.6563664555182935E-2"/>
                </c:manualLayout>
              </c:layout>
              <c:tx>
                <c:rich>
                  <a:bodyPr/>
                  <a:lstStyle/>
                  <a:p>
                    <a:r>
                      <a:rPr lang="ru-RU" dirty="0">
                        <a:latin typeface="Times New Roman" pitchFamily="18" charset="0"/>
                        <a:cs typeface="Times New Roman" pitchFamily="18" charset="0"/>
                      </a:rPr>
                      <a:t>Общегосударственные вопросы- 1 </a:t>
                    </a:r>
                    <a:r>
                      <a:rPr lang="en-US" dirty="0" smtClean="0">
                        <a:latin typeface="Times New Roman" pitchFamily="18" charset="0"/>
                        <a:cs typeface="Times New Roman" pitchFamily="18" charset="0"/>
                      </a:rPr>
                      <a:t>420</a:t>
                    </a:r>
                    <a:r>
                      <a:rPr lang="ru-RU" dirty="0" smtClean="0">
                        <a:latin typeface="Times New Roman" pitchFamily="18" charset="0"/>
                        <a:cs typeface="Times New Roman" pitchFamily="18" charset="0"/>
                      </a:rPr>
                      <a:t> </a:t>
                    </a:r>
                    <a:r>
                      <a:rPr lang="ru-RU" dirty="0">
                        <a:latin typeface="Times New Roman" pitchFamily="18" charset="0"/>
                        <a:cs typeface="Times New Roman" pitchFamily="18" charset="0"/>
                      </a:rPr>
                      <a:t>; </a:t>
                    </a:r>
                    <a:r>
                      <a:rPr lang="ru-RU" dirty="0" smtClean="0">
                        <a:latin typeface="Times New Roman" pitchFamily="18" charset="0"/>
                        <a:cs typeface="Times New Roman" pitchFamily="18" charset="0"/>
                      </a:rPr>
                      <a:t>9,7%</a:t>
                    </a:r>
                    <a:endParaRPr lang="ru-RU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Val val="1"/>
              <c:showCatName val="1"/>
              <c:showPercent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5.6765174443358712E-2"/>
                  <c:y val="-4.1475758076646205E-2"/>
                </c:manualLayout>
              </c:layout>
              <c:tx>
                <c:rich>
                  <a:bodyPr/>
                  <a:lstStyle/>
                  <a:p>
                    <a:r>
                      <a:rPr lang="ru-RU" dirty="0" err="1">
                        <a:latin typeface="Times New Roman" pitchFamily="18" charset="0"/>
                        <a:cs typeface="Times New Roman" pitchFamily="18" charset="0"/>
                      </a:rPr>
                      <a:t>Нац.безопасность</a:t>
                    </a:r>
                    <a:r>
                      <a:rPr lang="ru-RU" dirty="0">
                        <a:latin typeface="Times New Roman" pitchFamily="18" charset="0"/>
                        <a:cs typeface="Times New Roman" pitchFamily="18" charset="0"/>
                      </a:rPr>
                      <a:t> и правоохранительная </a:t>
                    </a:r>
                    <a:r>
                      <a:rPr lang="ru-RU" dirty="0" smtClean="0">
                        <a:latin typeface="Times New Roman" pitchFamily="18" charset="0"/>
                        <a:cs typeface="Times New Roman" pitchFamily="18" charset="0"/>
                      </a:rPr>
                      <a:t>деятельность-13</a:t>
                    </a:r>
                    <a:r>
                      <a:rPr lang="en-US" dirty="0" smtClean="0">
                        <a:latin typeface="Times New Roman" pitchFamily="18" charset="0"/>
                        <a:cs typeface="Times New Roman" pitchFamily="18" charset="0"/>
                      </a:rPr>
                      <a:t>3</a:t>
                    </a:r>
                    <a:r>
                      <a:rPr lang="ru-RU" dirty="0" smtClean="0">
                        <a:latin typeface="Times New Roman" pitchFamily="18" charset="0"/>
                        <a:cs typeface="Times New Roman" pitchFamily="18" charset="0"/>
                      </a:rPr>
                      <a:t> </a:t>
                    </a:r>
                    <a:r>
                      <a:rPr lang="ru-RU" dirty="0">
                        <a:latin typeface="Times New Roman" pitchFamily="18" charset="0"/>
                        <a:cs typeface="Times New Roman" pitchFamily="18" charset="0"/>
                      </a:rPr>
                      <a:t>; </a:t>
                    </a:r>
                    <a:r>
                      <a:rPr lang="ru-RU" dirty="0" smtClean="0">
                        <a:latin typeface="Times New Roman" pitchFamily="18" charset="0"/>
                        <a:cs typeface="Times New Roman" pitchFamily="18" charset="0"/>
                      </a:rPr>
                      <a:t>0,9%</a:t>
                    </a:r>
                    <a:endParaRPr lang="ru-RU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Val val="1"/>
              <c:showCatName val="1"/>
              <c:showPercent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0.15904141653745427"/>
                  <c:y val="6.7208005255635028E-2"/>
                </c:manualLayout>
              </c:layout>
              <c:tx>
                <c:rich>
                  <a:bodyPr/>
                  <a:lstStyle/>
                  <a:p>
                    <a:r>
                      <a:rPr lang="ru-RU" dirty="0">
                        <a:latin typeface="Times New Roman" pitchFamily="18" charset="0"/>
                        <a:cs typeface="Times New Roman" pitchFamily="18" charset="0"/>
                      </a:rPr>
                      <a:t>Национальная экономика- </a:t>
                    </a:r>
                    <a:r>
                      <a:rPr lang="ru-RU" dirty="0" smtClean="0">
                        <a:latin typeface="Times New Roman" pitchFamily="18" charset="0"/>
                        <a:cs typeface="Times New Roman" pitchFamily="18" charset="0"/>
                      </a:rPr>
                      <a:t>2</a:t>
                    </a:r>
                    <a:r>
                      <a:rPr lang="ru-RU" baseline="0" dirty="0" smtClean="0">
                        <a:latin typeface="Times New Roman" pitchFamily="18" charset="0"/>
                        <a:cs typeface="Times New Roman" pitchFamily="18" charset="0"/>
                      </a:rPr>
                      <a:t> 0</a:t>
                    </a:r>
                    <a:r>
                      <a:rPr lang="en-US" baseline="0" dirty="0" smtClean="0">
                        <a:latin typeface="Times New Roman" pitchFamily="18" charset="0"/>
                        <a:cs typeface="Times New Roman" pitchFamily="18" charset="0"/>
                      </a:rPr>
                      <a:t>45</a:t>
                    </a:r>
                    <a:r>
                      <a:rPr lang="ru-RU" dirty="0" smtClean="0">
                        <a:latin typeface="Times New Roman" pitchFamily="18" charset="0"/>
                        <a:cs typeface="Times New Roman" pitchFamily="18" charset="0"/>
                      </a:rPr>
                      <a:t> </a:t>
                    </a:r>
                    <a:r>
                      <a:rPr lang="ru-RU" dirty="0">
                        <a:latin typeface="Times New Roman" pitchFamily="18" charset="0"/>
                        <a:cs typeface="Times New Roman" pitchFamily="18" charset="0"/>
                      </a:rPr>
                      <a:t>; </a:t>
                    </a:r>
                    <a:r>
                      <a:rPr lang="ru-RU" dirty="0" smtClean="0">
                        <a:latin typeface="Times New Roman" pitchFamily="18" charset="0"/>
                        <a:cs typeface="Times New Roman" pitchFamily="18" charset="0"/>
                      </a:rPr>
                      <a:t>14,3%</a:t>
                    </a:r>
                    <a:endParaRPr lang="ru-RU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Val val="1"/>
              <c:showCatName val="1"/>
              <c:showPercent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0.16782512056931698"/>
                  <c:y val="-0.18897543880372225"/>
                </c:manualLayout>
              </c:layout>
              <c:tx>
                <c:rich>
                  <a:bodyPr/>
                  <a:lstStyle/>
                  <a:p>
                    <a:r>
                      <a:rPr lang="ru-RU" dirty="0">
                        <a:latin typeface="Times New Roman" pitchFamily="18" charset="0"/>
                        <a:cs typeface="Times New Roman" pitchFamily="18" charset="0"/>
                      </a:rPr>
                      <a:t>ЖКХ-</a:t>
                    </a:r>
                    <a:r>
                      <a:rPr lang="ru-RU" baseline="0" dirty="0">
                        <a:latin typeface="Times New Roman" pitchFamily="18" charset="0"/>
                        <a:cs typeface="Times New Roman" pitchFamily="18" charset="0"/>
                      </a:rPr>
                      <a:t> </a:t>
                    </a:r>
                    <a:r>
                      <a:rPr lang="ru-RU" baseline="0" dirty="0" smtClean="0">
                        <a:latin typeface="Times New Roman" pitchFamily="18" charset="0"/>
                        <a:cs typeface="Times New Roman" pitchFamily="18" charset="0"/>
                      </a:rPr>
                      <a:t>1 4</a:t>
                    </a:r>
                    <a:r>
                      <a:rPr lang="en-US" baseline="0" dirty="0" smtClean="0">
                        <a:latin typeface="Times New Roman" pitchFamily="18" charset="0"/>
                        <a:cs typeface="Times New Roman" pitchFamily="18" charset="0"/>
                      </a:rPr>
                      <a:t>26</a:t>
                    </a:r>
                    <a:r>
                      <a:rPr lang="ru-RU" dirty="0" smtClean="0">
                        <a:latin typeface="Times New Roman" pitchFamily="18" charset="0"/>
                        <a:cs typeface="Times New Roman" pitchFamily="18" charset="0"/>
                      </a:rPr>
                      <a:t> </a:t>
                    </a:r>
                    <a:r>
                      <a:rPr lang="ru-RU" dirty="0">
                        <a:latin typeface="Times New Roman" pitchFamily="18" charset="0"/>
                        <a:cs typeface="Times New Roman" pitchFamily="18" charset="0"/>
                      </a:rPr>
                      <a:t>; </a:t>
                    </a:r>
                    <a:r>
                      <a:rPr lang="ru-RU" dirty="0" smtClean="0">
                        <a:latin typeface="Times New Roman" pitchFamily="18" charset="0"/>
                        <a:cs typeface="Times New Roman" pitchFamily="18" charset="0"/>
                      </a:rPr>
                      <a:t>9,9%</a:t>
                    </a:r>
                    <a:endParaRPr lang="ru-RU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Val val="1"/>
              <c:showCatName val="1"/>
              <c:showPercent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0.15924212921660671"/>
                  <c:y val="4.9997441127658998E-2"/>
                </c:manualLayout>
              </c:layout>
              <c:tx>
                <c:rich>
                  <a:bodyPr/>
                  <a:lstStyle/>
                  <a:p>
                    <a:r>
                      <a:rPr lang="ru-RU" dirty="0">
                        <a:latin typeface="Times New Roman" pitchFamily="18" charset="0"/>
                        <a:cs typeface="Times New Roman" pitchFamily="18" charset="0"/>
                      </a:rPr>
                      <a:t>Охрана окружающей </a:t>
                    </a:r>
                    <a:r>
                      <a:rPr lang="ru-RU" dirty="0" smtClean="0">
                        <a:latin typeface="Times New Roman" pitchFamily="18" charset="0"/>
                        <a:cs typeface="Times New Roman" pitchFamily="18" charset="0"/>
                      </a:rPr>
                      <a:t>среды-</a:t>
                    </a:r>
                    <a:r>
                      <a:rPr lang="en-US" dirty="0" smtClean="0">
                        <a:latin typeface="Times New Roman" pitchFamily="18" charset="0"/>
                        <a:cs typeface="Times New Roman" pitchFamily="18" charset="0"/>
                      </a:rPr>
                      <a:t>20</a:t>
                    </a:r>
                    <a:r>
                      <a:rPr lang="ru-RU" dirty="0" smtClean="0">
                        <a:latin typeface="Times New Roman" pitchFamily="18" charset="0"/>
                        <a:cs typeface="Times New Roman" pitchFamily="18" charset="0"/>
                      </a:rPr>
                      <a:t> </a:t>
                    </a:r>
                    <a:r>
                      <a:rPr lang="ru-RU" dirty="0">
                        <a:latin typeface="Times New Roman" pitchFamily="18" charset="0"/>
                        <a:cs typeface="Times New Roman" pitchFamily="18" charset="0"/>
                      </a:rPr>
                      <a:t>; </a:t>
                    </a:r>
                    <a:r>
                      <a:rPr lang="ru-RU" dirty="0" smtClean="0">
                        <a:latin typeface="Times New Roman" pitchFamily="18" charset="0"/>
                        <a:cs typeface="Times New Roman" pitchFamily="18" charset="0"/>
                      </a:rPr>
                      <a:t>0,3%</a:t>
                    </a:r>
                    <a:endParaRPr lang="ru-RU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Val val="1"/>
              <c:showCatName val="1"/>
              <c:showPercent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0.22051888341543677"/>
                  <c:y val="-0.2460997667770655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>
                        <a:latin typeface="Times New Roman" pitchFamily="18" charset="0"/>
                        <a:cs typeface="Times New Roman" pitchFamily="18" charset="0"/>
                      </a:rPr>
                      <a:t>Образование-</a:t>
                    </a:r>
                    <a:r>
                      <a:rPr lang="ru-RU" baseline="0" dirty="0" smtClean="0">
                        <a:latin typeface="Times New Roman" pitchFamily="18" charset="0"/>
                        <a:cs typeface="Times New Roman" pitchFamily="18" charset="0"/>
                      </a:rPr>
                      <a:t> 7</a:t>
                    </a:r>
                    <a:r>
                      <a:rPr lang="ru-RU" dirty="0" smtClean="0">
                        <a:latin typeface="Times New Roman" pitchFamily="18" charset="0"/>
                        <a:cs typeface="Times New Roman" pitchFamily="18" charset="0"/>
                      </a:rPr>
                      <a:t> </a:t>
                    </a:r>
                    <a:r>
                      <a:rPr lang="en-US" dirty="0" smtClean="0">
                        <a:latin typeface="Times New Roman" pitchFamily="18" charset="0"/>
                        <a:cs typeface="Times New Roman" pitchFamily="18" charset="0"/>
                      </a:rPr>
                      <a:t>980</a:t>
                    </a:r>
                    <a:r>
                      <a:rPr lang="ru-RU" dirty="0" smtClean="0">
                        <a:latin typeface="Times New Roman" pitchFamily="18" charset="0"/>
                        <a:cs typeface="Times New Roman" pitchFamily="18" charset="0"/>
                      </a:rPr>
                      <a:t>;53,4%</a:t>
                    </a:r>
                    <a:endParaRPr lang="ru-RU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Val val="1"/>
              <c:showCatName val="1"/>
              <c:showPercent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7.0941769941671173E-2"/>
                  <c:y val="5.9027715190909873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Культура</a:t>
                    </a:r>
                    <a:r>
                      <a:rPr lang="ru-RU" dirty="0"/>
                      <a:t>
</a:t>
                    </a:r>
                    <a:r>
                      <a:rPr lang="en-US" dirty="0" smtClean="0"/>
                      <a:t>611</a:t>
                    </a:r>
                    <a:r>
                      <a:rPr lang="ru-RU" dirty="0" smtClean="0"/>
                      <a:t>;4,1</a:t>
                    </a:r>
                    <a:r>
                      <a:rPr lang="ru-RU" dirty="0"/>
                      <a:t>%</a:t>
                    </a:r>
                  </a:p>
                </c:rich>
              </c:tx>
              <c:showVal val="1"/>
              <c:showCatName val="1"/>
              <c:showPercent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0.15860904006151191"/>
                  <c:y val="1.9819274266755831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>
                        <a:latin typeface="Times New Roman" pitchFamily="18" charset="0"/>
                        <a:cs typeface="Times New Roman" pitchFamily="18" charset="0"/>
                      </a:rPr>
                      <a:t>Соц.политика-</a:t>
                    </a:r>
                    <a:r>
                      <a:rPr lang="en-US" dirty="0" smtClean="0">
                        <a:latin typeface="Times New Roman" pitchFamily="18" charset="0"/>
                        <a:cs typeface="Times New Roman" pitchFamily="18" charset="0"/>
                      </a:rPr>
                      <a:t>539</a:t>
                    </a:r>
                    <a:r>
                      <a:rPr lang="ru-RU" dirty="0" smtClean="0">
                        <a:latin typeface="Times New Roman" pitchFamily="18" charset="0"/>
                        <a:cs typeface="Times New Roman" pitchFamily="18" charset="0"/>
                      </a:rPr>
                      <a:t> </a:t>
                    </a:r>
                    <a:r>
                      <a:rPr lang="ru-RU" dirty="0">
                        <a:latin typeface="Times New Roman" pitchFamily="18" charset="0"/>
                        <a:cs typeface="Times New Roman" pitchFamily="18" charset="0"/>
                      </a:rPr>
                      <a:t>; </a:t>
                    </a:r>
                    <a:r>
                      <a:rPr lang="ru-RU" dirty="0" smtClean="0">
                        <a:latin typeface="Times New Roman" pitchFamily="18" charset="0"/>
                        <a:cs typeface="Times New Roman" pitchFamily="18" charset="0"/>
                      </a:rPr>
                      <a:t>3,1%</a:t>
                    </a:r>
                    <a:endParaRPr lang="ru-RU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Val val="1"/>
              <c:showCatName val="1"/>
              <c:showPercent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-0.16155280603486022"/>
                  <c:y val="-2.3921883407280648E-2"/>
                </c:manualLayout>
              </c:layout>
              <c:tx>
                <c:rich>
                  <a:bodyPr/>
                  <a:lstStyle/>
                  <a:p>
                    <a:r>
                      <a:rPr lang="ru-RU" dirty="0">
                        <a:latin typeface="Times New Roman" pitchFamily="18" charset="0"/>
                        <a:cs typeface="Times New Roman" pitchFamily="18" charset="0"/>
                      </a:rPr>
                      <a:t>Физкультура и </a:t>
                    </a:r>
                    <a:r>
                      <a:rPr lang="ru-RU" dirty="0" smtClean="0">
                        <a:latin typeface="Times New Roman" pitchFamily="18" charset="0"/>
                        <a:cs typeface="Times New Roman" pitchFamily="18" charset="0"/>
                      </a:rPr>
                      <a:t>спорт-14</a:t>
                    </a:r>
                    <a:r>
                      <a:rPr lang="en-US" dirty="0" smtClean="0">
                        <a:latin typeface="Times New Roman" pitchFamily="18" charset="0"/>
                        <a:cs typeface="Times New Roman" pitchFamily="18" charset="0"/>
                      </a:rPr>
                      <a:t>4</a:t>
                    </a:r>
                    <a:r>
                      <a:rPr lang="ru-RU" dirty="0" smtClean="0">
                        <a:latin typeface="Times New Roman" pitchFamily="18" charset="0"/>
                        <a:cs typeface="Times New Roman" pitchFamily="18" charset="0"/>
                      </a:rPr>
                      <a:t>;1,0%</a:t>
                    </a:r>
                    <a:endParaRPr lang="ru-RU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Val val="1"/>
              <c:showCatName val="1"/>
              <c:showPercent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>
                <c:manualLayout>
                  <c:x val="3.6362234507293555E-2"/>
                  <c:y val="-1.3220008383550986E-2"/>
                </c:manualLayout>
              </c:layout>
              <c:tx>
                <c:rich>
                  <a:bodyPr/>
                  <a:lstStyle/>
                  <a:p>
                    <a:r>
                      <a:rPr lang="ru-RU" dirty="0">
                        <a:latin typeface="Times New Roman" pitchFamily="18" charset="0"/>
                        <a:cs typeface="Times New Roman" pitchFamily="18" charset="0"/>
                      </a:rPr>
                      <a:t>СМИ- </a:t>
                    </a:r>
                    <a:r>
                      <a:rPr lang="en-US" dirty="0" smtClean="0">
                        <a:latin typeface="Times New Roman" pitchFamily="18" charset="0"/>
                        <a:cs typeface="Times New Roman" pitchFamily="18" charset="0"/>
                      </a:rPr>
                      <a:t>8</a:t>
                    </a:r>
                    <a:r>
                      <a:rPr lang="ru-RU" dirty="0" smtClean="0">
                        <a:latin typeface="Times New Roman" pitchFamily="18" charset="0"/>
                        <a:cs typeface="Times New Roman" pitchFamily="18" charset="0"/>
                      </a:rPr>
                      <a:t> </a:t>
                    </a:r>
                    <a:r>
                      <a:rPr lang="ru-RU" dirty="0">
                        <a:latin typeface="Times New Roman" pitchFamily="18" charset="0"/>
                        <a:cs typeface="Times New Roman" pitchFamily="18" charset="0"/>
                      </a:rPr>
                      <a:t>; 0,1%</a:t>
                    </a:r>
                  </a:p>
                </c:rich>
              </c:tx>
              <c:showVal val="1"/>
              <c:showCatName val="1"/>
              <c:showPercent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0"/>
              <c:layout>
                <c:manualLayout>
                  <c:x val="0.13134866762344363"/>
                  <c:y val="-7.9860504902068988E-2"/>
                </c:manualLayout>
              </c:layout>
              <c:tx>
                <c:rich>
                  <a:bodyPr/>
                  <a:lstStyle/>
                  <a:p>
                    <a:r>
                      <a:rPr lang="ru-RU" dirty="0">
                        <a:latin typeface="Times New Roman" pitchFamily="18" charset="0"/>
                        <a:cs typeface="Times New Roman" pitchFamily="18" charset="0"/>
                      </a:rPr>
                      <a:t>Обслуживание </a:t>
                    </a:r>
                    <a:r>
                      <a:rPr lang="ru-RU" dirty="0" err="1">
                        <a:latin typeface="Times New Roman" pitchFamily="18" charset="0"/>
                        <a:cs typeface="Times New Roman" pitchFamily="18" charset="0"/>
                      </a:rPr>
                      <a:t>мун.долга</a:t>
                    </a:r>
                    <a:r>
                      <a:rPr lang="ru-RU" dirty="0">
                        <a:latin typeface="Times New Roman" pitchFamily="18" charset="0"/>
                        <a:cs typeface="Times New Roman" pitchFamily="18" charset="0"/>
                      </a:rPr>
                      <a:t>- </a:t>
                    </a:r>
                    <a:r>
                      <a:rPr lang="ru-RU" dirty="0" smtClean="0">
                        <a:latin typeface="Times New Roman" pitchFamily="18" charset="0"/>
                        <a:cs typeface="Times New Roman" pitchFamily="18" charset="0"/>
                      </a:rPr>
                      <a:t>50</a:t>
                    </a:r>
                    <a:r>
                      <a:rPr lang="en-US" dirty="0" smtClean="0">
                        <a:latin typeface="Times New Roman" pitchFamily="18" charset="0"/>
                        <a:cs typeface="Times New Roman" pitchFamily="18" charset="0"/>
                      </a:rPr>
                      <a:t>4</a:t>
                    </a:r>
                    <a:r>
                      <a:rPr lang="ru-RU" dirty="0" smtClean="0">
                        <a:latin typeface="Times New Roman" pitchFamily="18" charset="0"/>
                        <a:cs typeface="Times New Roman" pitchFamily="18" charset="0"/>
                      </a:rPr>
                      <a:t> </a:t>
                    </a:r>
                    <a:r>
                      <a:rPr lang="ru-RU" dirty="0">
                        <a:latin typeface="Times New Roman" pitchFamily="18" charset="0"/>
                        <a:cs typeface="Times New Roman" pitchFamily="18" charset="0"/>
                      </a:rPr>
                      <a:t>; </a:t>
                    </a:r>
                    <a:r>
                      <a:rPr lang="ru-RU" dirty="0" smtClean="0">
                        <a:latin typeface="Times New Roman" pitchFamily="18" charset="0"/>
                        <a:cs typeface="Times New Roman" pitchFamily="18" charset="0"/>
                      </a:rPr>
                      <a:t>3,6%</a:t>
                    </a:r>
                    <a:endParaRPr lang="ru-RU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Val val="1"/>
              <c:showCatName val="1"/>
              <c:showPercent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  <c:showCatName val="1"/>
            <c:showPercent val="1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Лист1!$B$2:$B$12</c:f>
              <c:strCache>
                <c:ptCount val="11"/>
                <c:pt idx="0">
                  <c:v>Общегосударственные вопросы</c:v>
                </c:pt>
                <c:pt idx="1">
                  <c:v>Нац.безопасность и правоохранительная деятельность</c:v>
                </c:pt>
                <c:pt idx="2">
                  <c:v>Национальная экономика</c:v>
                </c:pt>
                <c:pt idx="3">
                  <c:v>ЖКХ</c:v>
                </c:pt>
                <c:pt idx="4">
                  <c:v>Охрана окружающей среды</c:v>
                </c:pt>
                <c:pt idx="5">
                  <c:v>Образование</c:v>
                </c:pt>
                <c:pt idx="6">
                  <c:v>Культура</c:v>
                </c:pt>
                <c:pt idx="7">
                  <c:v>Соц.политика</c:v>
                </c:pt>
                <c:pt idx="8">
                  <c:v>Физкультура и спорт</c:v>
                </c:pt>
                <c:pt idx="9">
                  <c:v>СМИ</c:v>
                </c:pt>
                <c:pt idx="10">
                  <c:v>Обслуживание мун.долга</c:v>
                </c:pt>
              </c:strCache>
            </c:strRef>
          </c:cat>
          <c:val>
            <c:numRef>
              <c:f>Лист1!$F$2:$F$12</c:f>
              <c:numCache>
                <c:formatCode>#,##0_ ;[Red]\-#,##0\ </c:formatCode>
                <c:ptCount val="11"/>
                <c:pt idx="0">
                  <c:v>1419.7550000000001</c:v>
                </c:pt>
                <c:pt idx="1">
                  <c:v>132.73399999999998</c:v>
                </c:pt>
                <c:pt idx="2">
                  <c:v>2044.9829999999999</c:v>
                </c:pt>
                <c:pt idx="3">
                  <c:v>1425.8899999999999</c:v>
                </c:pt>
                <c:pt idx="4">
                  <c:v>20.241999999999987</c:v>
                </c:pt>
                <c:pt idx="5">
                  <c:v>7979.85</c:v>
                </c:pt>
                <c:pt idx="6">
                  <c:v>610.92599999999948</c:v>
                </c:pt>
                <c:pt idx="7">
                  <c:v>538.73099999999999</c:v>
                </c:pt>
                <c:pt idx="8">
                  <c:v>144.49</c:v>
                </c:pt>
                <c:pt idx="9">
                  <c:v>8.548</c:v>
                </c:pt>
                <c:pt idx="10">
                  <c:v>503.98999999999938</c:v>
                </c:pt>
              </c:numCache>
            </c:numRef>
          </c:val>
        </c:ser>
        <c:dLbls/>
      </c:pie3DChart>
    </c:plotArea>
    <c:plotVisOnly val="1"/>
    <c:dispBlanksAs val="zero"/>
  </c:chart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>
        <c:manualLayout>
          <c:layoutTarget val="inner"/>
          <c:xMode val="edge"/>
          <c:yMode val="edge"/>
          <c:x val="0.40344338481746722"/>
          <c:y val="2.7488458072559851E-2"/>
          <c:w val="0.49753437464287636"/>
          <c:h val="0.8880092616507016"/>
        </c:manualLayout>
      </c:layout>
      <c:bar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2019</c:v>
                </c:pt>
              </c:strCache>
            </c:strRef>
          </c:tx>
          <c:cat>
            <c:strRef>
              <c:f>Лист1!$A$2:$A$15</c:f>
              <c:strCache>
                <c:ptCount val="14"/>
                <c:pt idx="0">
                  <c:v>Прочие ГРБС (менее 100 млн.руб.)</c:v>
                </c:pt>
                <c:pt idx="1">
                  <c:v>Орг.управление</c:v>
                </c:pt>
                <c:pt idx="2">
                  <c:v>Департамент инф.технологий и связи</c:v>
                </c:pt>
                <c:pt idx="3">
                  <c:v>Департамент городского хозяйства</c:v>
                </c:pt>
                <c:pt idx="4">
                  <c:v>Управление физ.культуры и спорта</c:v>
                </c:pt>
                <c:pt idx="5">
                  <c:v>Департамент градостроительной деятельности</c:v>
                </c:pt>
                <c:pt idx="6">
                  <c:v>Департамент образования</c:v>
                </c:pt>
                <c:pt idx="7">
                  <c:v>Департамент культуры</c:v>
                </c:pt>
                <c:pt idx="8">
                  <c:v>Департамент дорожного хозяйства и транспорта</c:v>
                </c:pt>
                <c:pt idx="9">
                  <c:v>Департамент общественной безопасности</c:v>
                </c:pt>
                <c:pt idx="10">
                  <c:v>ДУМИ</c:v>
                </c:pt>
                <c:pt idx="11">
                  <c:v>Департамент финансов</c:v>
                </c:pt>
                <c:pt idx="12">
                  <c:v>Администрация</c:v>
                </c:pt>
                <c:pt idx="13">
                  <c:v>Дума</c:v>
                </c:pt>
              </c:strCache>
            </c:strRef>
          </c:cat>
          <c:val>
            <c:numRef>
              <c:f>Лист1!$B$2:$B$15</c:f>
              <c:numCache>
                <c:formatCode>General</c:formatCode>
                <c:ptCount val="14"/>
                <c:pt idx="0">
                  <c:v>134</c:v>
                </c:pt>
                <c:pt idx="1">
                  <c:v>212</c:v>
                </c:pt>
                <c:pt idx="2">
                  <c:v>303</c:v>
                </c:pt>
                <c:pt idx="3">
                  <c:v>1095</c:v>
                </c:pt>
                <c:pt idx="4">
                  <c:v>560</c:v>
                </c:pt>
                <c:pt idx="5">
                  <c:v>884</c:v>
                </c:pt>
                <c:pt idx="6">
                  <c:v>6376</c:v>
                </c:pt>
                <c:pt idx="7">
                  <c:v>886</c:v>
                </c:pt>
                <c:pt idx="8">
                  <c:v>1925</c:v>
                </c:pt>
                <c:pt idx="9">
                  <c:v>136</c:v>
                </c:pt>
                <c:pt idx="10">
                  <c:v>339</c:v>
                </c:pt>
                <c:pt idx="11">
                  <c:v>624</c:v>
                </c:pt>
                <c:pt idx="12">
                  <c:v>581</c:v>
                </c:pt>
                <c:pt idx="13">
                  <c:v>123</c:v>
                </c:pt>
              </c:numCache>
            </c:numRef>
          </c:val>
        </c:ser>
        <c:dLbls/>
        <c:axId val="79566336"/>
        <c:axId val="79567872"/>
      </c:barChart>
      <c:catAx>
        <c:axId val="79566336"/>
        <c:scaling>
          <c:orientation val="minMax"/>
        </c:scaling>
        <c:axPos val="l"/>
        <c:numFmt formatCode="General" sourceLinked="0"/>
        <c:tickLblPos val="nextTo"/>
        <c:txPr>
          <a:bodyPr/>
          <a:lstStyle/>
          <a:p>
            <a:pPr>
              <a:defRPr sz="12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79567872"/>
        <c:crosses val="autoZero"/>
        <c:auto val="1"/>
        <c:lblAlgn val="ctr"/>
        <c:lblOffset val="100"/>
      </c:catAx>
      <c:valAx>
        <c:axId val="79567872"/>
        <c:scaling>
          <c:orientation val="minMax"/>
        </c:scaling>
        <c:axPos val="b"/>
        <c:majorGridlines/>
        <c:numFmt formatCode="General" sourceLinked="1"/>
        <c:tickLblPos val="nextTo"/>
        <c:txPr>
          <a:bodyPr/>
          <a:lstStyle/>
          <a:p>
            <a:pPr>
              <a:defRPr sz="16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79566336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4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bar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Программные расходы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smtClean="0"/>
                      <a:t>92,2</a:t>
                    </a:r>
                    <a:endParaRPr lang="ru-RU" dirty="0"/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92,7</a:t>
                    </a:r>
                    <a:endParaRPr lang="en-US" dirty="0"/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81,6</a:t>
                    </a:r>
                    <a:endParaRPr lang="en-US" dirty="0"/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3.1464873185412215E-3"/>
                  <c:y val="8.9429723808325941E-17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35,7</a:t>
                    </a:r>
                    <a:endParaRPr lang="ru-RU" dirty="0"/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92.2</c:v>
                </c:pt>
                <c:pt idx="1">
                  <c:v>93.5</c:v>
                </c:pt>
                <c:pt idx="2">
                  <c:v>84.3</c:v>
                </c:pt>
                <c:pt idx="3">
                  <c:v>41.5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Непрограммные расходы</c:v>
                </c:pt>
              </c:strCache>
            </c:strRef>
          </c:tx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smtClean="0"/>
                      <a:t>18,4</a:t>
                    </a:r>
                    <a:endParaRPr lang="ru-RU"/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ru-RU" smtClean="0"/>
                      <a:t>64,3</a:t>
                    </a:r>
                    <a:endParaRPr lang="ru-RU"/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</c:numCache>
            </c:num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7.8</c:v>
                </c:pt>
                <c:pt idx="1">
                  <c:v>6.5</c:v>
                </c:pt>
                <c:pt idx="2">
                  <c:v>15.7</c:v>
                </c:pt>
                <c:pt idx="3">
                  <c:v>58.5</c:v>
                </c:pt>
              </c:numCache>
            </c:numRef>
          </c:val>
        </c:ser>
        <c:dLbls/>
        <c:overlap val="100"/>
        <c:axId val="108637568"/>
        <c:axId val="110769280"/>
      </c:barChart>
      <c:catAx>
        <c:axId val="108637568"/>
        <c:scaling>
          <c:orientation val="minMax"/>
        </c:scaling>
        <c:axPos val="b"/>
        <c:numFmt formatCode="General" sourceLinked="0"/>
        <c:tickLblPos val="nextTo"/>
        <c:crossAx val="110769280"/>
        <c:crosses val="autoZero"/>
        <c:auto val="1"/>
        <c:lblAlgn val="ctr"/>
        <c:lblOffset val="100"/>
      </c:catAx>
      <c:valAx>
        <c:axId val="110769280"/>
        <c:scaling>
          <c:orientation val="minMax"/>
          <c:max val="100"/>
          <c:min val="0"/>
        </c:scaling>
        <c:axPos val="l"/>
        <c:majorGridlines/>
        <c:numFmt formatCode="0%" sourceLinked="0"/>
        <c:tickLblPos val="nextTo"/>
        <c:crossAx val="108637568"/>
        <c:crosses val="autoZero"/>
        <c:crossBetween val="between"/>
        <c:majorUnit val="10"/>
        <c:minorUnit val="5"/>
        <c:dispUnits>
          <c:builtInUnit val="hundreds"/>
        </c:dispUnits>
      </c:valAx>
    </c:plotArea>
    <c:legend>
      <c:legendPos val="r"/>
      <c:layout/>
    </c:legend>
    <c:plotVisOnly val="1"/>
    <c:dispBlanksAs val="gap"/>
  </c:chart>
  <c:txPr>
    <a:bodyPr/>
    <a:lstStyle/>
    <a:p>
      <a:pPr>
        <a:defRPr sz="1100">
          <a:latin typeface="Times New Roman" pitchFamily="18" charset="0"/>
          <a:cs typeface="Times New Roman" pitchFamily="18" charset="0"/>
        </a:defRPr>
      </a:pPr>
      <a:endParaRPr lang="ru-RU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26"/>
  <c:chart>
    <c:plotArea>
      <c:layout/>
      <c:barChart>
        <c:barDir val="col"/>
        <c:grouping val="stacked"/>
        <c:ser>
          <c:idx val="0"/>
          <c:order val="0"/>
          <c:tx>
            <c:strRef>
              <c:f>'156'!$A$2</c:f>
              <c:strCache>
                <c:ptCount val="1"/>
                <c:pt idx="0">
                  <c:v>Привлечение коммерческих кредитов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 i="0" u="none" strike="noStrike" baseline="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'156'!$B$1:$F$1</c:f>
              <c:strCache>
                <c:ptCount val="5"/>
                <c:pt idx="0">
                  <c:v>на 01.01.2018</c:v>
                </c:pt>
                <c:pt idx="1">
                  <c:v>01.01.2019</c:v>
                </c:pt>
                <c:pt idx="2">
                  <c:v>01.01.2020</c:v>
                </c:pt>
                <c:pt idx="3">
                  <c:v>01.01.2021</c:v>
                </c:pt>
                <c:pt idx="4">
                  <c:v>01.01.2022</c:v>
                </c:pt>
              </c:strCache>
            </c:strRef>
          </c:cat>
          <c:val>
            <c:numRef>
              <c:f>'156'!$B$2:$F$2</c:f>
              <c:numCache>
                <c:formatCode>#,##0_ ;[Red]\-#,##0\ </c:formatCode>
                <c:ptCount val="5"/>
                <c:pt idx="0">
                  <c:v>5504</c:v>
                </c:pt>
                <c:pt idx="1">
                  <c:v>5636</c:v>
                </c:pt>
                <c:pt idx="2">
                  <c:v>5784</c:v>
                </c:pt>
                <c:pt idx="3">
                  <c:v>6109</c:v>
                </c:pt>
                <c:pt idx="4">
                  <c:v>6270</c:v>
                </c:pt>
              </c:numCache>
            </c:numRef>
          </c:val>
        </c:ser>
        <c:ser>
          <c:idx val="1"/>
          <c:order val="1"/>
          <c:tx>
            <c:strRef>
              <c:f>'156'!$A$3</c:f>
              <c:strCache>
                <c:ptCount val="1"/>
                <c:pt idx="0">
                  <c:v>Привлечение бюджетных кредитов</c:v>
                </c:pt>
              </c:strCache>
            </c:strRef>
          </c:tx>
          <c:dLbls>
            <c:dLbl>
              <c:idx val="2"/>
              <c:layout>
                <c:manualLayout>
                  <c:x val="0"/>
                  <c:y val="-4.9019607843138651E-3"/>
                </c:manualLayout>
              </c:layout>
              <c:dLblPos val="ctr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50" b="0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'156'!$B$1:$F$1</c:f>
              <c:strCache>
                <c:ptCount val="5"/>
                <c:pt idx="0">
                  <c:v>на 01.01.2018</c:v>
                </c:pt>
                <c:pt idx="1">
                  <c:v>01.01.2019</c:v>
                </c:pt>
                <c:pt idx="2">
                  <c:v>01.01.2020</c:v>
                </c:pt>
                <c:pt idx="3">
                  <c:v>01.01.2021</c:v>
                </c:pt>
                <c:pt idx="4">
                  <c:v>01.01.2022</c:v>
                </c:pt>
              </c:strCache>
            </c:strRef>
          </c:cat>
          <c:val>
            <c:numRef>
              <c:f>'156'!$B$3:$F$3</c:f>
              <c:numCache>
                <c:formatCode>#,##0_ ;[Red]\-#,##0\ </c:formatCode>
                <c:ptCount val="5"/>
                <c:pt idx="0">
                  <c:v>218</c:v>
                </c:pt>
                <c:pt idx="1">
                  <c:v>287</c:v>
                </c:pt>
                <c:pt idx="2">
                  <c:v>150</c:v>
                </c:pt>
                <c:pt idx="3">
                  <c:v>102</c:v>
                </c:pt>
              </c:numCache>
            </c:numRef>
          </c:val>
        </c:ser>
        <c:ser>
          <c:idx val="2"/>
          <c:order val="2"/>
          <c:tx>
            <c:strRef>
              <c:f>'156'!$A$4</c:f>
              <c:strCache>
                <c:ptCount val="1"/>
                <c:pt idx="0">
                  <c:v>Предоставление муниципальных гарантий</c:v>
                </c:pt>
              </c:strCache>
            </c:strRef>
          </c:tx>
          <c:spPr>
            <a:ln>
              <a:solidFill>
                <a:schemeClr val="accent1"/>
              </a:solidFill>
            </a:ln>
          </c:spPr>
          <c:dLbls>
            <c:dLbl>
              <c:idx val="0"/>
              <c:layout>
                <c:manualLayout>
                  <c:x val="-3.4587116299178411E-3"/>
                  <c:y val="-2.2058823529411856E-2"/>
                </c:manualLayout>
              </c:layout>
              <c:dLblPos val="ctr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"/>
                  <c:y val="-2.2058823529411856E-2"/>
                </c:manualLayout>
              </c:layout>
              <c:dLblPos val="ctr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'156'!$B$1:$F$1</c:f>
              <c:strCache>
                <c:ptCount val="5"/>
                <c:pt idx="0">
                  <c:v>на 01.01.2018</c:v>
                </c:pt>
                <c:pt idx="1">
                  <c:v>01.01.2019</c:v>
                </c:pt>
                <c:pt idx="2">
                  <c:v>01.01.2020</c:v>
                </c:pt>
                <c:pt idx="3">
                  <c:v>01.01.2021</c:v>
                </c:pt>
                <c:pt idx="4">
                  <c:v>01.01.2022</c:v>
                </c:pt>
              </c:strCache>
            </c:strRef>
          </c:cat>
          <c:val>
            <c:numRef>
              <c:f>'156'!$B$4:$F$4</c:f>
              <c:numCache>
                <c:formatCode>#,##0_ ;[Red]\-#,##0\ </c:formatCode>
                <c:ptCount val="5"/>
                <c:pt idx="0">
                  <c:v>18</c:v>
                </c:pt>
                <c:pt idx="1">
                  <c:v>8</c:v>
                </c:pt>
              </c:numCache>
            </c:numRef>
          </c:val>
        </c:ser>
        <c:dLbls/>
        <c:overlap val="100"/>
        <c:axId val="57658368"/>
        <c:axId val="57541376"/>
      </c:barChart>
      <c:lineChart>
        <c:grouping val="stacked"/>
        <c:ser>
          <c:idx val="3"/>
          <c:order val="3"/>
          <c:tx>
            <c:strRef>
              <c:f>'156'!$A$5</c:f>
              <c:strCache>
                <c:ptCount val="1"/>
                <c:pt idx="0">
                  <c:v>Стоимость обслуживания муниципального долга</c:v>
                </c:pt>
              </c:strCache>
            </c:strRef>
          </c:tx>
          <c:marker>
            <c:symbol val="none"/>
          </c:marker>
          <c:dLbls>
            <c:dLbl>
              <c:idx val="0"/>
              <c:layout>
                <c:manualLayout>
                  <c:x val="-2.0752269779507136E-2"/>
                  <c:y val="-2.9411764705882353E-2"/>
                </c:manualLayout>
              </c:layout>
              <c:dLblPos val="r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3.1128404669260701E-2"/>
                  <c:y val="-3.1862745098039241E-2"/>
                </c:manualLayout>
              </c:layout>
              <c:dLblPos val="r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2.248162559446645E-2"/>
                  <c:y val="-2.9411764705882353E-2"/>
                </c:manualLayout>
              </c:layout>
              <c:dLblPos val="r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2.5940337224384269E-2"/>
                  <c:y val="-3.1862745098039241E-2"/>
                </c:manualLayout>
              </c:layout>
              <c:dLblPos val="r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2.248176176421559E-2"/>
                  <c:y val="-3.1862745098039241E-2"/>
                </c:manualLayout>
              </c:layout>
              <c:dLblPos val="r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 i="0" u="none" strike="noStrike" baseline="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'156'!$B$1:$F$1</c:f>
              <c:strCache>
                <c:ptCount val="5"/>
                <c:pt idx="0">
                  <c:v>на 01.01.2018</c:v>
                </c:pt>
                <c:pt idx="1">
                  <c:v>01.01.2019</c:v>
                </c:pt>
                <c:pt idx="2">
                  <c:v>01.01.2020</c:v>
                </c:pt>
                <c:pt idx="3">
                  <c:v>01.01.2021</c:v>
                </c:pt>
                <c:pt idx="4">
                  <c:v>01.01.2022</c:v>
                </c:pt>
              </c:strCache>
            </c:strRef>
          </c:cat>
          <c:val>
            <c:numRef>
              <c:f>'156'!$B$5:$F$5</c:f>
              <c:numCache>
                <c:formatCode>#,##0_ ;[Red]\-#,##0\ </c:formatCode>
                <c:ptCount val="5"/>
                <c:pt idx="0">
                  <c:v>518</c:v>
                </c:pt>
                <c:pt idx="1">
                  <c:v>416</c:v>
                </c:pt>
                <c:pt idx="2">
                  <c:v>505</c:v>
                </c:pt>
                <c:pt idx="3">
                  <c:v>528</c:v>
                </c:pt>
                <c:pt idx="4">
                  <c:v>498</c:v>
                </c:pt>
              </c:numCache>
            </c:numRef>
          </c:val>
        </c:ser>
        <c:dLbls/>
        <c:marker val="1"/>
        <c:axId val="57658368"/>
        <c:axId val="57541376"/>
      </c:lineChart>
      <c:catAx>
        <c:axId val="57658368"/>
        <c:scaling>
          <c:orientation val="minMax"/>
        </c:scaling>
        <c:axPos val="b"/>
        <c:numFmt formatCode="General" sourceLinked="1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57541376"/>
        <c:crosses val="autoZero"/>
        <c:auto val="1"/>
        <c:lblAlgn val="ctr"/>
        <c:lblOffset val="100"/>
      </c:catAx>
      <c:valAx>
        <c:axId val="57541376"/>
        <c:scaling>
          <c:orientation val="minMax"/>
        </c:scaling>
        <c:axPos val="l"/>
        <c:majorGridlines/>
        <c:numFmt formatCode="#,##0_ ;[Red]\-#,##0\ " sourceLinked="1"/>
        <c:tickLblPos val="nextTo"/>
        <c:spPr>
          <a:noFill/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57658368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txPr>
        <a:bodyPr/>
        <a:lstStyle/>
        <a:p>
          <a:pPr>
            <a:defRPr sz="920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ru-RU"/>
        </a:p>
      </c:txPr>
    </c:legend>
    <c:plotVisOnly val="1"/>
    <c:dispBlanksAs val="zero"/>
  </c:chart>
  <c:spPr>
    <a:noFill/>
    <a:ln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0.4532</cdr:x>
      <cdr:y>0.06061</cdr:y>
    </cdr:from>
    <cdr:to>
      <cdr:x>0.58441</cdr:x>
      <cdr:y>0.17811</cdr:y>
    </cdr:to>
    <cdr:sp macro="" textlink="">
      <cdr:nvSpPr>
        <cdr:cNvPr id="2" name="TextBox 15"/>
        <cdr:cNvSpPr txBox="1"/>
      </cdr:nvSpPr>
      <cdr:spPr>
        <a:xfrm xmlns:a="http://schemas.openxmlformats.org/drawingml/2006/main">
          <a:off x="2492920" y="142885"/>
          <a:ext cx="721759" cy="277001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1pPr>
          <a:lvl2pPr marL="457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2pPr>
          <a:lvl3pPr marL="914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3pPr>
          <a:lvl4pPr marL="1371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4pPr>
          <a:lvl5pPr marL="18288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5pPr>
          <a:lvl6pPr marL="22860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6pPr>
          <a:lvl7pPr marL="2743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7pPr>
          <a:lvl8pPr marL="3200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8pPr>
          <a:lvl9pPr marL="3657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14 </a:t>
          </a:r>
          <a:r>
            <a:rPr lang="en-US" sz="1200" dirty="0" smtClean="0">
              <a:latin typeface="Times New Roman" pitchFamily="18" charset="0"/>
              <a:cs typeface="Times New Roman" pitchFamily="18" charset="0"/>
            </a:rPr>
            <a:t>830</a:t>
          </a:r>
          <a:endParaRPr lang="ru-RU" sz="1200" dirty="0" smtClean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0.57143</cdr:x>
      <cdr:y>0.39394</cdr:y>
    </cdr:from>
    <cdr:to>
      <cdr:x>0.67532</cdr:x>
      <cdr:y>0.58977</cdr:y>
    </cdr:to>
    <cdr:sp macro="" textlink="">
      <cdr:nvSpPr>
        <cdr:cNvPr id="3" name="TextBox 15"/>
        <cdr:cNvSpPr txBox="1"/>
      </cdr:nvSpPr>
      <cdr:spPr>
        <a:xfrm xmlns:a="http://schemas.openxmlformats.org/drawingml/2006/main">
          <a:off x="3143280" y="928695"/>
          <a:ext cx="571470" cy="461661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1pPr>
          <a:lvl2pPr marL="457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2pPr>
          <a:lvl3pPr marL="914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3pPr>
          <a:lvl4pPr marL="1371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4pPr>
          <a:lvl5pPr marL="18288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5pPr>
          <a:lvl6pPr marL="22860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6pPr>
          <a:lvl7pPr marL="2743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7pPr>
          <a:lvl8pPr marL="3200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8pPr>
          <a:lvl9pPr marL="3657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r>
            <a:rPr lang="en-US" sz="1200" dirty="0" smtClean="0">
              <a:latin typeface="Times New Roman" pitchFamily="18" charset="0"/>
              <a:cs typeface="Times New Roman" pitchFamily="18" charset="0"/>
            </a:rPr>
            <a:t>7 </a:t>
          </a:r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652</a:t>
          </a:r>
        </a:p>
        <a:p xmlns:a="http://schemas.openxmlformats.org/drawingml/2006/main">
          <a:endParaRPr lang="ru-RU" sz="12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0.68831</cdr:x>
      <cdr:y>0.39394</cdr:y>
    </cdr:from>
    <cdr:to>
      <cdr:x>0.80519</cdr:x>
      <cdr:y>0.51144</cdr:y>
    </cdr:to>
    <cdr:sp macro="" textlink="">
      <cdr:nvSpPr>
        <cdr:cNvPr id="4" name="TextBox 15"/>
        <cdr:cNvSpPr txBox="1"/>
      </cdr:nvSpPr>
      <cdr:spPr>
        <a:xfrm xmlns:a="http://schemas.openxmlformats.org/drawingml/2006/main">
          <a:off x="3786214" y="928694"/>
          <a:ext cx="642942" cy="276999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1pPr>
          <a:lvl2pPr marL="457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2pPr>
          <a:lvl3pPr marL="914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3pPr>
          <a:lvl4pPr marL="1371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4pPr>
          <a:lvl5pPr marL="18288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5pPr>
          <a:lvl6pPr marL="22860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6pPr>
          <a:lvl7pPr marL="2743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7pPr>
          <a:lvl8pPr marL="3200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8pPr>
          <a:lvl9pPr marL="3657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r>
            <a:rPr lang="en-US" sz="1200" dirty="0" smtClean="0">
              <a:latin typeface="Times New Roman" pitchFamily="18" charset="0"/>
              <a:cs typeface="Times New Roman" pitchFamily="18" charset="0"/>
            </a:rPr>
            <a:t>7 </a:t>
          </a:r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703</a:t>
          </a:r>
          <a:endParaRPr lang="ru-RU" sz="12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0.34847</cdr:x>
      <cdr:y>0.36364</cdr:y>
    </cdr:from>
    <cdr:to>
      <cdr:x>0.45455</cdr:x>
      <cdr:y>0.48114</cdr:y>
    </cdr:to>
    <cdr:sp macro="" textlink="">
      <cdr:nvSpPr>
        <cdr:cNvPr id="5" name="TextBox 15"/>
        <cdr:cNvSpPr txBox="1"/>
      </cdr:nvSpPr>
      <cdr:spPr>
        <a:xfrm xmlns:a="http://schemas.openxmlformats.org/drawingml/2006/main">
          <a:off x="1916855" y="857265"/>
          <a:ext cx="583499" cy="27700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1pPr>
          <a:lvl2pPr marL="457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2pPr>
          <a:lvl3pPr marL="914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3pPr>
          <a:lvl4pPr marL="1371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4pPr>
          <a:lvl5pPr marL="18288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5pPr>
          <a:lvl6pPr marL="22860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6pPr>
          <a:lvl7pPr marL="2743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7pPr>
          <a:lvl8pPr marL="3200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8pPr>
          <a:lvl9pPr marL="3657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r>
            <a:rPr lang="en-US" sz="1200" dirty="0" smtClean="0">
              <a:latin typeface="Times New Roman" pitchFamily="18" charset="0"/>
              <a:cs typeface="Times New Roman" pitchFamily="18" charset="0"/>
            </a:rPr>
            <a:t>6 518</a:t>
          </a:r>
          <a:endParaRPr lang="ru-RU" sz="12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0.46629</cdr:x>
      <cdr:y>0.30303</cdr:y>
    </cdr:from>
    <cdr:to>
      <cdr:x>0.5841</cdr:x>
      <cdr:y>0.42053</cdr:y>
    </cdr:to>
    <cdr:sp macro="" textlink="">
      <cdr:nvSpPr>
        <cdr:cNvPr id="6" name="TextBox 15"/>
        <cdr:cNvSpPr txBox="1"/>
      </cdr:nvSpPr>
      <cdr:spPr>
        <a:xfrm xmlns:a="http://schemas.openxmlformats.org/drawingml/2006/main">
          <a:off x="2564928" y="714379"/>
          <a:ext cx="648072" cy="277001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1pPr>
          <a:lvl2pPr marL="457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2pPr>
          <a:lvl3pPr marL="914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3pPr>
          <a:lvl4pPr marL="1371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4pPr>
          <a:lvl5pPr marL="18288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5pPr>
          <a:lvl6pPr marL="22860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6pPr>
          <a:lvl7pPr marL="2743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7pPr>
          <a:lvl8pPr marL="3200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8pPr>
          <a:lvl9pPr marL="3657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r>
            <a:rPr lang="en-US" sz="1200" dirty="0" smtClean="0">
              <a:latin typeface="Times New Roman" pitchFamily="18" charset="0"/>
              <a:cs typeface="Times New Roman" pitchFamily="18" charset="0"/>
            </a:rPr>
            <a:t>6 846</a:t>
          </a:r>
          <a:endParaRPr lang="ru-RU" sz="12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0.67532</cdr:x>
      <cdr:y>0.63636</cdr:y>
    </cdr:from>
    <cdr:to>
      <cdr:x>0.79221</cdr:x>
      <cdr:y>0.75386</cdr:y>
    </cdr:to>
    <cdr:sp macro="" textlink="">
      <cdr:nvSpPr>
        <cdr:cNvPr id="7" name="TextBox 15"/>
        <cdr:cNvSpPr txBox="1"/>
      </cdr:nvSpPr>
      <cdr:spPr>
        <a:xfrm xmlns:a="http://schemas.openxmlformats.org/drawingml/2006/main">
          <a:off x="3714776" y="1500198"/>
          <a:ext cx="642942" cy="276999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1pPr>
          <a:lvl2pPr marL="457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2pPr>
          <a:lvl3pPr marL="914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3pPr>
          <a:lvl4pPr marL="1371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4pPr>
          <a:lvl5pPr marL="18288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5pPr>
          <a:lvl6pPr marL="22860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6pPr>
          <a:lvl7pPr marL="2743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7pPr>
          <a:lvl8pPr marL="3200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8pPr>
          <a:lvl9pPr marL="3657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  </a:t>
          </a:r>
          <a:r>
            <a:rPr lang="en-US" sz="1200" dirty="0" smtClean="0">
              <a:latin typeface="Times New Roman" pitchFamily="18" charset="0"/>
              <a:cs typeface="Times New Roman" pitchFamily="18" charset="0"/>
            </a:rPr>
            <a:t>7 427</a:t>
          </a:r>
          <a:endParaRPr lang="ru-RU" sz="12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0.23377</cdr:x>
      <cdr:y>0.66667</cdr:y>
    </cdr:from>
    <cdr:to>
      <cdr:x>0.35065</cdr:x>
      <cdr:y>0.78417</cdr:y>
    </cdr:to>
    <cdr:sp macro="" textlink="">
      <cdr:nvSpPr>
        <cdr:cNvPr id="8" name="TextBox 15"/>
        <cdr:cNvSpPr txBox="1"/>
      </cdr:nvSpPr>
      <cdr:spPr>
        <a:xfrm xmlns:a="http://schemas.openxmlformats.org/drawingml/2006/main">
          <a:off x="1285884" y="1571636"/>
          <a:ext cx="642942" cy="276999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en-US" sz="1200" dirty="0" smtClean="0">
              <a:latin typeface="Times New Roman" pitchFamily="18" charset="0"/>
              <a:cs typeface="Times New Roman" pitchFamily="18" charset="0"/>
            </a:rPr>
            <a:t>6 348</a:t>
          </a:r>
          <a:endParaRPr lang="ru-RU" sz="12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0.33766</cdr:x>
      <cdr:y>0.69697</cdr:y>
    </cdr:from>
    <cdr:to>
      <cdr:x>0.45455</cdr:x>
      <cdr:y>0.81447</cdr:y>
    </cdr:to>
    <cdr:sp macro="" textlink="">
      <cdr:nvSpPr>
        <cdr:cNvPr id="9" name="TextBox 15"/>
        <cdr:cNvSpPr txBox="1"/>
      </cdr:nvSpPr>
      <cdr:spPr>
        <a:xfrm xmlns:a="http://schemas.openxmlformats.org/drawingml/2006/main">
          <a:off x="1857388" y="1643074"/>
          <a:ext cx="642942" cy="276999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en-US" sz="1200" dirty="0" smtClean="0">
              <a:latin typeface="Times New Roman" pitchFamily="18" charset="0"/>
              <a:cs typeface="Times New Roman" pitchFamily="18" charset="0"/>
            </a:rPr>
            <a:t>6 749</a:t>
          </a:r>
          <a:endParaRPr lang="ru-RU" sz="12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0.45455</cdr:x>
      <cdr:y>0.72727</cdr:y>
    </cdr:from>
    <cdr:to>
      <cdr:x>0.57143</cdr:x>
      <cdr:y>0.84477</cdr:y>
    </cdr:to>
    <cdr:sp macro="" textlink="">
      <cdr:nvSpPr>
        <cdr:cNvPr id="10" name="TextBox 15"/>
        <cdr:cNvSpPr txBox="1"/>
      </cdr:nvSpPr>
      <cdr:spPr>
        <a:xfrm xmlns:a="http://schemas.openxmlformats.org/drawingml/2006/main">
          <a:off x="2500330" y="1714512"/>
          <a:ext cx="642942" cy="276999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en-US" sz="1200" dirty="0" smtClean="0">
              <a:latin typeface="Times New Roman" pitchFamily="18" charset="0"/>
              <a:cs typeface="Times New Roman" pitchFamily="18" charset="0"/>
            </a:rPr>
            <a:t>7 756</a:t>
          </a:r>
          <a:endParaRPr lang="ru-RU" sz="12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0.58442</cdr:x>
      <cdr:y>0.78788</cdr:y>
    </cdr:from>
    <cdr:to>
      <cdr:x>0.7013</cdr:x>
      <cdr:y>0.90538</cdr:y>
    </cdr:to>
    <cdr:sp macro="" textlink="">
      <cdr:nvSpPr>
        <cdr:cNvPr id="11" name="TextBox 15"/>
        <cdr:cNvSpPr txBox="1"/>
      </cdr:nvSpPr>
      <cdr:spPr>
        <a:xfrm xmlns:a="http://schemas.openxmlformats.org/drawingml/2006/main">
          <a:off x="3214710" y="1857388"/>
          <a:ext cx="642925" cy="27700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295</a:t>
          </a:r>
          <a:endParaRPr lang="ru-RU" sz="12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0.68831</cdr:x>
      <cdr:y>0.78788</cdr:y>
    </cdr:from>
    <cdr:to>
      <cdr:x>0.80519</cdr:x>
      <cdr:y>0.90538</cdr:y>
    </cdr:to>
    <cdr:sp macro="" textlink="">
      <cdr:nvSpPr>
        <cdr:cNvPr id="12" name="TextBox 15"/>
        <cdr:cNvSpPr txBox="1"/>
      </cdr:nvSpPr>
      <cdr:spPr>
        <a:xfrm xmlns:a="http://schemas.openxmlformats.org/drawingml/2006/main">
          <a:off x="3786214" y="1857388"/>
          <a:ext cx="642925" cy="277001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  217</a:t>
          </a:r>
          <a:endParaRPr lang="ru-RU" sz="1200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0.40164</cdr:x>
      <cdr:y>0.02817</cdr:y>
    </cdr:from>
    <cdr:to>
      <cdr:x>0.45082</cdr:x>
      <cdr:y>0.07042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500462" y="142876"/>
          <a:ext cx="428628" cy="21431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en-US" sz="1100" dirty="0" smtClean="0">
              <a:latin typeface="Times New Roman" pitchFamily="18" charset="0"/>
              <a:cs typeface="Times New Roman" pitchFamily="18" charset="0"/>
            </a:rPr>
            <a:t>123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0.44655</cdr:x>
      <cdr:y>0.08641</cdr:y>
    </cdr:from>
    <cdr:to>
      <cdr:x>0.49573</cdr:x>
      <cdr:y>0.12867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3891852" y="448008"/>
          <a:ext cx="428625" cy="21910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en-US" sz="1100" dirty="0" smtClean="0">
              <a:latin typeface="Times New Roman" pitchFamily="18" charset="0"/>
              <a:cs typeface="Times New Roman" pitchFamily="18" charset="0"/>
            </a:rPr>
            <a:t>581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0.44262</cdr:x>
      <cdr:y>0.15493</cdr:y>
    </cdr:from>
    <cdr:to>
      <cdr:x>0.4918</cdr:x>
      <cdr:y>0.19718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3857652" y="785818"/>
          <a:ext cx="428628" cy="21431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en-US" sz="11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62</a:t>
          </a:r>
          <a:r>
            <a: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4</a:t>
          </a:r>
          <a:endParaRPr lang="ru-RU" sz="11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0.42196</cdr:x>
      <cdr:y>0.2242</cdr:y>
    </cdr:from>
    <cdr:to>
      <cdr:x>0.47114</cdr:x>
      <cdr:y>0.26646</cdr:y>
    </cdr:to>
    <cdr:sp macro="" textlink="">
      <cdr:nvSpPr>
        <cdr:cNvPr id="5" name="TextBox 1"/>
        <cdr:cNvSpPr txBox="1"/>
      </cdr:nvSpPr>
      <cdr:spPr>
        <a:xfrm xmlns:a="http://schemas.openxmlformats.org/drawingml/2006/main">
          <a:off x="3677538" y="1162388"/>
          <a:ext cx="428625" cy="2191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en-US" sz="1100" dirty="0" smtClean="0">
              <a:latin typeface="Times New Roman" pitchFamily="18" charset="0"/>
              <a:cs typeface="Times New Roman" pitchFamily="18" charset="0"/>
            </a:rPr>
            <a:t>494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0.41311</cdr:x>
      <cdr:y>0.29167</cdr:y>
    </cdr:from>
    <cdr:to>
      <cdr:x>0.46229</cdr:x>
      <cdr:y>0.33392</cdr:y>
    </cdr:to>
    <cdr:sp macro="" textlink="">
      <cdr:nvSpPr>
        <cdr:cNvPr id="6" name="TextBox 1"/>
        <cdr:cNvSpPr txBox="1"/>
      </cdr:nvSpPr>
      <cdr:spPr>
        <a:xfrm xmlns:a="http://schemas.openxmlformats.org/drawingml/2006/main">
          <a:off x="3600400" y="1512168"/>
          <a:ext cx="428625" cy="21904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en-US" sz="1100" dirty="0" smtClean="0">
              <a:latin typeface="Times New Roman" pitchFamily="18" charset="0"/>
              <a:cs typeface="Times New Roman" pitchFamily="18" charset="0"/>
            </a:rPr>
            <a:t>136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0.52851</cdr:x>
      <cdr:y>0.34821</cdr:y>
    </cdr:from>
    <cdr:to>
      <cdr:x>0.60636</cdr:x>
      <cdr:y>0.40377</cdr:y>
    </cdr:to>
    <cdr:sp macro="" textlink="">
      <cdr:nvSpPr>
        <cdr:cNvPr id="7" name="TextBox 1"/>
        <cdr:cNvSpPr txBox="1"/>
      </cdr:nvSpPr>
      <cdr:spPr>
        <a:xfrm xmlns:a="http://schemas.openxmlformats.org/drawingml/2006/main">
          <a:off x="4606232" y="1805330"/>
          <a:ext cx="678496" cy="28805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en-US" dirty="0" smtClean="0">
              <a:latin typeface="Times New Roman" pitchFamily="18" charset="0"/>
              <a:cs typeface="Times New Roman" pitchFamily="18" charset="0"/>
            </a:rPr>
            <a:t>1 9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4</a:t>
          </a:r>
          <a:r>
            <a:rPr lang="en-US" dirty="0" smtClean="0">
              <a:latin typeface="Times New Roman" pitchFamily="18" charset="0"/>
              <a:cs typeface="Times New Roman" pitchFamily="18" charset="0"/>
            </a:rPr>
            <a:t>3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0.45442</cdr:x>
      <cdr:y>0.41667</cdr:y>
    </cdr:from>
    <cdr:to>
      <cdr:x>0.5036</cdr:x>
      <cdr:y>0.45892</cdr:y>
    </cdr:to>
    <cdr:sp macro="" textlink="">
      <cdr:nvSpPr>
        <cdr:cNvPr id="8" name="TextBox 1"/>
        <cdr:cNvSpPr txBox="1"/>
      </cdr:nvSpPr>
      <cdr:spPr>
        <a:xfrm xmlns:a="http://schemas.openxmlformats.org/drawingml/2006/main">
          <a:off x="3960440" y="2160240"/>
          <a:ext cx="428626" cy="21904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ru-RU" dirty="0" smtClean="0">
              <a:latin typeface="Times New Roman" pitchFamily="18" charset="0"/>
              <a:cs typeface="Times New Roman" pitchFamily="18" charset="0"/>
            </a:rPr>
            <a:t>9</a:t>
          </a:r>
          <a:r>
            <a:rPr lang="en-US" dirty="0" smtClean="0">
              <a:latin typeface="Times New Roman" pitchFamily="18" charset="0"/>
              <a:cs typeface="Times New Roman" pitchFamily="18" charset="0"/>
            </a:rPr>
            <a:t>76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0.79316</cdr:x>
      <cdr:y>0.47222</cdr:y>
    </cdr:from>
    <cdr:to>
      <cdr:x>0.90158</cdr:x>
      <cdr:y>0.53541</cdr:y>
    </cdr:to>
    <cdr:sp macro="" textlink="">
      <cdr:nvSpPr>
        <cdr:cNvPr id="9" name="TextBox 1"/>
        <cdr:cNvSpPr txBox="1"/>
      </cdr:nvSpPr>
      <cdr:spPr>
        <a:xfrm xmlns:a="http://schemas.openxmlformats.org/drawingml/2006/main">
          <a:off x="6912768" y="2448272"/>
          <a:ext cx="944876" cy="32760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en-US" dirty="0" smtClean="0">
              <a:latin typeface="Times New Roman" pitchFamily="18" charset="0"/>
              <a:cs typeface="Times New Roman" pitchFamily="18" charset="0"/>
            </a:rPr>
            <a:t>6 515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0.45902</cdr:x>
      <cdr:y>0.53577</cdr:y>
    </cdr:from>
    <cdr:to>
      <cdr:x>0.54138</cdr:x>
      <cdr:y>0.57836</cdr:y>
    </cdr:to>
    <cdr:sp macro="" textlink="">
      <cdr:nvSpPr>
        <cdr:cNvPr id="10" name="TextBox 1"/>
        <cdr:cNvSpPr txBox="1"/>
      </cdr:nvSpPr>
      <cdr:spPr>
        <a:xfrm xmlns:a="http://schemas.openxmlformats.org/drawingml/2006/main">
          <a:off x="4000558" y="2717494"/>
          <a:ext cx="717769" cy="2160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ru-RU" dirty="0" smtClean="0">
              <a:latin typeface="Times New Roman" pitchFamily="18" charset="0"/>
              <a:cs typeface="Times New Roman" pitchFamily="18" charset="0"/>
            </a:rPr>
            <a:t>1 153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0.44262</cdr:x>
      <cdr:y>0.60676</cdr:y>
    </cdr:from>
    <cdr:to>
      <cdr:x>0.4918</cdr:x>
      <cdr:y>0.64935</cdr:y>
    </cdr:to>
    <cdr:sp macro="" textlink="">
      <cdr:nvSpPr>
        <cdr:cNvPr id="11" name="TextBox 1"/>
        <cdr:cNvSpPr txBox="1"/>
      </cdr:nvSpPr>
      <cdr:spPr>
        <a:xfrm xmlns:a="http://schemas.openxmlformats.org/drawingml/2006/main">
          <a:off x="3857626" y="3077534"/>
          <a:ext cx="428625" cy="2160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en-US" dirty="0" smtClean="0">
              <a:latin typeface="Times New Roman" pitchFamily="18" charset="0"/>
              <a:cs typeface="Times New Roman" pitchFamily="18" charset="0"/>
            </a:rPr>
            <a:t>559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0.48753</cdr:x>
      <cdr:y>0.66513</cdr:y>
    </cdr:from>
    <cdr:to>
      <cdr:x>0.5613</cdr:x>
      <cdr:y>0.70772</cdr:y>
    </cdr:to>
    <cdr:sp macro="" textlink="">
      <cdr:nvSpPr>
        <cdr:cNvPr id="12" name="TextBox 1"/>
        <cdr:cNvSpPr txBox="1"/>
      </cdr:nvSpPr>
      <cdr:spPr>
        <a:xfrm xmlns:a="http://schemas.openxmlformats.org/drawingml/2006/main">
          <a:off x="4249042" y="3448404"/>
          <a:ext cx="642938" cy="22081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en-US" dirty="0" smtClean="0">
              <a:latin typeface="Times New Roman" pitchFamily="18" charset="0"/>
              <a:cs typeface="Times New Roman" pitchFamily="18" charset="0"/>
            </a:rPr>
            <a:t>1</a:t>
          </a:r>
          <a:r>
            <a:rPr lang="en-US" dirty="0" smtClean="0"/>
            <a:t> </a:t>
          </a:r>
          <a:r>
            <a:rPr lang="en-US" dirty="0" smtClean="0">
              <a:latin typeface="Times New Roman" pitchFamily="18" charset="0"/>
              <a:cs typeface="Times New Roman" pitchFamily="18" charset="0"/>
            </a:rPr>
            <a:t>0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7</a:t>
          </a:r>
          <a:r>
            <a:rPr lang="en-US" dirty="0" smtClean="0">
              <a:latin typeface="Times New Roman" pitchFamily="18" charset="0"/>
              <a:cs typeface="Times New Roman" pitchFamily="18" charset="0"/>
            </a:rPr>
            <a:t>9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0.42963</cdr:x>
      <cdr:y>0.73611</cdr:y>
    </cdr:from>
    <cdr:to>
      <cdr:x>0.4908</cdr:x>
      <cdr:y>0.7929</cdr:y>
    </cdr:to>
    <cdr:sp macro="" textlink="">
      <cdr:nvSpPr>
        <cdr:cNvPr id="13" name="TextBox 1"/>
        <cdr:cNvSpPr txBox="1"/>
      </cdr:nvSpPr>
      <cdr:spPr>
        <a:xfrm xmlns:a="http://schemas.openxmlformats.org/drawingml/2006/main">
          <a:off x="3744416" y="3816424"/>
          <a:ext cx="533149" cy="29441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en-US" dirty="0" smtClean="0">
              <a:latin typeface="Times New Roman" pitchFamily="18" charset="0"/>
              <a:cs typeface="Times New Roman" pitchFamily="18" charset="0"/>
            </a:rPr>
            <a:t>308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0.43789</cdr:x>
      <cdr:y>0.79167</cdr:y>
    </cdr:from>
    <cdr:to>
      <cdr:x>0.48707</cdr:x>
      <cdr:y>0.83393</cdr:y>
    </cdr:to>
    <cdr:sp macro="" textlink="">
      <cdr:nvSpPr>
        <cdr:cNvPr id="14" name="TextBox 1"/>
        <cdr:cNvSpPr txBox="1"/>
      </cdr:nvSpPr>
      <cdr:spPr>
        <a:xfrm xmlns:a="http://schemas.openxmlformats.org/drawingml/2006/main">
          <a:off x="3816424" y="4104456"/>
          <a:ext cx="428625" cy="2191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en-US" sz="1100" dirty="0" smtClean="0">
              <a:latin typeface="Times New Roman" pitchFamily="18" charset="0"/>
              <a:cs typeface="Times New Roman" pitchFamily="18" charset="0"/>
            </a:rPr>
            <a:t>21</a:t>
          </a:r>
          <a:r>
            <a:rPr lang="ru-RU" sz="1100" dirty="0" smtClean="0">
              <a:latin typeface="Times New Roman" pitchFamily="18" charset="0"/>
              <a:cs typeface="Times New Roman" pitchFamily="18" charset="0"/>
            </a:rPr>
            <a:t>0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0.41376</cdr:x>
      <cdr:y>0.84425</cdr:y>
    </cdr:from>
    <cdr:to>
      <cdr:x>0.46294</cdr:x>
      <cdr:y>0.8865</cdr:y>
    </cdr:to>
    <cdr:sp macro="" textlink="">
      <cdr:nvSpPr>
        <cdr:cNvPr id="15" name="TextBox 1"/>
        <cdr:cNvSpPr txBox="1"/>
      </cdr:nvSpPr>
      <cdr:spPr>
        <a:xfrm xmlns:a="http://schemas.openxmlformats.org/drawingml/2006/main">
          <a:off x="3606100" y="4377098"/>
          <a:ext cx="428625" cy="21904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130</a:t>
          </a:r>
          <a:endParaRPr lang="ru-RU" sz="11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611375-4B57-4A19-8DF8-903DDE75B26A}" type="datetimeFigureOut">
              <a:rPr lang="ru-RU" smtClean="0"/>
              <a:pPr/>
              <a:t>30.08.2019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44A5AE-73BE-4648-8147-8F12A17C04A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817368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1CBE1F-C37A-4B4C-82A5-07526173B83A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509782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44A5AE-73BE-4648-8147-8F12A17C04A4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293045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44A5AE-73BE-4648-8147-8F12A17C04A4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535041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44A5AE-73BE-4648-8147-8F12A17C04A4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395697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44A5AE-73BE-4648-8147-8F12A17C04A4}" type="slidenum">
              <a:rPr lang="ru-RU" smtClean="0"/>
              <a:pPr/>
              <a:t>12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98217320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44A5AE-73BE-4648-8147-8F12A17C04A4}" type="slidenum">
              <a:rPr lang="ru-RU" smtClean="0"/>
              <a:pPr/>
              <a:t>14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4768625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1A083-472C-45E2-9547-0ADADEADC9E5}" type="datetimeFigureOut">
              <a:rPr lang="ru-RU" smtClean="0"/>
              <a:pPr/>
              <a:t>30.08.2019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DC6F8-EDCB-4482-99A4-CE1AA308D9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1A083-472C-45E2-9547-0ADADEADC9E5}" type="datetimeFigureOut">
              <a:rPr lang="ru-RU" smtClean="0"/>
              <a:pPr/>
              <a:t>30.08.2019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DC6F8-EDCB-4482-99A4-CE1AA308D9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1A083-472C-45E2-9547-0ADADEADC9E5}" type="datetimeFigureOut">
              <a:rPr lang="ru-RU" smtClean="0"/>
              <a:pPr/>
              <a:t>30.08.2019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DC6F8-EDCB-4482-99A4-CE1AA308D9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1A083-472C-45E2-9547-0ADADEADC9E5}" type="datetimeFigureOut">
              <a:rPr lang="ru-RU" smtClean="0"/>
              <a:pPr/>
              <a:t>30.08.2019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DC6F8-EDCB-4482-99A4-CE1AA308D9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1A083-472C-45E2-9547-0ADADEADC9E5}" type="datetimeFigureOut">
              <a:rPr lang="ru-RU" smtClean="0"/>
              <a:pPr/>
              <a:t>30.08.2019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DC6F8-EDCB-4482-99A4-CE1AA308D9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1A083-472C-45E2-9547-0ADADEADC9E5}" type="datetimeFigureOut">
              <a:rPr lang="ru-RU" smtClean="0"/>
              <a:pPr/>
              <a:t>30.08.2019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DC6F8-EDCB-4482-99A4-CE1AA308D9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1A083-472C-45E2-9547-0ADADEADC9E5}" type="datetimeFigureOut">
              <a:rPr lang="ru-RU" smtClean="0"/>
              <a:pPr/>
              <a:t>30.08.2019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DC6F8-EDCB-4482-99A4-CE1AA308D9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1A083-472C-45E2-9547-0ADADEADC9E5}" type="datetimeFigureOut">
              <a:rPr lang="ru-RU" smtClean="0"/>
              <a:pPr/>
              <a:t>30.08.2019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DC6F8-EDCB-4482-99A4-CE1AA308D9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1A083-472C-45E2-9547-0ADADEADC9E5}" type="datetimeFigureOut">
              <a:rPr lang="ru-RU" smtClean="0"/>
              <a:pPr/>
              <a:t>30.08.2019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DC6F8-EDCB-4482-99A4-CE1AA308D9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1A083-472C-45E2-9547-0ADADEADC9E5}" type="datetimeFigureOut">
              <a:rPr lang="ru-RU" smtClean="0"/>
              <a:pPr/>
              <a:t>30.08.2019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DC6F8-EDCB-4482-99A4-CE1AA308D9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1A083-472C-45E2-9547-0ADADEADC9E5}" type="datetimeFigureOut">
              <a:rPr lang="ru-RU" smtClean="0"/>
              <a:pPr/>
              <a:t>30.08.2019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DC6F8-EDCB-4482-99A4-CE1AA308D9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21A083-472C-45E2-9547-0ADADEADC9E5}" type="datetimeFigureOut">
              <a:rPr lang="ru-RU" smtClean="0"/>
              <a:pPr/>
              <a:t>30.08.2019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5DC6F8-EDCB-4482-99A4-CE1AA308D94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6.xml"/><Relationship Id="rId4" Type="http://schemas.openxmlformats.org/officeDocument/2006/relationships/chart" Target="../charts/char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7544" y="1484784"/>
            <a:ext cx="8676456" cy="216024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475656" y="1700808"/>
            <a:ext cx="7668344" cy="216024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627784" y="1916832"/>
            <a:ext cx="6516216" cy="216024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3705143" y="469093"/>
            <a:ext cx="410445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000" b="1" kern="1400" dirty="0" smtClean="0">
                <a:solidFill>
                  <a:srgbClr val="3062B2"/>
                </a:solidFill>
                <a:latin typeface="Georgia" panose="02040502050405020303" pitchFamily="18" charset="0"/>
              </a:rPr>
              <a:t>Департамент финансов администрации</a:t>
            </a:r>
            <a:r>
              <a:rPr lang="ru-RU" sz="2000" kern="1400" dirty="0" smtClean="0">
                <a:solidFill>
                  <a:srgbClr val="3062B2"/>
                </a:solidFill>
                <a:latin typeface="Georgia" panose="02040502050405020303" pitchFamily="18" charset="0"/>
              </a:rPr>
              <a:t> </a:t>
            </a:r>
          </a:p>
          <a:p>
            <a:pPr algn="r"/>
            <a:r>
              <a:rPr lang="ru-RU" sz="2000" kern="1400" dirty="0" smtClean="0">
                <a:solidFill>
                  <a:srgbClr val="3062B2"/>
                </a:solidFill>
                <a:latin typeface="Georgia" panose="02040502050405020303" pitchFamily="18" charset="0"/>
              </a:rPr>
              <a:t>городского округа Тольятти</a:t>
            </a:r>
            <a:endParaRPr lang="ru-RU" sz="2000" kern="1400" dirty="0">
              <a:solidFill>
                <a:srgbClr val="3062B2"/>
              </a:solidFill>
              <a:latin typeface="Georgia" panose="02040502050405020303" pitchFamily="18" charset="0"/>
            </a:endParaRPr>
          </a:p>
        </p:txBody>
      </p:sp>
      <p:pic>
        <p:nvPicPr>
          <p:cNvPr id="8" name="Picture 5" descr="C:\Users\ПЕТРО\Desktop\Герб тольятти мал-02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014552" y="363029"/>
            <a:ext cx="707169" cy="861774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Прямоугольник 9"/>
          <p:cNvSpPr/>
          <p:nvPr/>
        </p:nvSpPr>
        <p:spPr>
          <a:xfrm>
            <a:off x="2627784" y="6093296"/>
            <a:ext cx="6516216" cy="216024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2" name="Подзаголовок 3"/>
          <p:cNvSpPr>
            <a:spLocks noGrp="1"/>
          </p:cNvSpPr>
          <p:nvPr>
            <p:ph type="subTitle" idx="1"/>
          </p:nvPr>
        </p:nvSpPr>
        <p:spPr>
          <a:xfrm>
            <a:off x="395536" y="2492896"/>
            <a:ext cx="8496944" cy="2448272"/>
          </a:xfrm>
        </p:spPr>
        <p:txBody>
          <a:bodyPr>
            <a:normAutofit/>
          </a:bodyPr>
          <a:lstStyle/>
          <a:p>
            <a:pPr marL="457200" indent="-457200">
              <a:buFont typeface="Arial"/>
              <a:buChar char="•"/>
            </a:pPr>
            <a:endParaRPr lang="ru-RU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Бюджет городского округа Тольятти на 2019 год      и  плановый период 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</a:t>
            </a: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 и 2021 годов</a:t>
            </a:r>
            <a:endParaRPr lang="en-US" sz="2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523172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0210" y="1015663"/>
            <a:ext cx="8676456" cy="216024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3275856" y="6288527"/>
            <a:ext cx="5868144" cy="216024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179512" y="6093296"/>
            <a:ext cx="7124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Georgia" panose="02040502050405020303" pitchFamily="18" charset="0"/>
              </a:rPr>
              <a:t>11</a:t>
            </a:r>
            <a:endParaRPr lang="ru-RU" sz="2400" dirty="0">
              <a:solidFill>
                <a:schemeClr val="tx1">
                  <a:lumMod val="50000"/>
                  <a:lumOff val="50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44991" y="4514707"/>
            <a:ext cx="2520280" cy="116955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4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21,1 млн.руб.</a:t>
            </a:r>
          </a:p>
          <a:p>
            <a:pPr algn="ctr"/>
            <a:r>
              <a:rPr lang="ru-RU" sz="1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Капитальный ремонт кровли</a:t>
            </a:r>
          </a:p>
          <a:p>
            <a:pPr algn="ctr"/>
            <a:r>
              <a:rPr lang="ru-RU" sz="1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( 13 зданий МБУ,</a:t>
            </a:r>
            <a:r>
              <a:rPr lang="en-US" sz="1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 СДЮСШОР, 2 ДШИ и 1</a:t>
            </a:r>
            <a:r>
              <a:rPr lang="en-US" sz="1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ХШ)</a:t>
            </a:r>
          </a:p>
          <a:p>
            <a:pPr algn="ctr"/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214678" y="1285860"/>
            <a:ext cx="2675435" cy="208755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4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103 </a:t>
            </a:r>
            <a:r>
              <a:rPr lang="ru-RU" sz="1400" b="1" u="sng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млн.руб</a:t>
            </a:r>
            <a:r>
              <a:rPr lang="ru-RU" sz="14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Капитальный ремонт зданий</a:t>
            </a:r>
          </a:p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(Тольяттинской филармонии, Тольяттинского краеведческого музея, Детского Дома культуры, Культурный центр «Автоград», Досуговый центр «Русич», ТЮЗ «Дилижанс» и Гимназии №35)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357554" y="3500438"/>
            <a:ext cx="2448272" cy="132343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Бюджет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городского округа Тольятти</a:t>
            </a:r>
          </a:p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на 201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9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г.</a:t>
            </a:r>
          </a:p>
          <a:p>
            <a:pPr algn="ctr"/>
            <a:r>
              <a:rPr lang="en-US" sz="2000" b="1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190</a:t>
            </a:r>
            <a:r>
              <a:rPr lang="ru-RU" sz="2000" b="1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,9  млн.руб. </a:t>
            </a:r>
            <a:endParaRPr lang="ru-RU" sz="2000" b="1" u="sng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088540" y="4437112"/>
            <a:ext cx="2947956" cy="138499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4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37,7 млн.руб.</a:t>
            </a:r>
          </a:p>
          <a:p>
            <a:pPr algn="ctr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Строительство 4-х детских садов (</a:t>
            </a: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мкр.Калина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мкр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Жигулевское море, </a:t>
            </a: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мкр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«Северный», в 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 квартале Автозаводского 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района)</a:t>
            </a:r>
          </a:p>
          <a:p>
            <a:pPr algn="ctr"/>
            <a:endParaRPr lang="ru-RU" sz="1400" b="1" u="sng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357554" y="5072074"/>
            <a:ext cx="2448272" cy="116955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4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sz="14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14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14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млн.руб.</a:t>
            </a:r>
          </a:p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ПСД на реконструкцию зданий  </a:t>
            </a:r>
          </a:p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(МБУ детского сада №36 «Якорек », УСК «Олимп»)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323528" y="0"/>
            <a:ext cx="871296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Расходы бюджета на строительство, капитальный ремонт, разработку проектно-сметной-документации   в 2019 г. по объектам социальной инфраструктуры</a:t>
            </a:r>
            <a:endParaRPr lang="ru-RU" sz="2000" b="1" dirty="0" smtClean="0">
              <a:solidFill>
                <a:srgbClr val="FF0000"/>
              </a:solidFill>
              <a:latin typeface="Georgia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10007" y="1412777"/>
            <a:ext cx="2448272" cy="95410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4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1,1 </a:t>
            </a:r>
            <a:r>
              <a:rPr lang="ru-RU" sz="1400" b="1" u="sng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млн.руб</a:t>
            </a:r>
            <a:r>
              <a:rPr lang="ru-RU" sz="1400" b="1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Расходы на организацию летнего отдыха в детских лагерях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084168" y="1340768"/>
            <a:ext cx="2880320" cy="116955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4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12,6 </a:t>
            </a:r>
            <a:r>
              <a:rPr lang="ru-RU" sz="1400" b="1" u="sng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млн.руб</a:t>
            </a:r>
            <a:r>
              <a:rPr lang="ru-RU" sz="1400" b="1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/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Капитальный ремонт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и оснащение основными средствами зданий, пригодных для создания дополнительных мест детям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 rot="10800000" flipV="1">
            <a:off x="6143636" y="2965218"/>
            <a:ext cx="2786082" cy="95410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4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4,9 </a:t>
            </a:r>
            <a:r>
              <a:rPr lang="ru-RU" sz="1400" b="1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млн.руб.</a:t>
            </a:r>
          </a:p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Проектирование строительства общеобразовательной школы в 18 квартале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 rot="10800000" flipV="1">
            <a:off x="428596" y="2714620"/>
            <a:ext cx="2397430" cy="138499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4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4,3 </a:t>
            </a:r>
            <a:r>
              <a:rPr lang="ru-RU" sz="1400" b="1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млн.руб.</a:t>
            </a:r>
          </a:p>
          <a:p>
            <a:pPr algn="ctr"/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Проектрование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и строительство ФСК   для </a:t>
            </a:r>
          </a:p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МБУ ДО СДЮСШОР N 7 «Акробат» в 21 квартале  </a:t>
            </a:r>
          </a:p>
          <a:p>
            <a:pPr algn="ctr"/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00554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3779912" y="6326415"/>
            <a:ext cx="5364088" cy="216024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179512" y="6093296"/>
            <a:ext cx="7124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Georgia" panose="02040502050405020303" pitchFamily="18" charset="0"/>
              </a:rPr>
              <a:t>12</a:t>
            </a:r>
            <a:endParaRPr lang="ru-RU" sz="2400" dirty="0">
              <a:solidFill>
                <a:schemeClr val="tx1">
                  <a:lumMod val="50000"/>
                  <a:lumOff val="50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462818" y="3310937"/>
            <a:ext cx="2448272" cy="175432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Расходы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на осуществление дорожной деятельности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г.о.Тольятти на 2019 г.                                 </a:t>
            </a:r>
            <a:r>
              <a:rPr lang="ru-RU" b="1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51,6мл</a:t>
            </a:r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н.руб.</a:t>
            </a:r>
            <a:endParaRPr lang="ru-RU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79512" y="4061084"/>
            <a:ext cx="2592288" cy="73866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4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33</a:t>
            </a:r>
            <a:r>
              <a:rPr lang="ru-RU" sz="14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14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sz="14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млн.руб.- с/ф</a:t>
            </a:r>
          </a:p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Ремонт дорог местного значения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294704" y="4061084"/>
            <a:ext cx="2592288" cy="73866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400" b="1" u="sng" dirty="0" smtClean="0">
                <a:latin typeface="Times New Roman" pitchFamily="18" charset="0"/>
                <a:cs typeface="Times New Roman" pitchFamily="18" charset="0"/>
              </a:rPr>
              <a:t>14,4млн.руб.-с/</a:t>
            </a:r>
            <a:r>
              <a:rPr lang="ru-RU" sz="1400" b="1" u="sng" dirty="0" err="1" smtClean="0">
                <a:latin typeface="Times New Roman" pitchFamily="18" charset="0"/>
                <a:cs typeface="Times New Roman" pitchFamily="18" charset="0"/>
              </a:rPr>
              <a:t>ф</a:t>
            </a:r>
            <a:endParaRPr lang="ru-RU" sz="1400" b="1" u="sng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Ремонт дворовых территорий многоквартирных домов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251520" y="0"/>
            <a:ext cx="863547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500" b="1" dirty="0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Расходы на строительство, реконструкцию, ремонт дорог, капитальный ремонт дворов</a:t>
            </a:r>
            <a:r>
              <a:rPr lang="ru-RU" sz="1500" b="1" dirty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,</a:t>
            </a:r>
            <a:r>
              <a:rPr lang="ru-RU" sz="1500" b="1" dirty="0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 дворовых территорий и мероприятий по обеспечению безопасности дорожного движения, с привлечением средств вышестоящего бюджета,</a:t>
            </a:r>
            <a:r>
              <a:rPr lang="en-US" sz="1500" b="1" dirty="0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 </a:t>
            </a:r>
            <a:r>
              <a:rPr lang="ru-RU" sz="1500" b="1" dirty="0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на  2019 год</a:t>
            </a:r>
            <a:endParaRPr lang="ru-RU" b="1" dirty="0" smtClean="0">
              <a:solidFill>
                <a:srgbClr val="FF0000"/>
              </a:solidFill>
              <a:latin typeface="Georgia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318801" y="1484784"/>
            <a:ext cx="2592289" cy="138499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4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3,6 млн.руб.- с/</a:t>
            </a:r>
            <a:r>
              <a:rPr lang="ru-RU" sz="1400" b="1" u="sng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</a:t>
            </a:r>
            <a:endParaRPr lang="ru-RU" sz="1400" b="1" u="sng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Строительство магистральной улицы общегородского значения регулируемого  движения ул. Офицерской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Стрелка вправо 1"/>
          <p:cNvSpPr/>
          <p:nvPr/>
        </p:nvSpPr>
        <p:spPr>
          <a:xfrm rot="16200000">
            <a:off x="4352502" y="2846933"/>
            <a:ext cx="504056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право 14"/>
          <p:cNvSpPr/>
          <p:nvPr/>
        </p:nvSpPr>
        <p:spPr>
          <a:xfrm rot="10800000">
            <a:off x="2809965" y="4188100"/>
            <a:ext cx="576064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трелка вправо 16"/>
          <p:cNvSpPr/>
          <p:nvPr/>
        </p:nvSpPr>
        <p:spPr>
          <a:xfrm>
            <a:off x="5911090" y="4168155"/>
            <a:ext cx="43204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467544" y="1061829"/>
            <a:ext cx="8676456" cy="216024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20055493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7544" y="764704"/>
            <a:ext cx="8676456" cy="216024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779912" y="6326415"/>
            <a:ext cx="5364088" cy="216024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179512" y="6093296"/>
            <a:ext cx="7124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Georgia" panose="02040502050405020303" pitchFamily="18" charset="0"/>
              </a:rPr>
              <a:t>13</a:t>
            </a:r>
            <a:endParaRPr lang="ru-RU" sz="2400" dirty="0">
              <a:solidFill>
                <a:schemeClr val="tx1">
                  <a:lumMod val="50000"/>
                  <a:lumOff val="50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71472" y="1142984"/>
            <a:ext cx="2592288" cy="160043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4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0,1 млн.руб.</a:t>
            </a:r>
          </a:p>
          <a:p>
            <a:pPr algn="ctr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Создание электронной книги «Они строили АВТОВАЗ, АВТОВАЗ построил нас» (собрание материалов, воспоминаний, фотодокументов) 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857884" y="1428736"/>
            <a:ext cx="2664296" cy="116955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4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30,7 млн.руб.</a:t>
            </a:r>
          </a:p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Реконструкция и строительство магистральной улицы  Офицерской от Южного шоссе до ул. Ворошилова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347864" y="2852936"/>
            <a:ext cx="2448272" cy="132343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Бюджет городского округа Тольятти</a:t>
            </a:r>
          </a:p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на 201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9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-2021 гг.</a:t>
            </a:r>
          </a:p>
          <a:p>
            <a:pPr algn="ctr"/>
            <a:r>
              <a:rPr lang="ru-RU" sz="2000" b="1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72,5 млн.руб.</a:t>
            </a:r>
            <a:endParaRPr lang="ru-RU" sz="2000" b="1" u="sng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51520" y="4509120"/>
            <a:ext cx="3744416" cy="73866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4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17,4 млн.руб.</a:t>
            </a:r>
          </a:p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Строительство ФОК   для </a:t>
            </a:r>
          </a:p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МБУ ДО СДЮСШОР № 8 «Союз»                  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214942" y="4500570"/>
            <a:ext cx="3600400" cy="116955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4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24, 3</a:t>
            </a:r>
            <a:r>
              <a:rPr lang="ru-RU" sz="14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u="sng" dirty="0" smtClean="0">
                <a:latin typeface="Times New Roman" pitchFamily="18" charset="0"/>
                <a:cs typeface="Times New Roman" pitchFamily="18" charset="0"/>
              </a:rPr>
              <a:t>млн.руб.</a:t>
            </a:r>
          </a:p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Строительство объекта "Выставочный зал в честь 50-летия АвтоВАЗа и выпуска первого легкового автомобиля со сквером, игровыми площадками и фонтаном"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23528" y="0"/>
            <a:ext cx="8712968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500" b="1" dirty="0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Основные мероприятия,  включенные в План по подготовке и проведению празднования 50-летия выпуска первого легкового автомобиля ВАЗ в городском округе Тольятти</a:t>
            </a:r>
            <a:endParaRPr lang="ru-RU" sz="1500" b="1" dirty="0" smtClean="0">
              <a:solidFill>
                <a:srgbClr val="FF0000"/>
              </a:solidFill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90492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8313" y="765175"/>
            <a:ext cx="8675687" cy="215900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611560" y="6309320"/>
            <a:ext cx="8532440" cy="232768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179388" y="6092825"/>
            <a:ext cx="712787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Georgia" panose="02040502050405020303" pitchFamily="18" charset="0"/>
                <a:cs typeface="+mn-cs"/>
              </a:rPr>
              <a:t>14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187451" y="1700213"/>
            <a:ext cx="3312542" cy="95410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МП «Формирование современной городской среды»             </a:t>
            </a:r>
            <a:r>
              <a:rPr lang="ru-RU" sz="1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(национальный проект)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224,8 млн.руб.</a:t>
            </a:r>
            <a:endParaRPr lang="ru-RU" sz="1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932363" y="1700213"/>
            <a:ext cx="3240087" cy="73977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МП «Благоустройство территории городского округа Тольятти»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14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71.9</a:t>
            </a:r>
            <a:r>
              <a:rPr lang="ru-RU" sz="14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млн.руб.</a:t>
            </a:r>
            <a:endParaRPr lang="ru-RU" sz="1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987675" y="908721"/>
            <a:ext cx="3455988" cy="64633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defPPr>
              <a:defRPr lang="ru-RU"/>
            </a:defPPr>
            <a:lvl1pPr algn="ctr">
              <a:defRPr sz="2000">
                <a:latin typeface="Times New Roman" pitchFamily="18" charset="0"/>
                <a:cs typeface="Times New Roman" pitchFamily="18" charset="0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800" dirty="0"/>
              <a:t>Бюджет на 2019 год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800" b="1" u="sng" dirty="0" smtClean="0">
                <a:solidFill>
                  <a:schemeClr val="tx1"/>
                </a:solidFill>
              </a:rPr>
              <a:t>69</a:t>
            </a:r>
            <a:r>
              <a:rPr lang="en-US" sz="1800" b="1" u="sng" dirty="0" smtClean="0">
                <a:solidFill>
                  <a:schemeClr val="tx1"/>
                </a:solidFill>
              </a:rPr>
              <a:t>6</a:t>
            </a:r>
            <a:r>
              <a:rPr lang="ru-RU" sz="1800" b="1" u="sng" dirty="0" smtClean="0">
                <a:solidFill>
                  <a:schemeClr val="tx1"/>
                </a:solidFill>
              </a:rPr>
              <a:t>,</a:t>
            </a:r>
            <a:r>
              <a:rPr lang="en-US" sz="1800" b="1" u="sng" dirty="0" smtClean="0">
                <a:solidFill>
                  <a:schemeClr val="tx1"/>
                </a:solidFill>
              </a:rPr>
              <a:t>7</a:t>
            </a:r>
            <a:r>
              <a:rPr lang="ru-RU" sz="1800" b="1" u="sng" dirty="0" smtClean="0">
                <a:solidFill>
                  <a:schemeClr val="tx1"/>
                </a:solidFill>
              </a:rPr>
              <a:t>  млн.руб.</a:t>
            </a:r>
            <a:endParaRPr lang="ru-RU" sz="1800" b="1" u="sng" dirty="0">
              <a:solidFill>
                <a:schemeClr val="tx1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187450" y="2852936"/>
            <a:ext cx="3313113" cy="95410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Благоустройство дворовых территорий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50</a:t>
            </a:r>
            <a:r>
              <a:rPr lang="ru-RU" sz="1400" b="1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,9млн.руб.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софинансирование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5%)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4929190" y="2428868"/>
            <a:ext cx="3240087" cy="76944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285750" indent="-28575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b="1" dirty="0">
                <a:latin typeface="Times New Roman" pitchFamily="18" charset="0"/>
                <a:cs typeface="Times New Roman" pitchFamily="18" charset="0"/>
              </a:rPr>
              <a:t>Комплексное</a:t>
            </a:r>
            <a:r>
              <a:rPr lang="en-US" sz="11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100" b="1" dirty="0">
                <a:latin typeface="Times New Roman" pitchFamily="18" charset="0"/>
                <a:cs typeface="Times New Roman" pitchFamily="18" charset="0"/>
              </a:rPr>
              <a:t>благоустройство внутриквартальных (придомовых) территорий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b="1" u="sng" dirty="0">
                <a:latin typeface="Times New Roman" pitchFamily="18" charset="0"/>
                <a:cs typeface="Times New Roman" pitchFamily="18" charset="0"/>
              </a:rPr>
              <a:t>42,5 млн.руб.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929190" y="3214686"/>
            <a:ext cx="3240087" cy="60007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b="1" dirty="0">
                <a:latin typeface="Times New Roman" pitchFamily="18" charset="0"/>
                <a:cs typeface="Times New Roman" pitchFamily="18" charset="0"/>
              </a:rPr>
              <a:t> Реализация конкурса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b="1" dirty="0">
                <a:latin typeface="Times New Roman" pitchFamily="18" charset="0"/>
                <a:cs typeface="Times New Roman" pitchFamily="18" charset="0"/>
              </a:rPr>
              <a:t>«Наш микрорайон» 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b="1" u="sng" dirty="0">
                <a:latin typeface="Times New Roman" pitchFamily="18" charset="0"/>
                <a:cs typeface="Times New Roman" pitchFamily="18" charset="0"/>
              </a:rPr>
              <a:t>25,5  млн.руб.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187450" y="4149725"/>
            <a:ext cx="3312542" cy="181588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Благоустройство общественных территорий  </a:t>
            </a:r>
            <a:r>
              <a:rPr lang="ru-RU" sz="1400" b="1" u="sng" dirty="0">
                <a:latin typeface="Times New Roman" pitchFamily="18" charset="0"/>
                <a:cs typeface="Times New Roman" pitchFamily="18" charset="0"/>
              </a:rPr>
              <a:t>173,9 млн.руб.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софинансирование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5 %) в т.ч.: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Бульвар Гая,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Буферная зона лесного массива (вдоль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ул.Баныкина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и ул.Родины от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Соцгорода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Портпоселка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),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Итальянский сквер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23850" y="0"/>
            <a:ext cx="8712200" cy="93821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Georgia" pitchFamily="18" charset="0"/>
                <a:cs typeface="+mn-cs"/>
              </a:rPr>
              <a:t>Мероприятия,  включенные в бюджет городского округа на  благоустройство территорий</a:t>
            </a:r>
            <a:endParaRPr lang="ru-RU" sz="2000" b="1" dirty="0">
              <a:solidFill>
                <a:srgbClr val="FF0000"/>
              </a:solidFill>
              <a:latin typeface="Georgia" pitchFamily="18" charset="0"/>
              <a:cs typeface="+mn-cs"/>
            </a:endParaRP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500" b="1" dirty="0">
                <a:solidFill>
                  <a:schemeClr val="accent1">
                    <a:lumMod val="75000"/>
                  </a:schemeClr>
                </a:solidFill>
                <a:latin typeface="Georgia" pitchFamily="18" charset="0"/>
                <a:cs typeface="+mn-cs"/>
              </a:rPr>
              <a:t> </a:t>
            </a:r>
          </a:p>
        </p:txBody>
      </p:sp>
      <p:sp>
        <p:nvSpPr>
          <p:cNvPr id="27" name="Выгнутая влево стрелка 26"/>
          <p:cNvSpPr/>
          <p:nvPr/>
        </p:nvSpPr>
        <p:spPr>
          <a:xfrm>
            <a:off x="468313" y="2565400"/>
            <a:ext cx="719137" cy="3240088"/>
          </a:xfrm>
          <a:prstGeom prst="curvedRightArrow">
            <a:avLst>
              <a:gd name="adj1" fmla="val 25000"/>
              <a:gd name="adj2" fmla="val 41371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9" name="Выгнутая вправо стрелка 28"/>
          <p:cNvSpPr/>
          <p:nvPr/>
        </p:nvSpPr>
        <p:spPr>
          <a:xfrm>
            <a:off x="8172450" y="2214554"/>
            <a:ext cx="719138" cy="4000528"/>
          </a:xfrm>
          <a:prstGeom prst="curvedLeftArrow">
            <a:avLst>
              <a:gd name="adj1" fmla="val 25000"/>
              <a:gd name="adj2" fmla="val 45965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929190" y="3786190"/>
            <a:ext cx="3240087" cy="60016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b="1" dirty="0">
                <a:latin typeface="Times New Roman" pitchFamily="18" charset="0"/>
                <a:cs typeface="Times New Roman" pitchFamily="18" charset="0"/>
              </a:rPr>
              <a:t>Обустройство береговых зон – </a:t>
            </a:r>
            <a:r>
              <a:rPr lang="ru-RU" sz="1100" b="1" u="sng" dirty="0">
                <a:latin typeface="Times New Roman" pitchFamily="18" charset="0"/>
                <a:cs typeface="Times New Roman" pitchFamily="18" charset="0"/>
              </a:rPr>
              <a:t>57,2 млн.руб</a:t>
            </a:r>
            <a:r>
              <a:rPr lang="ru-RU" sz="1100" b="1" dirty="0">
                <a:latin typeface="Times New Roman" pitchFamily="18" charset="0"/>
                <a:cs typeface="Times New Roman" pitchFamily="18" charset="0"/>
              </a:rPr>
              <a:t>. и образовательных учреждений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b="1" u="sng" dirty="0">
                <a:latin typeface="Times New Roman" pitchFamily="18" charset="0"/>
                <a:cs typeface="Times New Roman" pitchFamily="18" charset="0"/>
              </a:rPr>
              <a:t>1,8 млн.руб. </a:t>
            </a:r>
            <a:endParaRPr lang="en-US" sz="1100" b="1" u="sng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4929190" y="4429132"/>
            <a:ext cx="3240087" cy="576262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1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Благоустройство знаковых и социально-значимых мест</a:t>
            </a:r>
          </a:p>
          <a:p>
            <a:pPr algn="ctr">
              <a:defRPr/>
            </a:pPr>
            <a:r>
              <a:rPr lang="ru-RU" sz="1100" b="1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316,2 млн.руб.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4929190" y="5000636"/>
            <a:ext cx="3240087" cy="64770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b="100000"/>
            </a:path>
            <a:tileRect t="-100000" r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1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Реализация общественных проектов по поддержке инициатив населения</a:t>
            </a:r>
          </a:p>
          <a:p>
            <a:pPr algn="ctr">
              <a:defRPr/>
            </a:pPr>
            <a:r>
              <a:rPr lang="en-US" sz="1100" b="1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25</a:t>
            </a:r>
            <a:r>
              <a:rPr lang="ru-RU" sz="1100" b="1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,9 млн.руб.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929190" y="5643578"/>
            <a:ext cx="3214710" cy="70788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Проектирование и реконструкция набережной Автозаводского района</a:t>
            </a:r>
            <a:endParaRPr lang="ru-RU" sz="1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2,8млн.руб</a:t>
            </a:r>
            <a:r>
              <a:rPr lang="ru-RU" sz="1000" b="1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софинансирование</a:t>
            </a:r>
            <a:r>
              <a:rPr lang="ru-RU" sz="1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5%)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7544" y="764704"/>
            <a:ext cx="8676456" cy="216024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779912" y="6326415"/>
            <a:ext cx="5364088" cy="216024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331640" y="188640"/>
            <a:ext cx="7272808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Уровень долговой нагрузки в период 2017-2021 годов </a:t>
            </a: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(млн.руб.)</a:t>
            </a:r>
            <a:endParaRPr lang="ru-RU" sz="1600" b="1" dirty="0" smtClean="0">
              <a:solidFill>
                <a:srgbClr val="FF0000"/>
              </a:solidFill>
              <a:latin typeface="Georgia" pitchFamily="18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467544" y="764704"/>
            <a:ext cx="8676456" cy="216024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9" name="Прямоугольник 28"/>
          <p:cNvSpPr/>
          <p:nvPr/>
        </p:nvSpPr>
        <p:spPr>
          <a:xfrm>
            <a:off x="3779912" y="6326415"/>
            <a:ext cx="5364088" cy="216024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graphicFrame>
        <p:nvGraphicFramePr>
          <p:cNvPr id="30" name="Диаграмма 29"/>
          <p:cNvGraphicFramePr>
            <a:graphicFrameLocks/>
          </p:cNvGraphicFramePr>
          <p:nvPr/>
        </p:nvGraphicFramePr>
        <p:xfrm>
          <a:off x="107504" y="838200"/>
          <a:ext cx="8856984" cy="54711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1" name="Прямоугольник 30"/>
          <p:cNvSpPr/>
          <p:nvPr/>
        </p:nvSpPr>
        <p:spPr>
          <a:xfrm>
            <a:off x="1115616" y="1916832"/>
            <a:ext cx="720080" cy="3600400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5 504</a:t>
            </a:r>
            <a:endParaRPr lang="ru-RU" sz="1400" b="1" dirty="0"/>
          </a:p>
        </p:txBody>
      </p:sp>
      <p:sp>
        <p:nvSpPr>
          <p:cNvPr id="32" name="Прямоугольник 31"/>
          <p:cNvSpPr/>
          <p:nvPr/>
        </p:nvSpPr>
        <p:spPr>
          <a:xfrm>
            <a:off x="2699792" y="1844824"/>
            <a:ext cx="720080" cy="3672408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5 636</a:t>
            </a:r>
            <a:endParaRPr lang="ru-RU" sz="1400" b="1" dirty="0"/>
          </a:p>
        </p:txBody>
      </p:sp>
      <p:sp>
        <p:nvSpPr>
          <p:cNvPr id="33" name="Прямоугольник 32"/>
          <p:cNvSpPr/>
          <p:nvPr/>
        </p:nvSpPr>
        <p:spPr>
          <a:xfrm>
            <a:off x="4355976" y="1772816"/>
            <a:ext cx="720080" cy="3744416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5  776</a:t>
            </a:r>
            <a:endParaRPr lang="ru-RU" sz="1400" b="1" dirty="0"/>
          </a:p>
        </p:txBody>
      </p:sp>
      <p:sp>
        <p:nvSpPr>
          <p:cNvPr id="34" name="Прямоугольник 33"/>
          <p:cNvSpPr/>
          <p:nvPr/>
        </p:nvSpPr>
        <p:spPr>
          <a:xfrm>
            <a:off x="6012160" y="1556792"/>
            <a:ext cx="720080" cy="3960440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6 080</a:t>
            </a:r>
            <a:endParaRPr lang="ru-RU" sz="1400" b="1" dirty="0"/>
          </a:p>
        </p:txBody>
      </p:sp>
      <p:sp>
        <p:nvSpPr>
          <p:cNvPr id="35" name="Прямоугольник 34"/>
          <p:cNvSpPr/>
          <p:nvPr/>
        </p:nvSpPr>
        <p:spPr>
          <a:xfrm>
            <a:off x="7596336" y="1412776"/>
            <a:ext cx="720080" cy="4104456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6 241</a:t>
            </a:r>
            <a:endParaRPr lang="ru-RU" sz="1400" b="1" dirty="0"/>
          </a:p>
        </p:txBody>
      </p:sp>
      <p:sp>
        <p:nvSpPr>
          <p:cNvPr id="36" name="Прямоугольник 35"/>
          <p:cNvSpPr/>
          <p:nvPr/>
        </p:nvSpPr>
        <p:spPr>
          <a:xfrm rot="10800000" flipV="1">
            <a:off x="1115616" y="1268760"/>
            <a:ext cx="720080" cy="648072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000" b="1" dirty="0" smtClean="0">
                <a:solidFill>
                  <a:schemeClr val="bg1"/>
                </a:solidFill>
                <a:latin typeface="+mj-lt"/>
              </a:rPr>
              <a:t>218</a:t>
            </a:r>
            <a:endParaRPr lang="ru-RU" sz="10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37" name="Прямоугольник 36"/>
          <p:cNvSpPr/>
          <p:nvPr/>
        </p:nvSpPr>
        <p:spPr>
          <a:xfrm rot="10800000" flipV="1">
            <a:off x="1115616" y="1052736"/>
            <a:ext cx="720080" cy="216024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000" b="1" dirty="0" smtClean="0">
                <a:solidFill>
                  <a:schemeClr val="bg1"/>
                </a:solidFill>
                <a:latin typeface="+mj-lt"/>
              </a:rPr>
              <a:t>18</a:t>
            </a:r>
            <a:endParaRPr lang="ru-RU" sz="10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38" name="Прямоугольник 37"/>
          <p:cNvSpPr/>
          <p:nvPr/>
        </p:nvSpPr>
        <p:spPr>
          <a:xfrm rot="10800000" flipV="1">
            <a:off x="2699792" y="1196752"/>
            <a:ext cx="720080" cy="656456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000" b="1" dirty="0" smtClean="0">
                <a:solidFill>
                  <a:schemeClr val="bg1"/>
                </a:solidFill>
                <a:latin typeface="+mj-lt"/>
              </a:rPr>
              <a:t>287</a:t>
            </a:r>
            <a:endParaRPr lang="ru-RU" sz="10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39" name="Прямоугольник 38"/>
          <p:cNvSpPr/>
          <p:nvPr/>
        </p:nvSpPr>
        <p:spPr>
          <a:xfrm rot="10800000" flipV="1">
            <a:off x="4355976" y="1412776"/>
            <a:ext cx="720080" cy="368424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000" b="1" dirty="0" smtClean="0">
                <a:solidFill>
                  <a:schemeClr val="bg1"/>
                </a:solidFill>
                <a:latin typeface="+mj-lt"/>
              </a:rPr>
              <a:t>150</a:t>
            </a:r>
            <a:endParaRPr lang="ru-RU" sz="10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40" name="Прямоугольник 39"/>
          <p:cNvSpPr/>
          <p:nvPr/>
        </p:nvSpPr>
        <p:spPr>
          <a:xfrm rot="10800000" flipV="1">
            <a:off x="2699792" y="1052736"/>
            <a:ext cx="720080" cy="144016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000" b="1" dirty="0" smtClean="0">
                <a:solidFill>
                  <a:schemeClr val="bg1"/>
                </a:solidFill>
                <a:latin typeface="+mj-lt"/>
              </a:rPr>
              <a:t>8</a:t>
            </a:r>
            <a:endParaRPr lang="ru-RU" sz="10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41" name="Прямоугольник 40"/>
          <p:cNvSpPr/>
          <p:nvPr/>
        </p:nvSpPr>
        <p:spPr>
          <a:xfrm rot="10800000" flipV="1">
            <a:off x="6012160" y="1268760"/>
            <a:ext cx="720080" cy="296416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000" b="1" dirty="0" smtClean="0">
                <a:solidFill>
                  <a:schemeClr val="bg1"/>
                </a:solidFill>
                <a:latin typeface="+mj-lt"/>
              </a:rPr>
              <a:t>102</a:t>
            </a:r>
            <a:endParaRPr lang="ru-RU" sz="10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1187624" y="4869160"/>
            <a:ext cx="504056" cy="288032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latin typeface="Calibri" pitchFamily="34" charset="0"/>
              </a:rPr>
              <a:t>518</a:t>
            </a:r>
            <a:endParaRPr lang="ru-RU" sz="1400" b="1" dirty="0">
              <a:latin typeface="Calibri" pitchFamily="34" charset="0"/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2843808" y="4941168"/>
            <a:ext cx="576064" cy="216024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latin typeface="Calibri" pitchFamily="34" charset="0"/>
              </a:rPr>
              <a:t>416</a:t>
            </a:r>
            <a:endParaRPr lang="ru-RU" sz="1400" b="1" dirty="0">
              <a:latin typeface="Calibri" pitchFamily="34" charset="0"/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4427984" y="4869160"/>
            <a:ext cx="576064" cy="216024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latin typeface="Calibri" pitchFamily="34" charset="0"/>
              </a:rPr>
              <a:t>504</a:t>
            </a:r>
            <a:endParaRPr lang="ru-RU" sz="1400" b="1" dirty="0">
              <a:latin typeface="Calibri" pitchFamily="34" charset="0"/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6012160" y="4797152"/>
            <a:ext cx="576064" cy="216024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latin typeface="Calibri" pitchFamily="34" charset="0"/>
              </a:rPr>
              <a:t>526</a:t>
            </a:r>
            <a:endParaRPr lang="ru-RU" sz="1400" b="1" dirty="0">
              <a:latin typeface="Calibri" pitchFamily="34" charset="0"/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7668344" y="4869160"/>
            <a:ext cx="576064" cy="216024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latin typeface="Calibri" pitchFamily="34" charset="0"/>
              </a:rPr>
              <a:t>498</a:t>
            </a:r>
            <a:endParaRPr lang="ru-RU" sz="1400" b="1" dirty="0">
              <a:latin typeface="Calibri" pitchFamily="34" charset="0"/>
            </a:endParaRPr>
          </a:p>
        </p:txBody>
      </p:sp>
      <p:sp>
        <p:nvSpPr>
          <p:cNvPr id="47" name="Полилиния 46"/>
          <p:cNvSpPr/>
          <p:nvPr/>
        </p:nvSpPr>
        <p:spPr>
          <a:xfrm>
            <a:off x="1450731" y="5152292"/>
            <a:ext cx="6550269" cy="63011"/>
          </a:xfrm>
          <a:custGeom>
            <a:avLst/>
            <a:gdLst>
              <a:gd name="connsiteX0" fmla="*/ 0 w 6550269"/>
              <a:gd name="connsiteY0" fmla="*/ 26377 h 63011"/>
              <a:gd name="connsiteX1" fmla="*/ 1547446 w 6550269"/>
              <a:gd name="connsiteY1" fmla="*/ 61546 h 63011"/>
              <a:gd name="connsiteX2" fmla="*/ 3244361 w 6550269"/>
              <a:gd name="connsiteY2" fmla="*/ 17585 h 63011"/>
              <a:gd name="connsiteX3" fmla="*/ 4932484 w 6550269"/>
              <a:gd name="connsiteY3" fmla="*/ 0 h 63011"/>
              <a:gd name="connsiteX4" fmla="*/ 6550269 w 6550269"/>
              <a:gd name="connsiteY4" fmla="*/ 26377 h 630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550269" h="63011">
                <a:moveTo>
                  <a:pt x="0" y="26377"/>
                </a:moveTo>
                <a:cubicBezTo>
                  <a:pt x="503359" y="44694"/>
                  <a:pt x="1006719" y="63011"/>
                  <a:pt x="1547446" y="61546"/>
                </a:cubicBezTo>
                <a:cubicBezTo>
                  <a:pt x="2088173" y="60081"/>
                  <a:pt x="3244361" y="17585"/>
                  <a:pt x="3244361" y="17585"/>
                </a:cubicBezTo>
                <a:lnTo>
                  <a:pt x="4932484" y="0"/>
                </a:lnTo>
                <a:cubicBezTo>
                  <a:pt x="5483469" y="1465"/>
                  <a:pt x="6016869" y="13921"/>
                  <a:pt x="6550269" y="26377"/>
                </a:cubicBezTo>
              </a:path>
            </a:pathLst>
          </a:custGeom>
          <a:ln w="63500">
            <a:solidFill>
              <a:srgbClr val="A472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Прямоугольник 47"/>
          <p:cNvSpPr/>
          <p:nvPr/>
        </p:nvSpPr>
        <p:spPr>
          <a:xfrm>
            <a:off x="107503" y="64368"/>
            <a:ext cx="1008112" cy="432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00554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7544" y="764704"/>
            <a:ext cx="8676456" cy="216024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3779912" y="6326415"/>
            <a:ext cx="5364088" cy="216024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179512" y="6186499"/>
            <a:ext cx="576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Georgia" panose="02040502050405020303" pitchFamily="18" charset="0"/>
              </a:rPr>
              <a:t>3</a:t>
            </a: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902043985"/>
              </p:ext>
            </p:extLst>
          </p:nvPr>
        </p:nvGraphicFramePr>
        <p:xfrm>
          <a:off x="611560" y="980729"/>
          <a:ext cx="8280920" cy="2849943"/>
        </p:xfrm>
        <a:graphic>
          <a:graphicData uri="http://schemas.openxmlformats.org/drawingml/2006/table">
            <a:tbl>
              <a:tblPr/>
              <a:tblGrid>
                <a:gridCol w="2498554"/>
                <a:gridCol w="1213583"/>
                <a:gridCol w="1213583"/>
                <a:gridCol w="1065029"/>
                <a:gridCol w="1076588"/>
                <a:gridCol w="1213583"/>
              </a:tblGrid>
              <a:tr h="487665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 dirty="0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 показателя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1400" b="1" i="0" u="none" strike="noStrike" dirty="0">
                        <a:solidFill>
                          <a:srgbClr val="FFFF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 dirty="0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2017 год </a:t>
                      </a:r>
                      <a:r>
                        <a:rPr lang="ru-RU" sz="1400" b="1" i="0" u="none" strike="noStrike" dirty="0" smtClean="0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(план) </a:t>
                      </a:r>
                      <a:endParaRPr lang="ru-RU" sz="1400" b="1" i="0" u="none" strike="noStrike" dirty="0">
                        <a:solidFill>
                          <a:srgbClr val="FFFF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u="none" strike="noStrike" dirty="0" smtClean="0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2018 год</a:t>
                      </a:r>
                    </a:p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u="none" strike="noStrike" dirty="0" smtClean="0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(план)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 dirty="0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2019 год </a:t>
                      </a:r>
                      <a:r>
                        <a:rPr lang="ru-RU" sz="1400" b="1" i="0" u="none" strike="noStrike" dirty="0" smtClean="0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endParaRPr lang="ru-RU" sz="1400" b="1" i="0" u="none" strike="noStrike" dirty="0">
                        <a:solidFill>
                          <a:srgbClr val="FFFF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 dirty="0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2020 год </a:t>
                      </a:r>
                      <a:r>
                        <a:rPr lang="ru-RU" sz="1400" b="1" i="0" u="none" strike="noStrike" dirty="0" smtClean="0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</a:t>
                      </a:r>
                      <a:endParaRPr lang="ru-RU" sz="1400" b="1" i="0" u="none" strike="noStrike" dirty="0">
                        <a:solidFill>
                          <a:srgbClr val="FFFF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 dirty="0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2021 год </a:t>
                      </a:r>
                      <a:r>
                        <a:rPr lang="ru-RU" sz="1400" b="1" i="0" u="none" strike="noStrike" dirty="0" smtClean="0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</a:t>
                      </a:r>
                      <a:endParaRPr lang="ru-RU" sz="1400" b="1" i="0" u="none" strike="noStrike" dirty="0">
                        <a:solidFill>
                          <a:srgbClr val="FFFF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62604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400" b="0" i="0" u="none" strike="noStrike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Доходы собственные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0" i="0" u="none" strike="noStrike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6 383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0" i="0" u="none" strike="noStrike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 </a:t>
                      </a:r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</a:t>
                      </a:r>
                      <a:r>
                        <a:rPr lang="en-US" sz="1400" b="0" i="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18</a:t>
                      </a:r>
                      <a:endParaRPr lang="ru-RU" sz="1400" b="0" i="0" u="none" strike="noStrike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6 846</a:t>
                      </a:r>
                      <a:endParaRPr lang="ru-RU" sz="1400" b="0" i="0" u="none" strike="noStrike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 </a:t>
                      </a:r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100</a:t>
                      </a:r>
                      <a:endParaRPr lang="ru-RU" sz="1400" b="0" i="0" u="none" strike="noStrike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0" i="0" u="none" strike="noStrike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 </a:t>
                      </a:r>
                      <a:r>
                        <a:rPr lang="en-US" sz="1400" b="0" i="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427</a:t>
                      </a:r>
                      <a:endParaRPr lang="ru-RU" sz="1400" b="0" i="0" u="none" strike="noStrike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9850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400" b="0" i="0" u="none" strike="noStrike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Безвозмездные перечисления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0" i="0" u="none" strike="noStrike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6 348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0" i="0" u="none" strike="noStrike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 </a:t>
                      </a:r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749</a:t>
                      </a:r>
                      <a:endParaRPr lang="ru-RU" sz="1400" b="0" i="0" u="none" strike="noStrike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 </a:t>
                      </a:r>
                      <a:r>
                        <a:rPr lang="en-US" sz="1400" b="0" i="0" u="none" strike="noStrike" kern="120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756</a:t>
                      </a:r>
                      <a:endParaRPr lang="ru-RU" sz="1400" b="0" i="0" u="none" strike="noStrike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295</a:t>
                      </a:r>
                      <a:endParaRPr lang="ru-RU" sz="1400" b="0" i="0" u="none" strike="noStrike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217</a:t>
                      </a:r>
                      <a:endParaRPr lang="ru-RU" sz="1400" b="0" i="0" u="none" strike="noStrike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</a:tr>
              <a:tr h="216210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400" b="0" i="0" u="none" strike="noStrike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Доходы всего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0" i="0" u="none" strike="noStrike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12 731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0" i="0" u="none" strike="noStrike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13 </a:t>
                      </a:r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267</a:t>
                      </a:r>
                      <a:endParaRPr lang="ru-RU" sz="1400" b="0" i="0" u="none" strike="noStrike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14 </a:t>
                      </a:r>
                      <a:r>
                        <a:rPr lang="en-US" sz="1400" b="0" i="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602</a:t>
                      </a:r>
                      <a:endParaRPr lang="ru-RU" sz="1400" b="0" i="0" u="none" strike="noStrike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7 395</a:t>
                      </a:r>
                      <a:endParaRPr lang="ru-RU" sz="1400" b="0" i="0" u="none" strike="noStrike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0" i="0" u="none" strike="noStrike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 </a:t>
                      </a:r>
                      <a:r>
                        <a:rPr lang="en-US" sz="1400" b="0" i="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64</a:t>
                      </a:r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</a:t>
                      </a:r>
                      <a:endParaRPr lang="ru-RU" sz="1400" b="0" i="0" u="none" strike="noStrike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421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400" b="0" i="0" u="none" strike="noStrike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Расходы за счет собственных средств бюджета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0" i="0" u="none" strike="noStrike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6 737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0" i="0" u="none" strike="noStrike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 </a:t>
                      </a:r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177</a:t>
                      </a:r>
                      <a:endParaRPr lang="ru-RU" sz="1400" b="0" i="0" u="none" strike="noStrike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ru-RU" sz="1400" b="0" i="0" u="none" strike="noStrike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algn="ctr" defTabSz="914400" rtl="0" eaLnBrk="1" fontAlgn="b" latinLnBrk="0" hangingPunct="1"/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7 096</a:t>
                      </a:r>
                      <a:endParaRPr lang="ru-RU" sz="1400" b="0" i="0" u="none" strike="noStrike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7 373</a:t>
                      </a:r>
                      <a:endParaRPr lang="ru-RU" sz="1400" b="0" i="0" u="none" strike="noStrike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0" i="0" u="none" strike="noStrike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 </a:t>
                      </a:r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501</a:t>
                      </a:r>
                      <a:endParaRPr lang="ru-RU" sz="1400" b="0" i="0" u="none" strike="noStrike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</a:tr>
              <a:tr h="432421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400" b="0" i="0" u="none" strike="noStrike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Расходы за счет средств вышестоящих бюджетов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0" i="0" u="none" strike="noStrike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6 319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0" i="0" u="none" strike="noStrike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 </a:t>
                      </a:r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571</a:t>
                      </a:r>
                      <a:endParaRPr lang="ru-RU" sz="1400" b="0" i="0" u="none" strike="noStrike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 </a:t>
                      </a:r>
                      <a:r>
                        <a:rPr lang="en-US" sz="1400" b="0" i="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734</a:t>
                      </a:r>
                      <a:endParaRPr lang="ru-RU" sz="1400" b="0" i="0" u="none" strike="noStrike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279</a:t>
                      </a:r>
                      <a:endParaRPr lang="ru-RU" sz="1400" b="0" i="0" u="none" strike="noStrike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202</a:t>
                      </a:r>
                      <a:endParaRPr lang="ru-RU" sz="1400" b="0" i="0" u="none" strike="noStrike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6352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400" b="0" i="0" u="none" strike="noStrike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Расходы всего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0" i="0" u="none" strike="noStrike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13 056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0" i="0" u="none" strike="noStrike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13 </a:t>
                      </a:r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748</a:t>
                      </a:r>
                      <a:endParaRPr lang="ru-RU" sz="1400" b="0" i="0" u="none" strike="noStrike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14 </a:t>
                      </a:r>
                      <a:r>
                        <a:rPr lang="en-US" sz="1400" b="0" i="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830</a:t>
                      </a:r>
                      <a:endParaRPr lang="ru-RU" sz="1400" b="0" i="0" u="none" strike="noStrike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7 652</a:t>
                      </a:r>
                      <a:endParaRPr lang="ru-RU" sz="1400" b="0" i="0" u="none" strike="noStrike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0" i="0" u="none" strike="noStrike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 </a:t>
                      </a:r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703</a:t>
                      </a:r>
                      <a:endParaRPr lang="ru-RU" sz="1400" b="0" i="0" u="none" strike="noStrike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</a:tr>
              <a:tr h="216210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400" b="0" i="0" u="none" strike="noStrike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Дефицит (-) / профицит (+)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0" i="0" u="none" strike="noStrike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-325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0" i="0" u="none" strike="noStrike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</a:t>
                      </a:r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481</a:t>
                      </a:r>
                      <a:endParaRPr lang="ru-RU" sz="1400" b="0" i="0" u="none" strike="noStrike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-229</a:t>
                      </a:r>
                      <a:endParaRPr lang="ru-RU" sz="1400" b="0" i="0" u="none" strike="noStrike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-257</a:t>
                      </a:r>
                      <a:endParaRPr lang="ru-RU" sz="1400" b="0" i="0" u="none" strike="noStrike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-59</a:t>
                      </a:r>
                      <a:endParaRPr lang="ru-RU" sz="1400" b="0" i="0" u="none" strike="noStrike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210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Дефицит (%)</a:t>
                      </a:r>
                      <a:endParaRPr lang="ru-RU" sz="1400" b="0" i="0" u="none" strike="noStrike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0" i="0" u="none" strike="noStrike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5,1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7,</a:t>
                      </a:r>
                      <a:r>
                        <a:rPr lang="en-US" sz="1400" b="0" i="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</a:t>
                      </a:r>
                      <a:endParaRPr lang="ru-RU" sz="1400" b="0" i="0" u="none" strike="noStrike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3,3</a:t>
                      </a:r>
                      <a:endParaRPr lang="ru-RU" sz="1400" b="0" i="0" u="none" strike="noStrike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3,6</a:t>
                      </a:r>
                      <a:endParaRPr lang="ru-RU" sz="1400" b="0" i="0" u="none" strike="noStrike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0,8</a:t>
                      </a:r>
                      <a:endParaRPr lang="ru-RU" sz="1400" b="0" i="0" u="none" strike="noStrike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611560" y="116632"/>
            <a:ext cx="8280920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Основные параметры бюджета в период 2017 – 2021 годов                                                                                            </a:t>
            </a: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(млн.руб.)</a:t>
            </a:r>
            <a:endParaRPr lang="ru-RU" sz="1600" b="1" dirty="0" smtClean="0">
              <a:solidFill>
                <a:srgbClr val="FF0000"/>
              </a:solidFill>
              <a:latin typeface="Georgia" pitchFamily="18" charset="0"/>
            </a:endParaRPr>
          </a:p>
        </p:txBody>
      </p:sp>
      <p:graphicFrame>
        <p:nvGraphicFramePr>
          <p:cNvPr id="9" name="Диаграмма 8"/>
          <p:cNvGraphicFramePr/>
          <p:nvPr/>
        </p:nvGraphicFramePr>
        <p:xfrm>
          <a:off x="1785918" y="3929066"/>
          <a:ext cx="5548330" cy="23891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3" name="Диаграмма 12"/>
          <p:cNvGraphicFramePr/>
          <p:nvPr>
            <p:extLst>
              <p:ext uri="{D42A27DB-BD31-4B8C-83A1-F6EECF244321}">
                <p14:modId xmlns:p14="http://schemas.microsoft.com/office/powerpoint/2010/main" xmlns="" val="3583820938"/>
              </p:ext>
            </p:extLst>
          </p:nvPr>
        </p:nvGraphicFramePr>
        <p:xfrm>
          <a:off x="1142976" y="3857628"/>
          <a:ext cx="5500726" cy="23574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2339752" y="4143381"/>
            <a:ext cx="8034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13 056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987824" y="4071942"/>
            <a:ext cx="79835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13 748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428860" y="4572008"/>
            <a:ext cx="64294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6 383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286248" y="5286388"/>
            <a:ext cx="64294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7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100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00554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7544" y="896526"/>
            <a:ext cx="8676456" cy="228218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3779912" y="6326415"/>
            <a:ext cx="5364088" cy="216024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250164" y="6186499"/>
            <a:ext cx="64039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Georgia" panose="02040502050405020303" pitchFamily="18" charset="0"/>
              </a:rPr>
              <a:t>4</a:t>
            </a:r>
          </a:p>
          <a:p>
            <a:endParaRPr lang="ru-RU" sz="2400" dirty="0">
              <a:solidFill>
                <a:schemeClr val="tx1">
                  <a:lumMod val="50000"/>
                  <a:lumOff val="50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70363" y="188640"/>
            <a:ext cx="817810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Структура собственных доходов на 2019 год</a:t>
            </a:r>
          </a:p>
          <a:p>
            <a:pPr algn="ctr"/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(млн.руб.)</a:t>
            </a:r>
            <a:endParaRPr lang="ru-RU" sz="2000" b="1" dirty="0" smtClean="0">
              <a:solidFill>
                <a:srgbClr val="FF0000"/>
              </a:solidFill>
              <a:latin typeface="Georgia" pitchFamily="18" charset="0"/>
            </a:endParaRPr>
          </a:p>
        </p:txBody>
      </p:sp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:p14="http://schemas.microsoft.com/office/powerpoint/2010/main" xmlns="" val="3019506799"/>
              </p:ext>
            </p:extLst>
          </p:nvPr>
        </p:nvGraphicFramePr>
        <p:xfrm>
          <a:off x="570362" y="1124744"/>
          <a:ext cx="8466133" cy="52016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251520" y="188640"/>
            <a:ext cx="1008112" cy="432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0000FF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07503" y="64368"/>
            <a:ext cx="1008112" cy="432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00554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6481192" y="7580486"/>
            <a:ext cx="2133600" cy="365125"/>
          </a:xfrm>
        </p:spPr>
        <p:txBody>
          <a:bodyPr>
            <a:normAutofit/>
          </a:bodyPr>
          <a:lstStyle/>
          <a:p>
            <a:fld id="{DC2B8DA6-A580-462F-BEC7-C9425A91E20E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827584" y="1313384"/>
            <a:ext cx="3957530" cy="360040"/>
          </a:xfrm>
          <a:prstGeom prst="roundRect">
            <a:avLst>
              <a:gd name="adj" fmla="val 0"/>
            </a:avLst>
          </a:prstGeom>
          <a:ln/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sz="12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Налог</a:t>
            </a:r>
            <a:r>
              <a:rPr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sz="12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на</a:t>
            </a:r>
            <a:r>
              <a:rPr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sz="12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доходы</a:t>
            </a:r>
            <a:r>
              <a:rPr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sz="12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физических</a:t>
            </a:r>
            <a:r>
              <a:rPr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sz="12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лиц</a:t>
            </a:r>
            <a:endParaRPr lang="ru-RU" sz="1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827584" y="4841776"/>
            <a:ext cx="3960441" cy="360040"/>
          </a:xfrm>
          <a:prstGeom prst="roundRect">
            <a:avLst>
              <a:gd name="adj" fmla="val 0"/>
            </a:avLst>
          </a:prstGeom>
          <a:ln/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Доходы от реализации имущества</a:t>
            </a:r>
            <a:endParaRPr lang="ru-RU" sz="1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827584" y="3833664"/>
            <a:ext cx="3957530" cy="360040"/>
          </a:xfrm>
          <a:prstGeom prst="roundRect">
            <a:avLst>
              <a:gd name="adj" fmla="val 0"/>
            </a:avLst>
          </a:prstGeom>
          <a:ln/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Аренда имущества</a:t>
            </a:r>
            <a:endParaRPr lang="ru-RU" sz="1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755576" y="6353944"/>
            <a:ext cx="4224469" cy="504056"/>
          </a:xfrm>
          <a:prstGeom prst="roundRect">
            <a:avLst>
              <a:gd name="adj" fmla="val 0"/>
            </a:avLst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sz="1400" b="1" dirty="0" err="1" smtClean="0"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Итого</a:t>
            </a:r>
            <a:r>
              <a:rPr sz="1400" b="1" dirty="0" smtClean="0"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 201</a:t>
            </a:r>
            <a:r>
              <a:rPr lang="en-US" sz="1400" b="1" dirty="0" smtClean="0"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9</a:t>
            </a:r>
            <a:r>
              <a:rPr lang="ru-RU" sz="1400" b="1" dirty="0" smtClean="0"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 </a:t>
            </a:r>
            <a:r>
              <a:rPr sz="1400" b="1" dirty="0" err="1"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год</a:t>
            </a:r>
            <a:endParaRPr lang="ru-RU" sz="1400" b="1" dirty="0">
              <a:solidFill>
                <a:schemeClr val="bg1"/>
              </a:solidFill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5508105" y="6353944"/>
            <a:ext cx="2952328" cy="476671"/>
          </a:xfrm>
          <a:prstGeom prst="roundRect">
            <a:avLst>
              <a:gd name="adj" fmla="val 0"/>
            </a:avLst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 smtClean="0"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6 84</a:t>
            </a:r>
            <a:r>
              <a:rPr lang="en-US" sz="1400" b="1" dirty="0" smtClean="0"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6</a:t>
            </a:r>
            <a:r>
              <a:rPr lang="ru-RU" sz="1400" b="1" dirty="0" smtClean="0"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 </a:t>
            </a:r>
            <a:r>
              <a:rPr sz="1400" b="1" dirty="0" err="1" smtClean="0"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млн</a:t>
            </a:r>
            <a:r>
              <a:rPr sz="1400" b="1" dirty="0"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. руб.</a:t>
            </a:r>
            <a:endParaRPr lang="ru-RU" sz="1400" b="1" dirty="0">
              <a:solidFill>
                <a:schemeClr val="bg1"/>
              </a:solidFill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827584" y="2321496"/>
            <a:ext cx="3960441" cy="360040"/>
          </a:xfrm>
          <a:prstGeom prst="roundRect">
            <a:avLst>
              <a:gd name="adj" fmla="val 0"/>
            </a:avLst>
          </a:prstGeom>
          <a:ln/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Налог на имущество физических лиц</a:t>
            </a: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827584" y="5345832"/>
            <a:ext cx="3960441" cy="360040"/>
          </a:xfrm>
          <a:prstGeom prst="roundRect">
            <a:avLst>
              <a:gd name="adj" fmla="val 0"/>
            </a:avLst>
          </a:prstGeom>
          <a:ln/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Доходы от продажи земельных участков</a:t>
            </a:r>
            <a:endParaRPr lang="ru-RU" sz="1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5580113" y="1313384"/>
            <a:ext cx="2808312" cy="360040"/>
          </a:xfrm>
          <a:prstGeom prst="roundRect">
            <a:avLst>
              <a:gd name="adj" fmla="val 0"/>
            </a:avLst>
          </a:prstGeom>
          <a:ln/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 smtClean="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3 </a:t>
            </a:r>
            <a:r>
              <a:rPr lang="ru-RU" sz="1200" dirty="0" smtClean="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814</a:t>
            </a:r>
            <a:r>
              <a:rPr lang="en-US" sz="1200" dirty="0" smtClean="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 </a:t>
            </a:r>
            <a:r>
              <a:rPr sz="1200" dirty="0" err="1" smtClean="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млн</a:t>
            </a:r>
            <a:r>
              <a:rPr sz="1200" dirty="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. руб.</a:t>
            </a:r>
            <a:endParaRPr lang="ru-RU" sz="1200" dirty="0">
              <a:solidFill>
                <a:schemeClr val="tx1"/>
              </a:solidFill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5580113" y="4841776"/>
            <a:ext cx="2808312" cy="360040"/>
          </a:xfrm>
          <a:prstGeom prst="roundRect">
            <a:avLst>
              <a:gd name="adj" fmla="val 0"/>
            </a:avLst>
          </a:prstGeom>
          <a:ln/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 smtClean="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27</a:t>
            </a:r>
            <a:r>
              <a:rPr lang="ru-RU" sz="1200" dirty="0" smtClean="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 </a:t>
            </a:r>
            <a:r>
              <a:rPr sz="1200" dirty="0" err="1" smtClean="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млн</a:t>
            </a:r>
            <a:r>
              <a:rPr sz="1200" dirty="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. руб.</a:t>
            </a:r>
            <a:endParaRPr lang="ru-RU" sz="1200" dirty="0">
              <a:solidFill>
                <a:schemeClr val="tx1"/>
              </a:solidFill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5580113" y="2321496"/>
            <a:ext cx="2808312" cy="360040"/>
          </a:xfrm>
          <a:prstGeom prst="roundRect">
            <a:avLst>
              <a:gd name="adj" fmla="val 0"/>
            </a:avLst>
          </a:prstGeom>
          <a:ln/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 smtClean="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635</a:t>
            </a:r>
            <a:r>
              <a:rPr lang="ru-RU" sz="1200" dirty="0" smtClean="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 </a:t>
            </a:r>
            <a:r>
              <a:rPr sz="1200" dirty="0" err="1" smtClean="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млн</a:t>
            </a:r>
            <a:r>
              <a:rPr sz="1200" dirty="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. руб.</a:t>
            </a:r>
            <a:endParaRPr lang="ru-RU" sz="1200" dirty="0">
              <a:solidFill>
                <a:schemeClr val="tx1"/>
              </a:solidFill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5580113" y="5345832"/>
            <a:ext cx="2808312" cy="360040"/>
          </a:xfrm>
          <a:prstGeom prst="roundRect">
            <a:avLst>
              <a:gd name="adj" fmla="val 0"/>
            </a:avLst>
          </a:prstGeom>
          <a:ln/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 smtClean="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32 </a:t>
            </a:r>
            <a:r>
              <a:rPr sz="1200" dirty="0" err="1" smtClean="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млн</a:t>
            </a:r>
            <a:r>
              <a:rPr sz="1200" dirty="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. руб.</a:t>
            </a:r>
            <a:endParaRPr lang="ru-RU" sz="1200" dirty="0">
              <a:solidFill>
                <a:schemeClr val="tx1"/>
              </a:solidFill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5580113" y="3833664"/>
            <a:ext cx="2808312" cy="360040"/>
          </a:xfrm>
          <a:prstGeom prst="roundRect">
            <a:avLst>
              <a:gd name="adj" fmla="val 0"/>
            </a:avLst>
          </a:prstGeom>
          <a:ln/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 smtClean="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80</a:t>
            </a:r>
            <a:r>
              <a:rPr sz="1200" dirty="0" smtClean="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 </a:t>
            </a:r>
            <a:r>
              <a:rPr sz="1200" dirty="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млн. руб.</a:t>
            </a:r>
            <a:endParaRPr lang="ru-RU" sz="1200" dirty="0">
              <a:solidFill>
                <a:schemeClr val="tx1"/>
              </a:solidFill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755576" y="737320"/>
            <a:ext cx="4136459" cy="504056"/>
          </a:xfrm>
          <a:prstGeom prst="roundRect">
            <a:avLst>
              <a:gd name="adj" fmla="val 0"/>
            </a:avLst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Основные источники </a:t>
            </a:r>
            <a:r>
              <a:rPr lang="ru-RU" sz="1400" dirty="0" smtClean="0"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 собственных доходов</a:t>
            </a:r>
            <a:endParaRPr lang="ru-RU" sz="1400" dirty="0">
              <a:solidFill>
                <a:schemeClr val="bg1"/>
              </a:solidFill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5508105" y="737320"/>
            <a:ext cx="2952328" cy="504056"/>
          </a:xfrm>
          <a:prstGeom prst="roundRect">
            <a:avLst>
              <a:gd name="adj" fmla="val 0"/>
            </a:avLst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 smtClean="0"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201</a:t>
            </a:r>
            <a:r>
              <a:rPr lang="en-US" sz="1400" dirty="0" smtClean="0"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9</a:t>
            </a:r>
            <a:r>
              <a:rPr lang="ru-RU" sz="1400" dirty="0" smtClean="0"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 </a:t>
            </a:r>
            <a:r>
              <a:rPr lang="ru-RU" sz="1400" dirty="0"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год</a:t>
            </a:r>
          </a:p>
        </p:txBody>
      </p:sp>
      <p:sp>
        <p:nvSpPr>
          <p:cNvPr id="31" name="Заголовок 7"/>
          <p:cNvSpPr txBox="1">
            <a:spLocks/>
          </p:cNvSpPr>
          <p:nvPr/>
        </p:nvSpPr>
        <p:spPr>
          <a:xfrm>
            <a:off x="179512" y="0"/>
            <a:ext cx="8517632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R="0" lvl="0" indent="0" algn="r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Основные источники доходной части бюджета на 201</a:t>
            </a:r>
            <a:r>
              <a:rPr lang="en-US" sz="2000" b="1" dirty="0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9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 год</a:t>
            </a:r>
            <a:endParaRPr lang="ru-RU" sz="2000" b="1" dirty="0" smtClean="0">
              <a:solidFill>
                <a:srgbClr val="FF0000"/>
              </a:solidFill>
              <a:latin typeface="Georgia" pitchFamily="18" charset="0"/>
            </a:endParaRPr>
          </a:p>
        </p:txBody>
      </p:sp>
      <p:sp>
        <p:nvSpPr>
          <p:cNvPr id="39" name="Скругленный прямоугольник 38"/>
          <p:cNvSpPr/>
          <p:nvPr/>
        </p:nvSpPr>
        <p:spPr>
          <a:xfrm>
            <a:off x="827584" y="5849888"/>
            <a:ext cx="3960441" cy="360040"/>
          </a:xfrm>
          <a:prstGeom prst="roundRect">
            <a:avLst>
              <a:gd name="adj" fmla="val 0"/>
            </a:avLst>
          </a:prstGeom>
          <a:ln/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Штрафы, санкции, возмещение ущерба</a:t>
            </a:r>
            <a:endParaRPr lang="ru-RU" sz="1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Скругленный прямоугольник 39"/>
          <p:cNvSpPr/>
          <p:nvPr/>
        </p:nvSpPr>
        <p:spPr>
          <a:xfrm>
            <a:off x="5580113" y="5849888"/>
            <a:ext cx="2808312" cy="360040"/>
          </a:xfrm>
          <a:prstGeom prst="roundRect">
            <a:avLst>
              <a:gd name="adj" fmla="val 0"/>
            </a:avLst>
          </a:prstGeom>
          <a:ln/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 smtClean="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70</a:t>
            </a:r>
            <a:r>
              <a:rPr lang="ru-RU" sz="1200" dirty="0" smtClean="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 </a:t>
            </a:r>
            <a:r>
              <a:rPr sz="1200" dirty="0" err="1" smtClean="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млн</a:t>
            </a:r>
            <a:r>
              <a:rPr sz="1200" dirty="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. руб.</a:t>
            </a:r>
            <a:endParaRPr lang="ru-RU" sz="1200" dirty="0">
              <a:solidFill>
                <a:schemeClr val="tx1"/>
              </a:solidFill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44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3131840" y="7403018"/>
            <a:ext cx="2895600" cy="365125"/>
          </a:xfrm>
        </p:spPr>
        <p:txBody>
          <a:bodyPr/>
          <a:lstStyle/>
          <a:p>
            <a:pPr algn="ctr"/>
            <a:r>
              <a:rPr lang="ru-RU" sz="1400" dirty="0" smtClean="0"/>
              <a:t>Тольятти, 201</a:t>
            </a:r>
            <a:r>
              <a:rPr lang="en-US" sz="1400" dirty="0" smtClean="0"/>
              <a:t>8</a:t>
            </a:r>
            <a:endParaRPr lang="en-US" sz="1400" dirty="0"/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827584" y="4337720"/>
            <a:ext cx="3957530" cy="360040"/>
          </a:xfrm>
          <a:prstGeom prst="roundRect">
            <a:avLst>
              <a:gd name="adj" fmla="val 0"/>
            </a:avLst>
          </a:prstGeom>
          <a:ln/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Доходы от размещения рекламы</a:t>
            </a:r>
            <a:endParaRPr lang="ru-RU" sz="1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5580113" y="4337720"/>
            <a:ext cx="2808312" cy="360040"/>
          </a:xfrm>
          <a:prstGeom prst="roundRect">
            <a:avLst>
              <a:gd name="adj" fmla="val 0"/>
            </a:avLst>
          </a:prstGeom>
          <a:ln/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 smtClean="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69</a:t>
            </a:r>
            <a:r>
              <a:rPr sz="1200" dirty="0" smtClean="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 </a:t>
            </a:r>
            <a:r>
              <a:rPr sz="1200" dirty="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млн. руб.</a:t>
            </a:r>
            <a:endParaRPr lang="ru-RU" sz="1200" dirty="0">
              <a:solidFill>
                <a:schemeClr val="tx1"/>
              </a:solidFill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34" name="Скругленный прямоугольник 33"/>
          <p:cNvSpPr/>
          <p:nvPr/>
        </p:nvSpPr>
        <p:spPr>
          <a:xfrm>
            <a:off x="827584" y="3329608"/>
            <a:ext cx="3960441" cy="360040"/>
          </a:xfrm>
          <a:prstGeom prst="roundRect">
            <a:avLst>
              <a:gd name="adj" fmla="val 0"/>
            </a:avLst>
          </a:prstGeom>
          <a:ln/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Аренда земли</a:t>
            </a:r>
            <a:endParaRPr lang="ru-RU" sz="1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3" name="Скругленный прямоугольник 42"/>
          <p:cNvSpPr/>
          <p:nvPr/>
        </p:nvSpPr>
        <p:spPr>
          <a:xfrm>
            <a:off x="5580113" y="3329608"/>
            <a:ext cx="2808312" cy="360040"/>
          </a:xfrm>
          <a:prstGeom prst="roundRect">
            <a:avLst>
              <a:gd name="adj" fmla="val 0"/>
            </a:avLst>
          </a:prstGeom>
          <a:ln/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 smtClean="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545 </a:t>
            </a:r>
            <a:r>
              <a:rPr sz="1200" dirty="0" err="1" smtClean="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млн</a:t>
            </a:r>
            <a:r>
              <a:rPr sz="1200" dirty="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. руб.</a:t>
            </a:r>
            <a:endParaRPr lang="ru-RU" sz="1200" dirty="0">
              <a:solidFill>
                <a:schemeClr val="tx1"/>
              </a:solidFill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46" name="Скругленный прямоугольник 45"/>
          <p:cNvSpPr/>
          <p:nvPr/>
        </p:nvSpPr>
        <p:spPr>
          <a:xfrm>
            <a:off x="827584" y="1817440"/>
            <a:ext cx="3960441" cy="360040"/>
          </a:xfrm>
          <a:prstGeom prst="roundRect">
            <a:avLst>
              <a:gd name="adj" fmla="val 0"/>
            </a:avLst>
          </a:prstGeom>
          <a:ln/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 smtClean="0">
                <a:latin typeface="Arial" pitchFamily="34" charset="0"/>
                <a:cs typeface="Arial" pitchFamily="34" charset="0"/>
              </a:rPr>
              <a:t>Налоги </a:t>
            </a:r>
            <a:endParaRPr lang="en-US" sz="1200" dirty="0" smtClean="0">
              <a:latin typeface="Arial" pitchFamily="34" charset="0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 smtClean="0">
                <a:latin typeface="Arial" pitchFamily="34" charset="0"/>
                <a:cs typeface="Arial" pitchFamily="34" charset="0"/>
              </a:rPr>
              <a:t>на совокупный доход</a:t>
            </a:r>
            <a:endParaRPr lang="ru-RU" sz="1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7" name="Скругленный прямоугольник 46"/>
          <p:cNvSpPr/>
          <p:nvPr/>
        </p:nvSpPr>
        <p:spPr>
          <a:xfrm>
            <a:off x="5580113" y="1817440"/>
            <a:ext cx="2808312" cy="360040"/>
          </a:xfrm>
          <a:prstGeom prst="roundRect">
            <a:avLst>
              <a:gd name="adj" fmla="val 0"/>
            </a:avLst>
          </a:prstGeom>
          <a:ln/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 smtClean="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355 </a:t>
            </a:r>
            <a:r>
              <a:rPr sz="1200" dirty="0" err="1" smtClean="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млн</a:t>
            </a:r>
            <a:r>
              <a:rPr sz="1200" dirty="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. руб.</a:t>
            </a:r>
            <a:endParaRPr lang="ru-RU" sz="1200" dirty="0">
              <a:solidFill>
                <a:schemeClr val="tx1"/>
              </a:solidFill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49" name="Скругленный прямоугольник 48"/>
          <p:cNvSpPr/>
          <p:nvPr/>
        </p:nvSpPr>
        <p:spPr>
          <a:xfrm>
            <a:off x="827584" y="2825552"/>
            <a:ext cx="3960441" cy="360040"/>
          </a:xfrm>
          <a:prstGeom prst="roundRect">
            <a:avLst>
              <a:gd name="adj" fmla="val 0"/>
            </a:avLst>
          </a:prstGeom>
          <a:ln/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 smtClean="0">
                <a:latin typeface="Arial" pitchFamily="34" charset="0"/>
                <a:cs typeface="Arial" pitchFamily="34" charset="0"/>
              </a:rPr>
              <a:t>Земельный налог</a:t>
            </a:r>
            <a:endParaRPr lang="ru-RU" sz="1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0" name="Скругленный прямоугольник 49"/>
          <p:cNvSpPr/>
          <p:nvPr/>
        </p:nvSpPr>
        <p:spPr>
          <a:xfrm>
            <a:off x="5580113" y="2825552"/>
            <a:ext cx="2808312" cy="360040"/>
          </a:xfrm>
          <a:prstGeom prst="roundRect">
            <a:avLst>
              <a:gd name="adj" fmla="val 0"/>
            </a:avLst>
          </a:prstGeom>
          <a:ln/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 smtClean="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841 </a:t>
            </a:r>
            <a:r>
              <a:rPr sz="1200" dirty="0" err="1" smtClean="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млн</a:t>
            </a:r>
            <a:r>
              <a:rPr sz="1200" dirty="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. руб.</a:t>
            </a:r>
            <a:endParaRPr lang="ru-RU" sz="1200" dirty="0">
              <a:solidFill>
                <a:schemeClr val="tx1"/>
              </a:solidFill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331202" y="6186499"/>
            <a:ext cx="6403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Georgia" panose="02040502050405020303" pitchFamily="18" charset="0"/>
              </a:rPr>
              <a:t>5</a:t>
            </a:r>
            <a:endParaRPr lang="ru-RU" sz="2400" dirty="0">
              <a:solidFill>
                <a:schemeClr val="tx1">
                  <a:lumMod val="50000"/>
                  <a:lumOff val="50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0" y="332656"/>
            <a:ext cx="1008112" cy="432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0000FF"/>
              </a:solidFill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133725" y="259160"/>
            <a:ext cx="1008112" cy="432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7544" y="762962"/>
            <a:ext cx="8676456" cy="217765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3779912" y="6326415"/>
            <a:ext cx="5364088" cy="216024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331202" y="6186499"/>
            <a:ext cx="6403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Georgia" panose="02040502050405020303" pitchFamily="18" charset="0"/>
              </a:rPr>
              <a:t>6</a:t>
            </a:r>
            <a:endParaRPr lang="ru-RU" sz="2400" dirty="0">
              <a:solidFill>
                <a:schemeClr val="tx1">
                  <a:lumMod val="50000"/>
                  <a:lumOff val="50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115616" y="116632"/>
            <a:ext cx="741682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Функциональная структура расходов в 2019 году</a:t>
            </a:r>
          </a:p>
          <a:p>
            <a:pPr algn="ctr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(млн.руб.)</a:t>
            </a:r>
            <a:endParaRPr lang="ru-RU" b="1" dirty="0" smtClean="0">
              <a:solidFill>
                <a:srgbClr val="FF0000"/>
              </a:solidFill>
              <a:latin typeface="Georgia" pitchFamily="18" charset="0"/>
            </a:endParaRPr>
          </a:p>
        </p:txBody>
      </p:sp>
      <p:graphicFrame>
        <p:nvGraphicFramePr>
          <p:cNvPr id="8" name="Диаграмма 7"/>
          <p:cNvGraphicFramePr/>
          <p:nvPr>
            <p:extLst>
              <p:ext uri="{D42A27DB-BD31-4B8C-83A1-F6EECF244321}">
                <p14:modId xmlns:p14="http://schemas.microsoft.com/office/powerpoint/2010/main" xmlns="" val="2506185684"/>
              </p:ext>
            </p:extLst>
          </p:nvPr>
        </p:nvGraphicFramePr>
        <p:xfrm>
          <a:off x="467544" y="1052736"/>
          <a:ext cx="8352928" cy="511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Диаграмма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850075942"/>
              </p:ext>
            </p:extLst>
          </p:nvPr>
        </p:nvGraphicFramePr>
        <p:xfrm>
          <a:off x="674414" y="980727"/>
          <a:ext cx="8244916" cy="511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:p14="http://schemas.microsoft.com/office/powerpoint/2010/main" xmlns="" val="1847953927"/>
              </p:ext>
            </p:extLst>
          </p:nvPr>
        </p:nvGraphicFramePr>
        <p:xfrm>
          <a:off x="214282" y="1000108"/>
          <a:ext cx="8929718" cy="52149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xmlns="" val="4200554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857224" y="0"/>
            <a:ext cx="774722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Ведомственная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структура расходов в 2019 (млн.руб.)</a:t>
            </a:r>
            <a:endParaRPr lang="ru-RU" b="1" dirty="0" smtClean="0">
              <a:solidFill>
                <a:srgbClr val="FF0000"/>
              </a:solidFill>
              <a:latin typeface="Georgia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19064" y="642918"/>
            <a:ext cx="8424936" cy="252028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779912" y="6326415"/>
            <a:ext cx="5364088" cy="216024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331202" y="6186498"/>
            <a:ext cx="6403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Georgia" panose="02040502050405020303" pitchFamily="18" charset="0"/>
              </a:rPr>
              <a:t>7</a:t>
            </a:r>
          </a:p>
        </p:txBody>
      </p:sp>
      <p:graphicFrame>
        <p:nvGraphicFramePr>
          <p:cNvPr id="11" name="Диаграмма 10"/>
          <p:cNvGraphicFramePr/>
          <p:nvPr>
            <p:extLst>
              <p:ext uri="{D42A27DB-BD31-4B8C-83A1-F6EECF244321}">
                <p14:modId xmlns:p14="http://schemas.microsoft.com/office/powerpoint/2010/main" xmlns="" val="1538179016"/>
              </p:ext>
            </p:extLst>
          </p:nvPr>
        </p:nvGraphicFramePr>
        <p:xfrm>
          <a:off x="251520" y="980728"/>
          <a:ext cx="8715436" cy="5184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7544" y="764704"/>
            <a:ext cx="8676456" cy="216024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3779912" y="6326415"/>
            <a:ext cx="5364088" cy="216024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331202" y="6186499"/>
            <a:ext cx="4243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Georgia" panose="02040502050405020303" pitchFamily="18" charset="0"/>
              </a:rPr>
              <a:t>8</a:t>
            </a:r>
            <a:endParaRPr lang="ru-RU" sz="2400" dirty="0">
              <a:solidFill>
                <a:schemeClr val="tx1">
                  <a:lumMod val="50000"/>
                  <a:lumOff val="50000"/>
                </a:schemeClr>
              </a:solidFill>
              <a:latin typeface="Georgia" panose="02040502050405020303" pitchFamily="18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083688147"/>
              </p:ext>
            </p:extLst>
          </p:nvPr>
        </p:nvGraphicFramePr>
        <p:xfrm>
          <a:off x="331202" y="1092452"/>
          <a:ext cx="8468616" cy="2912612"/>
        </p:xfrm>
        <a:graphic>
          <a:graphicData uri="http://schemas.openxmlformats.org/drawingml/2006/table">
            <a:tbl>
              <a:tblPr/>
              <a:tblGrid>
                <a:gridCol w="1452776"/>
                <a:gridCol w="915814"/>
                <a:gridCol w="864096"/>
                <a:gridCol w="864096"/>
                <a:gridCol w="792088"/>
                <a:gridCol w="864096"/>
                <a:gridCol w="792088"/>
                <a:gridCol w="936104"/>
                <a:gridCol w="987458"/>
              </a:tblGrid>
              <a:tr h="120396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2018 год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2019 год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2020 год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2021 год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5445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план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к объёму   расходов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план</a:t>
                      </a:r>
                      <a:endParaRPr lang="ru-RU" sz="1200" b="1" i="0" u="none" strike="noStrike" dirty="0"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к объёму   расходов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план</a:t>
                      </a:r>
                      <a:endParaRPr lang="ru-RU" sz="1200" b="1" i="0" u="none" strike="noStrike" dirty="0"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к объёму   расходов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план</a:t>
                      </a:r>
                      <a:endParaRPr lang="ru-RU" sz="1200" b="1" i="0" u="none" strike="noStrike" dirty="0"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к объёму  </a:t>
                      </a:r>
                      <a:r>
                        <a:rPr lang="ru-RU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расходов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650136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3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Расходы бюджета, </a:t>
                      </a:r>
                      <a:r>
                        <a:rPr lang="ru-RU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13 748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r>
                        <a:rPr lang="en-US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830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7 652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 </a:t>
                      </a:r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703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744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Расходы на реализацию муниципальных программ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r>
                        <a:rPr lang="en-US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673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92,2%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r>
                        <a:rPr lang="ru-RU" sz="12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2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740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r>
                        <a:rPr lang="en-US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2,7</a:t>
                      </a:r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r>
                        <a:rPr lang="en-US" sz="12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en-US" sz="12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81,6%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2 748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35,7%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8177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Расходы на непрограммную деятельность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lang="en-US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075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7,8%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1 090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7,3</a:t>
                      </a:r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</a:t>
                      </a:r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</a:t>
                      </a:r>
                      <a:r>
                        <a:rPr lang="en-US" sz="1200" b="0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18,4%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</a:t>
                      </a:r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955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64,3%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" name="Прямоугольник 9"/>
          <p:cNvSpPr/>
          <p:nvPr/>
        </p:nvSpPr>
        <p:spPr>
          <a:xfrm>
            <a:off x="755576" y="116632"/>
            <a:ext cx="79208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Распределение программных и </a:t>
            </a:r>
            <a:r>
              <a:rPr lang="ru-RU" b="1" dirty="0" err="1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непрограммных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 расходов</a:t>
            </a:r>
          </a:p>
          <a:p>
            <a:pPr algn="ctr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в 2018 – 2021 годах </a:t>
            </a: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(млн. руб.)</a:t>
            </a:r>
            <a:endParaRPr lang="ru-RU" sz="1600" b="1" dirty="0" smtClean="0">
              <a:solidFill>
                <a:srgbClr val="FF0000"/>
              </a:solidFill>
              <a:latin typeface="Georgia" pitchFamily="18" charset="0"/>
            </a:endParaRPr>
          </a:p>
        </p:txBody>
      </p:sp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:p14="http://schemas.microsoft.com/office/powerpoint/2010/main" xmlns="" val="1877219858"/>
              </p:ext>
            </p:extLst>
          </p:nvPr>
        </p:nvGraphicFramePr>
        <p:xfrm>
          <a:off x="857224" y="4071942"/>
          <a:ext cx="8072494" cy="2603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4200554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1520" y="764704"/>
            <a:ext cx="8892480" cy="216024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3779912" y="6326415"/>
            <a:ext cx="5364088" cy="216024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331202" y="6186499"/>
            <a:ext cx="4963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Georgia" panose="02040502050405020303" pitchFamily="18" charset="0"/>
              </a:rPr>
              <a:t>9</a:t>
            </a:r>
            <a:endParaRPr lang="ru-RU" sz="2400" dirty="0">
              <a:solidFill>
                <a:schemeClr val="tx1">
                  <a:lumMod val="50000"/>
                  <a:lumOff val="50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67544" y="1916832"/>
            <a:ext cx="3024336" cy="792088"/>
          </a:xfrm>
          <a:prstGeom prst="roundRect">
            <a:avLst>
              <a:gd name="adj" fmla="val 0"/>
            </a:avLst>
          </a:prstGeom>
          <a:ln/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Строительство образовательных учреждений с созданием дополнительных мест для детей от 2 месяцев до 3 лет</a:t>
            </a:r>
            <a:endParaRPr lang="ru-RU" sz="13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851920" y="3501008"/>
            <a:ext cx="4752528" cy="864096"/>
          </a:xfrm>
          <a:prstGeom prst="roundRect">
            <a:avLst>
              <a:gd name="adj" fmla="val 0"/>
            </a:avLst>
          </a:prstGeom>
          <a:ln/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3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Обеспечение сохранности муниципального имущества, создание безопасных условий проживания граждан в жилых помещениях многоквартирных домов, находящихся  в муниципальной собственности</a:t>
            </a:r>
            <a:endParaRPr lang="ru-RU" sz="1300" dirty="0">
              <a:solidFill>
                <a:schemeClr val="tx1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67544" y="1124744"/>
            <a:ext cx="3024336" cy="684213"/>
          </a:xfrm>
          <a:prstGeom prst="roundRect">
            <a:avLst>
              <a:gd name="adj" fmla="val 0"/>
            </a:avLst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Социальная сфера</a:t>
            </a:r>
            <a:endParaRPr lang="ru-RU" sz="1600" dirty="0">
              <a:solidFill>
                <a:schemeClr val="bg1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3851920" y="1124744"/>
            <a:ext cx="4752528" cy="684213"/>
          </a:xfrm>
          <a:prstGeom prst="roundRect">
            <a:avLst>
              <a:gd name="adj" fmla="val 0"/>
            </a:avLst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 smtClean="0"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 </a:t>
            </a: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Городское хозяйство</a:t>
            </a:r>
            <a:endParaRPr lang="ru-RU" sz="1600" dirty="0">
              <a:solidFill>
                <a:schemeClr val="bg1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467544" y="3284984"/>
            <a:ext cx="3024336" cy="1152128"/>
          </a:xfrm>
          <a:prstGeom prst="roundRect">
            <a:avLst>
              <a:gd name="adj" fmla="val 0"/>
            </a:avLst>
          </a:prstGeom>
          <a:ln/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Содержание действующей сети муниципальных учреждений, сохранение контингента занимающихся в учреждениях дополнительного образования  на уровне предыдущего периода </a:t>
            </a:r>
            <a:endParaRPr lang="ru-RU" sz="13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467544" y="4509120"/>
            <a:ext cx="3024336" cy="991765"/>
          </a:xfrm>
          <a:prstGeom prst="roundRect">
            <a:avLst>
              <a:gd name="adj" fmla="val 0"/>
            </a:avLst>
          </a:prstGeom>
          <a:ln/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Улучшение жилищных условий молодых семей в рамках реализации муниципальной программы "Молодой семье – доступное жильё</a:t>
            </a:r>
            <a:r>
              <a:rPr lang="en-US" sz="1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”</a:t>
            </a:r>
            <a:endParaRPr lang="ru-RU" sz="13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467544" y="5589240"/>
            <a:ext cx="3024336" cy="631725"/>
          </a:xfrm>
          <a:prstGeom prst="roundRect">
            <a:avLst>
              <a:gd name="adj" fmla="val 0"/>
            </a:avLst>
          </a:prstGeom>
          <a:ln/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Выполнение в полном размере принятых публичных нормативных обязательств перед населением</a:t>
            </a:r>
            <a:endParaRPr lang="ru-RU" sz="13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3851920" y="4509120"/>
            <a:ext cx="4752528" cy="1711844"/>
          </a:xfrm>
          <a:prstGeom prst="roundRect">
            <a:avLst>
              <a:gd name="adj" fmla="val 0"/>
            </a:avLst>
          </a:prstGeom>
          <a:ln/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3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Выполнение мероприятий по поддержанию в технически исправном состоянии сетей и сооружений ливневой канализации,  устранению аварийных ситуаций на оборудовании и сетях инженерной инфраструктуры,  поддержанию в технически исправном эксплуатационном состоянии сетей уличного (наружного) освещения содержанию объектов и сетей инженерной инфраструктуры, оформленных в муниципальную собственность</a:t>
            </a:r>
            <a:endParaRPr lang="ru-RU" sz="1300" dirty="0">
              <a:solidFill>
                <a:schemeClr val="tx1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3851920" y="1857364"/>
            <a:ext cx="4752528" cy="1571636"/>
          </a:xfrm>
          <a:prstGeom prst="roundRect">
            <a:avLst>
              <a:gd name="adj" fmla="val 0"/>
            </a:avLst>
          </a:prstGeom>
          <a:ln/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3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Выполнение работ по содержанию улично-дорожной сети, ремонту дорог, повышению безопасности дорожного движения, санитарной очистке территорий городского округа, благоустройству территорий, содержанию мест захоронения, комплексному содержанию территорий общего пользования, жилых кварталов и объектов озеленения, охране, защите и воспроизводству лесов, охране окружающей среды</a:t>
            </a:r>
            <a:endParaRPr lang="ru-RU" sz="1300" dirty="0">
              <a:solidFill>
                <a:schemeClr val="tx1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467544" y="2780928"/>
            <a:ext cx="3024336" cy="432048"/>
          </a:xfrm>
          <a:prstGeom prst="roundRect">
            <a:avLst>
              <a:gd name="adj" fmla="val 0"/>
            </a:avLst>
          </a:prstGeom>
          <a:ln/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Строительство физкультурно-оздоровительного комплекса</a:t>
            </a:r>
            <a:endParaRPr lang="ru-RU" sz="13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1115616" y="188640"/>
            <a:ext cx="766834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Развитие приоритетных направлений расходов из бюджета городского округа Тольятти на 2019-2020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годы</a:t>
            </a:r>
            <a:endParaRPr lang="ru-RU" b="1" dirty="0" smtClean="0">
              <a:solidFill>
                <a:srgbClr val="FF0000"/>
              </a:solidFill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00554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7544" y="764704"/>
            <a:ext cx="8676456" cy="216024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3779912" y="6326415"/>
            <a:ext cx="5364088" cy="216024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179512" y="6093296"/>
            <a:ext cx="7124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Georgia" panose="02040502050405020303" pitchFamily="18" charset="0"/>
              </a:rPr>
              <a:t>10</a:t>
            </a:r>
            <a:endParaRPr lang="ru-RU" sz="2400" dirty="0">
              <a:solidFill>
                <a:schemeClr val="tx1">
                  <a:lumMod val="50000"/>
                  <a:lumOff val="50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67544" y="2060848"/>
            <a:ext cx="2304256" cy="120032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63,9 млн.руб</a:t>
            </a:r>
            <a:r>
              <a:rPr lang="ru-RU" sz="14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/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Публично-нормативные обязательства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444208" y="2060848"/>
            <a:ext cx="2376264" cy="175432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35,3 млн.руб.  (78 млн.руб. </a:t>
            </a:r>
            <a:r>
              <a:rPr lang="ru-RU" b="1" u="sng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вышест.бюдж</a:t>
            </a:r>
            <a:r>
              <a:rPr lang="ru-RU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.)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Улучшение жилищных условий молодым семьям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500430" y="2214554"/>
            <a:ext cx="2448272" cy="193899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>
            <a:defPPr>
              <a:defRPr lang="ru-RU"/>
            </a:defPPr>
            <a:lvl1pPr algn="ctr">
              <a:defRPr sz="2000"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ru-RU" dirty="0"/>
              <a:t>Бюджет городского округа Тольятти</a:t>
            </a:r>
          </a:p>
          <a:p>
            <a:r>
              <a:rPr lang="ru-RU" dirty="0"/>
              <a:t>на 201</a:t>
            </a:r>
            <a:r>
              <a:rPr lang="en-US" dirty="0"/>
              <a:t>9</a:t>
            </a:r>
            <a:r>
              <a:rPr lang="ru-RU" dirty="0"/>
              <a:t> г.</a:t>
            </a:r>
          </a:p>
          <a:p>
            <a:r>
              <a:rPr lang="en-US" u="sng" dirty="0" smtClean="0">
                <a:solidFill>
                  <a:schemeClr val="bg1"/>
                </a:solidFill>
              </a:rPr>
              <a:t>665</a:t>
            </a:r>
            <a:r>
              <a:rPr lang="ru-RU" u="sng" dirty="0" smtClean="0">
                <a:solidFill>
                  <a:schemeClr val="bg1"/>
                </a:solidFill>
              </a:rPr>
              <a:t>,</a:t>
            </a:r>
            <a:r>
              <a:rPr lang="en-US" u="sng" dirty="0" smtClean="0">
                <a:solidFill>
                  <a:schemeClr val="bg1"/>
                </a:solidFill>
              </a:rPr>
              <a:t>9</a:t>
            </a:r>
            <a:r>
              <a:rPr lang="ru-RU" u="sng" dirty="0" smtClean="0">
                <a:solidFill>
                  <a:schemeClr val="bg1"/>
                </a:solidFill>
              </a:rPr>
              <a:t>  млн.руб.</a:t>
            </a:r>
            <a:r>
              <a:rPr lang="en-US" u="sng" dirty="0" smtClean="0">
                <a:solidFill>
                  <a:schemeClr val="bg1"/>
                </a:solidFill>
              </a:rPr>
              <a:t>(</a:t>
            </a:r>
            <a:r>
              <a:rPr lang="ru-RU" u="sng" dirty="0" smtClean="0">
                <a:solidFill>
                  <a:schemeClr val="bg1"/>
                </a:solidFill>
              </a:rPr>
              <a:t>78 млн.руб. </a:t>
            </a:r>
            <a:r>
              <a:rPr lang="ru-RU" u="sng" dirty="0" err="1" smtClean="0">
                <a:solidFill>
                  <a:schemeClr val="bg1"/>
                </a:solidFill>
              </a:rPr>
              <a:t>вышест.бюдж</a:t>
            </a:r>
            <a:r>
              <a:rPr lang="ru-RU" u="sng" dirty="0" smtClean="0">
                <a:solidFill>
                  <a:schemeClr val="bg1"/>
                </a:solidFill>
              </a:rPr>
              <a:t>.)</a:t>
            </a:r>
            <a:endParaRPr lang="ru-RU" u="sng" dirty="0">
              <a:solidFill>
                <a:schemeClr val="bg1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347864" y="1124744"/>
            <a:ext cx="2592288" cy="64633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97,2 </a:t>
            </a:r>
            <a:r>
              <a:rPr lang="ru-RU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млн.руб.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Субсидии СОНКО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436096" y="4509120"/>
            <a:ext cx="3384376" cy="175432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22,5 </a:t>
            </a:r>
            <a:r>
              <a:rPr lang="ru-RU" b="1" u="sng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млн.руб</a:t>
            </a:r>
            <a:r>
              <a:rPr lang="ru-RU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Социальные выплаты  на присмотр и уход за детьми-инвалидами, детьми-сиротами, детьми оставшимися без попечения родителей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683568" y="4509120"/>
            <a:ext cx="3096344" cy="141577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147 </a:t>
            </a:r>
            <a:r>
              <a:rPr lang="ru-RU" b="1" u="sng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млн.руб</a:t>
            </a:r>
            <a:r>
              <a:rPr lang="ru-RU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/>
            <a:endParaRPr lang="ru-RU" sz="1400" b="1" u="sng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Организация бесплатного, льготного питания учащихся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323528" y="0"/>
            <a:ext cx="871296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Расходы бюджета на социальную поддержку граждан, социальных организаций в 2019 г. </a:t>
            </a:r>
            <a:endParaRPr lang="ru-RU" sz="2000" b="1" dirty="0" smtClean="0">
              <a:solidFill>
                <a:srgbClr val="FF0000"/>
              </a:solidFill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00554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8243</TotalTime>
  <Words>1439</Words>
  <Application>Microsoft Office PowerPoint</Application>
  <PresentationFormat>Экран (4:3)</PresentationFormat>
  <Paragraphs>328</Paragraphs>
  <Slides>14</Slides>
  <Notes>6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ПЕТРО</dc:creator>
  <cp:lastModifiedBy>bryzgalova</cp:lastModifiedBy>
  <cp:revision>833</cp:revision>
  <cp:lastPrinted>2019-07-15T11:36:01Z</cp:lastPrinted>
  <dcterms:created xsi:type="dcterms:W3CDTF">2017-06-15T13:15:30Z</dcterms:created>
  <dcterms:modified xsi:type="dcterms:W3CDTF">2019-08-30T09:33:36Z</dcterms:modified>
</cp:coreProperties>
</file>