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69" r:id="rId4"/>
    <p:sldId id="290" r:id="rId5"/>
    <p:sldId id="272" r:id="rId6"/>
    <p:sldId id="293" r:id="rId7"/>
    <p:sldId id="273" r:id="rId8"/>
    <p:sldId id="262" r:id="rId9"/>
    <p:sldId id="283" r:id="rId10"/>
    <p:sldId id="284" r:id="rId11"/>
    <p:sldId id="278" r:id="rId12"/>
    <p:sldId id="292" r:id="rId13"/>
    <p:sldId id="296" r:id="rId14"/>
    <p:sldId id="29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A555BB"/>
    <a:srgbClr val="882B9B"/>
    <a:srgbClr val="C05F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 showGuides="1">
      <p:cViewPr>
        <p:scale>
          <a:sx n="100" d="100"/>
          <a:sy n="100" d="100"/>
        </p:scale>
        <p:origin x="-50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44;&#1072;&#1085;&#1085;&#1099;&#1077;%20&#1087;&#1086;%20&#1076;&#1086;&#1093;&#1086;&#1076;&#1072;&#1084;%20(&#1073;&#1083;&#1080;&#1085;)%20-2019%20&#1091;&#1090;&#1074;&#1077;&#1088;&#10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&#1088;&#1072;&#1073;&#1086;&#1090;&#1072;\&#1055;&#1056;&#1045;&#1047;&#1045;&#1053;&#1058;&#1040;&#1062;&#1048;&#1048;\2018\&#1060;&#1091;&#1085;&#1082;&#1094;&#1080;&#1086;&#1085;&#1072;&#1083;&#1100;&#1085;&#1072;&#1103;%202018%20-%20&#1087;&#1080;&#1088;&#1086;&#1075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u\Desktop\&#1087;&#1088;&#1077;&#1079;&#1077;&#1085;&#1090;&#1072;&#1094;&#1080;&#1103;%20&#1082;%20&#1091;&#1090;&#1086;&#1095;&#1085;&#1077;&#1085;&#1080;&#1103;&#1084;\&#1056;&#1044;%20208%20&#1086;&#1090;%2002.04.2019\&#1089;&#1083;&#1072;&#1081;&#1076;,%20&#1082;&#1088;&#1091;&#1075;%20&#1089;%20%2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76;&#1072;&#1085;&#1085;&#1099;&#1077;%20&#1052;&#1091;&#1085;.%20&#1076;&#1086;&#1083;&#1075;%202019%20&#1091;&#1090;&#1074;&#1077;&#1088;&#107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325</c:v>
                </c:pt>
                <c:pt idx="1">
                  <c:v>481</c:v>
                </c:pt>
                <c:pt idx="2">
                  <c:v>219</c:v>
                </c:pt>
                <c:pt idx="3">
                  <c:v>277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6348</c:v>
                </c:pt>
                <c:pt idx="1">
                  <c:v>6749</c:v>
                </c:pt>
                <c:pt idx="2">
                  <c:v>7079</c:v>
                </c:pt>
                <c:pt idx="3">
                  <c:v>352</c:v>
                </c:pt>
                <c:pt idx="4">
                  <c:v>213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Собственные доходы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6383</c:v>
                </c:pt>
                <c:pt idx="1">
                  <c:v>6599</c:v>
                </c:pt>
                <c:pt idx="2">
                  <c:v>7085</c:v>
                </c:pt>
                <c:pt idx="3">
                  <c:v>7698</c:v>
                </c:pt>
                <c:pt idx="4">
                  <c:v>7345</c:v>
                </c:pt>
              </c:numCache>
            </c:numRef>
          </c:val>
        </c:ser>
        <c:overlap val="100"/>
        <c:axId val="88173568"/>
        <c:axId val="88187648"/>
      </c:barChart>
      <c:catAx>
        <c:axId val="88173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187648"/>
        <c:crosses val="autoZero"/>
        <c:auto val="1"/>
        <c:lblAlgn val="ctr"/>
        <c:lblOffset val="100"/>
      </c:catAx>
      <c:valAx>
        <c:axId val="88187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1735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2260552516158613"/>
          <c:y val="0.12390485668013072"/>
          <c:w val="0.57302854205063114"/>
          <c:h val="0.8168362988206767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13056</c:v>
                </c:pt>
                <c:pt idx="1">
                  <c:v>13748</c:v>
                </c:pt>
                <c:pt idx="2">
                  <c:v>14143</c:v>
                </c:pt>
                <c:pt idx="3">
                  <c:v>7681</c:v>
                </c:pt>
                <c:pt idx="4">
                  <c:v>7698</c:v>
                </c:pt>
              </c:numCache>
            </c:numRef>
          </c:val>
        </c:ser>
        <c:marker val="1"/>
        <c:axId val="88228224"/>
        <c:axId val="88229760"/>
      </c:lineChart>
      <c:catAx>
        <c:axId val="88228224"/>
        <c:scaling>
          <c:orientation val="minMax"/>
        </c:scaling>
        <c:delete val="1"/>
        <c:axPos val="b"/>
        <c:numFmt formatCode="General" sourceLinked="1"/>
        <c:tickLblPos val="none"/>
        <c:crossAx val="88229760"/>
        <c:crosses val="autoZero"/>
        <c:auto val="1"/>
        <c:lblAlgn val="ctr"/>
        <c:lblOffset val="100"/>
      </c:catAx>
      <c:valAx>
        <c:axId val="88229760"/>
        <c:scaling>
          <c:orientation val="minMax"/>
        </c:scaling>
        <c:delete val="1"/>
        <c:axPos val="l"/>
        <c:numFmt formatCode="General" sourceLinked="1"/>
        <c:tickLblPos val="none"/>
        <c:crossAx val="882282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72372664990588"/>
          <c:y val="0.75464038746886386"/>
          <c:w val="0.17745524104532229"/>
          <c:h val="0.13695394246823547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8509866746404905"/>
                  <c:y val="-0.155332691564027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НДФЛ- 55,7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754980343447424E-2"/>
                  <c:y val="1.1731999197950151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Акцизы на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нефтепродукты-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005436021119021E-2"/>
                  <c:y val="-4.152837278318876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(УСН, ЕНВД, ЕСХН,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 патент)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- 5,2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419034574328474"/>
                  <c:y val="-0.191546003558068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НИФЛ-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9,4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072976950206144"/>
                  <c:y val="2.571731725023745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Земельный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налог-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12,4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211083134170651E-2"/>
                  <c:y val="2.7293715945081707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Гос.пошлина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2,9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462841845362733"/>
                  <c:y val="9.66820636782105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имущества-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9,7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Плата за негативное воздействие на </a:t>
                    </a:r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окр.среду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- 0,9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</a:t>
                    </a:r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продажи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активов-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0,9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Штрафные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санкции-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Прочие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доходы-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1,5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Налоги на совокупный доход (УСН, ЕНВД, ЕСХН, патент)</c:v>
                </c:pt>
                <c:pt idx="3">
                  <c:v>НИФЛ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окр.среду</c:v>
                </c:pt>
                <c:pt idx="8">
                  <c:v>Доходы от продажи активов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#,##0.0</c:formatCode>
                <c:ptCount val="11"/>
                <c:pt idx="0">
                  <c:v>55.337687035445683</c:v>
                </c:pt>
                <c:pt idx="1">
                  <c:v>0.7881793582993476</c:v>
                </c:pt>
                <c:pt idx="2">
                  <c:v>5.2278029505914345</c:v>
                </c:pt>
                <c:pt idx="3">
                  <c:v>9.3552174932574328</c:v>
                </c:pt>
                <c:pt idx="4">
                  <c:v>12.397483403162656</c:v>
                </c:pt>
                <c:pt idx="5">
                  <c:v>2.8503095929373612</c:v>
                </c:pt>
                <c:pt idx="6">
                  <c:v>9.7371256693376989</c:v>
                </c:pt>
                <c:pt idx="7">
                  <c:v>0.86059039832262241</c:v>
                </c:pt>
                <c:pt idx="8">
                  <c:v>0.87839470044924961</c:v>
                </c:pt>
                <c:pt idx="9">
                  <c:v>1.0333569790579844</c:v>
                </c:pt>
                <c:pt idx="10">
                  <c:v>1.5338524191374434</c:v>
                </c:pt>
              </c:numCache>
            </c:numRef>
          </c:val>
        </c:ser>
      </c:pie3DChart>
    </c:plotArea>
    <c:plotVisOnly val="1"/>
    <c:dispBlanksAs val="zero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6949898504066305E-2"/>
          <c:y val="8.2927057516139227E-2"/>
          <c:w val="0.68321021941222859"/>
          <c:h val="0.67444300660190515"/>
        </c:manualLayout>
      </c:layout>
      <c:pie3DChart>
        <c:varyColors val="1"/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675152339637153"/>
                  <c:y val="9.6563664555182879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вопросы- 1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415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9,7%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765174443358712E-2"/>
                  <c:y val="-4.1475758076646205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Нац.безопасность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 и правоохранительная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деятельность-13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; 0,9%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590414165374546"/>
                  <c:y val="6.72080052556350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экономика-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0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44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14,3%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6782512056931698"/>
                  <c:y val="-0.1889754388037225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ЖКХ-</a:t>
                    </a:r>
                    <a:r>
                      <a:rPr lang="ru-RU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1 4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33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9,9%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924212921660671"/>
                  <c:y val="4.999744112765903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Охрана окружающей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среды-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; 0,3%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2051888341543699"/>
                  <c:y val="-0.246099766777065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Образование-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092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;53,4%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0941769941671173E-2"/>
                  <c:y val="5.90277151909098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en-US" dirty="0" smtClean="0"/>
                      <a:t>611</a:t>
                    </a:r>
                    <a:r>
                      <a:rPr lang="ru-RU" dirty="0" smtClean="0"/>
                      <a:t>;4,1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5860904006151191"/>
                  <c:y val="1.98192742667558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Соц.политика-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539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3,1%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6155280603486022"/>
                  <c:y val="-2.392188340728064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Физкультура и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спорт-14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;1,0%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6362234507293555E-2"/>
                  <c:y val="-1.322000838355100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СМИ-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0,1%</a:t>
                    </a: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3134866762344363"/>
                  <c:y val="-7.986050490206905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мун.долга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50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3,6%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Нац.безопасность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Физкультура и спорт</c:v>
                </c:pt>
                <c:pt idx="9">
                  <c:v>СМИ</c:v>
                </c:pt>
                <c:pt idx="10">
                  <c:v>Обслуживание мун.долга</c:v>
                </c:pt>
              </c:strCache>
            </c:strRef>
          </c:cat>
          <c:val>
            <c:numRef>
              <c:f>Лист1!$F$2:$F$12</c:f>
              <c:numCache>
                <c:formatCode>#,##0_ ;[Red]\-#,##0\ </c:formatCode>
                <c:ptCount val="11"/>
                <c:pt idx="0">
                  <c:v>1419.7550000000001</c:v>
                </c:pt>
                <c:pt idx="1">
                  <c:v>132.73399999999998</c:v>
                </c:pt>
                <c:pt idx="2">
                  <c:v>2044.9829999999999</c:v>
                </c:pt>
                <c:pt idx="3">
                  <c:v>1425.8899999999999</c:v>
                </c:pt>
                <c:pt idx="4">
                  <c:v>20.241999999999987</c:v>
                </c:pt>
                <c:pt idx="5">
                  <c:v>7979.85</c:v>
                </c:pt>
                <c:pt idx="6">
                  <c:v>610.92599999999948</c:v>
                </c:pt>
                <c:pt idx="7">
                  <c:v>538.73099999999999</c:v>
                </c:pt>
                <c:pt idx="8">
                  <c:v>144.49</c:v>
                </c:pt>
                <c:pt idx="9">
                  <c:v>8.5479999999999983</c:v>
                </c:pt>
                <c:pt idx="10">
                  <c:v>503.98999999999904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4034433848174675"/>
          <c:y val="2.7488458072559851E-2"/>
          <c:w val="0.49753437464287675"/>
          <c:h val="0.888009261650701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Прочие ГРБС (менее 100 млн.руб.)</c:v>
                </c:pt>
                <c:pt idx="1">
                  <c:v>Орг.управление</c:v>
                </c:pt>
                <c:pt idx="2">
                  <c:v>Департамент инф.технологий и связи</c:v>
                </c:pt>
                <c:pt idx="3">
                  <c:v>Департамент городского хозяйства</c:v>
                </c:pt>
                <c:pt idx="4">
                  <c:v>Управление физ.культуры и спорта</c:v>
                </c:pt>
                <c:pt idx="5">
                  <c:v>Департамент градостроительной деятельности</c:v>
                </c:pt>
                <c:pt idx="6">
                  <c:v>Департамент образования</c:v>
                </c:pt>
                <c:pt idx="7">
                  <c:v>Департамент культуры</c:v>
                </c:pt>
                <c:pt idx="8">
                  <c:v>Департамент дорожного хозяйства и транспорта</c:v>
                </c:pt>
                <c:pt idx="9">
                  <c:v>Департамент общественной безопасности</c:v>
                </c:pt>
                <c:pt idx="10">
                  <c:v>ДУМИ</c:v>
                </c:pt>
                <c:pt idx="11">
                  <c:v>Департамент финансов</c:v>
                </c:pt>
                <c:pt idx="12">
                  <c:v>Администрация</c:v>
                </c:pt>
                <c:pt idx="13">
                  <c:v>Дума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134</c:v>
                </c:pt>
                <c:pt idx="1">
                  <c:v>212</c:v>
                </c:pt>
                <c:pt idx="2">
                  <c:v>303</c:v>
                </c:pt>
                <c:pt idx="3">
                  <c:v>1095</c:v>
                </c:pt>
                <c:pt idx="4">
                  <c:v>560</c:v>
                </c:pt>
                <c:pt idx="5">
                  <c:v>884</c:v>
                </c:pt>
                <c:pt idx="6">
                  <c:v>6376</c:v>
                </c:pt>
                <c:pt idx="7">
                  <c:v>886</c:v>
                </c:pt>
                <c:pt idx="8">
                  <c:v>1925</c:v>
                </c:pt>
                <c:pt idx="9">
                  <c:v>136</c:v>
                </c:pt>
                <c:pt idx="10">
                  <c:v>339</c:v>
                </c:pt>
                <c:pt idx="11">
                  <c:v>624</c:v>
                </c:pt>
                <c:pt idx="12">
                  <c:v>581</c:v>
                </c:pt>
                <c:pt idx="13">
                  <c:v>123</c:v>
                </c:pt>
              </c:numCache>
            </c:numRef>
          </c:val>
        </c:ser>
        <c:axId val="88541056"/>
        <c:axId val="88542592"/>
      </c:barChart>
      <c:catAx>
        <c:axId val="8854105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542592"/>
        <c:crosses val="autoZero"/>
        <c:auto val="1"/>
        <c:lblAlgn val="ctr"/>
        <c:lblOffset val="100"/>
      </c:catAx>
      <c:valAx>
        <c:axId val="8854259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541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92,2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92,7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81,7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464873185412245E-3"/>
                  <c:y val="8.9429723808326261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41,1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92.2</c:v>
                </c:pt>
                <c:pt idx="1">
                  <c:v>93.5</c:v>
                </c:pt>
                <c:pt idx="2">
                  <c:v>84.3</c:v>
                </c:pt>
                <c:pt idx="3">
                  <c:v>41.5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18,</a:t>
                    </a:r>
                    <a:r>
                      <a:rPr lang="en-US" dirty="0" smtClean="0"/>
                      <a:t>3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58,9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7.8</c:v>
                </c:pt>
                <c:pt idx="1">
                  <c:v>6.5</c:v>
                </c:pt>
                <c:pt idx="2">
                  <c:v>15.7</c:v>
                </c:pt>
                <c:pt idx="3">
                  <c:v>58.5</c:v>
                </c:pt>
              </c:numCache>
            </c:numRef>
          </c:val>
        </c:ser>
        <c:overlap val="100"/>
        <c:axId val="105416192"/>
        <c:axId val="105417728"/>
      </c:barChart>
      <c:catAx>
        <c:axId val="105416192"/>
        <c:scaling>
          <c:orientation val="minMax"/>
        </c:scaling>
        <c:axPos val="b"/>
        <c:numFmt formatCode="General" sourceLinked="0"/>
        <c:tickLblPos val="nextTo"/>
        <c:crossAx val="105417728"/>
        <c:crosses val="autoZero"/>
        <c:auto val="1"/>
        <c:lblAlgn val="ctr"/>
        <c:lblOffset val="100"/>
      </c:catAx>
      <c:valAx>
        <c:axId val="105417728"/>
        <c:scaling>
          <c:orientation val="minMax"/>
          <c:max val="100"/>
          <c:min val="0"/>
        </c:scaling>
        <c:axPos val="l"/>
        <c:majorGridlines/>
        <c:numFmt formatCode="0%" sourceLinked="0"/>
        <c:tickLblPos val="nextTo"/>
        <c:crossAx val="105416192"/>
        <c:crosses val="autoZero"/>
        <c:crossBetween val="between"/>
        <c:majorUnit val="10"/>
        <c:minorUnit val="5"/>
        <c:dispUnits>
          <c:builtInUnit val="hundreds"/>
        </c:dispUnits>
      </c:valAx>
    </c:plotArea>
    <c:legend>
      <c:legendPos val="r"/>
    </c:legend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'156'!$A$2</c:f>
              <c:strCache>
                <c:ptCount val="1"/>
                <c:pt idx="0">
                  <c:v>Привлечение коммерческих кредитов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'156'!$B$2:$F$2</c:f>
              <c:numCache>
                <c:formatCode>#,##0_ ;[Red]\-#,##0\ </c:formatCode>
                <c:ptCount val="5"/>
                <c:pt idx="0">
                  <c:v>5504</c:v>
                </c:pt>
                <c:pt idx="1">
                  <c:v>5636</c:v>
                </c:pt>
                <c:pt idx="2">
                  <c:v>5784</c:v>
                </c:pt>
                <c:pt idx="3">
                  <c:v>6109</c:v>
                </c:pt>
                <c:pt idx="4">
                  <c:v>6270</c:v>
                </c:pt>
              </c:numCache>
            </c:numRef>
          </c:val>
        </c:ser>
        <c:ser>
          <c:idx val="1"/>
          <c:order val="1"/>
          <c:tx>
            <c:strRef>
              <c:f>'156'!$A$3</c:f>
              <c:strCache>
                <c:ptCount val="1"/>
                <c:pt idx="0">
                  <c:v>Привлечение бюджетных кредитов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4.9019607843138824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'156'!$B$3:$F$3</c:f>
              <c:numCache>
                <c:formatCode>#,##0_ ;[Red]\-#,##0\ </c:formatCode>
                <c:ptCount val="5"/>
                <c:pt idx="0">
                  <c:v>218</c:v>
                </c:pt>
                <c:pt idx="1">
                  <c:v>287</c:v>
                </c:pt>
                <c:pt idx="2">
                  <c:v>150</c:v>
                </c:pt>
                <c:pt idx="3">
                  <c:v>102</c:v>
                </c:pt>
              </c:numCache>
            </c:numRef>
          </c:val>
        </c:ser>
        <c:ser>
          <c:idx val="2"/>
          <c:order val="2"/>
          <c:tx>
            <c:strRef>
              <c:f>'156'!$A$4</c:f>
              <c:strCache>
                <c:ptCount val="1"/>
                <c:pt idx="0">
                  <c:v>Предоставление муниципальных гарантий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-3.4587116299178411E-3"/>
                  <c:y val="-2.2058823529411856E-2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2058823529411856E-2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'156'!$B$4:$F$4</c:f>
              <c:numCache>
                <c:formatCode>#,##0_ ;[Red]\-#,##0\ </c:formatCode>
                <c:ptCount val="5"/>
                <c:pt idx="0">
                  <c:v>18</c:v>
                </c:pt>
                <c:pt idx="1">
                  <c:v>8</c:v>
                </c:pt>
              </c:numCache>
            </c:numRef>
          </c:val>
        </c:ser>
        <c:overlap val="100"/>
        <c:axId val="90741760"/>
        <c:axId val="90751744"/>
      </c:barChart>
      <c:lineChart>
        <c:grouping val="stacked"/>
        <c:ser>
          <c:idx val="3"/>
          <c:order val="3"/>
          <c:tx>
            <c:strRef>
              <c:f>'156'!$A$5</c:f>
              <c:strCache>
                <c:ptCount val="1"/>
                <c:pt idx="0">
                  <c:v>Стоимость обслуживания муниципального долга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752269779507136E-2"/>
                  <c:y val="-2.941176470588235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128404669260701E-2"/>
                  <c:y val="-3.186274509803924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481625594466485E-2"/>
                  <c:y val="-2.941176470588235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940337224384293E-2"/>
                  <c:y val="-3.186274509803924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481761764215624E-2"/>
                  <c:y val="-3.186274509803924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'156'!$B$5:$F$5</c:f>
              <c:numCache>
                <c:formatCode>#,##0_ ;[Red]\-#,##0\ </c:formatCode>
                <c:ptCount val="5"/>
                <c:pt idx="0">
                  <c:v>518</c:v>
                </c:pt>
                <c:pt idx="1">
                  <c:v>416</c:v>
                </c:pt>
                <c:pt idx="2">
                  <c:v>505</c:v>
                </c:pt>
                <c:pt idx="3">
                  <c:v>528</c:v>
                </c:pt>
                <c:pt idx="4">
                  <c:v>498</c:v>
                </c:pt>
              </c:numCache>
            </c:numRef>
          </c:val>
        </c:ser>
        <c:marker val="1"/>
        <c:axId val="90741760"/>
        <c:axId val="90751744"/>
      </c:lineChart>
      <c:catAx>
        <c:axId val="9074176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0751744"/>
        <c:crosses val="autoZero"/>
        <c:auto val="1"/>
        <c:lblAlgn val="ctr"/>
        <c:lblOffset val="100"/>
      </c:catAx>
      <c:valAx>
        <c:axId val="90751744"/>
        <c:scaling>
          <c:orientation val="minMax"/>
        </c:scaling>
        <c:axPos val="l"/>
        <c:majorGridlines/>
        <c:numFmt formatCode="#,##0_ ;[Red]\-#,##0\ " sourceLinked="1"/>
        <c:tickLblPos val="nextTo"/>
        <c:spPr>
          <a:noFill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0741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0.4532</cdr:x>
      <cdr:y>0.06061</cdr:y>
    </cdr:from>
    <cdr:to>
      <cdr:x>0.58441</cdr:x>
      <cdr:y>0.17811</cdr:y>
    </cdr:to>
    <cdr:sp macro="" textlink="">
      <cdr:nvSpPr>
        <cdr:cNvPr id="2" name="TextBox 15"/>
        <cdr:cNvSpPr txBox="1"/>
      </cdr:nvSpPr>
      <cdr:spPr>
        <a:xfrm xmlns:a="http://schemas.openxmlformats.org/drawingml/2006/main">
          <a:off x="2492920" y="142885"/>
          <a:ext cx="721759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14 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943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0.57143</cdr:x>
      <cdr:y>0.39394</cdr:y>
    </cdr:from>
    <cdr:to>
      <cdr:x>0.67532</cdr:x>
      <cdr:y>0.58977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3143280" y="928695"/>
          <a:ext cx="571470" cy="4616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8 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974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0.39394</cdr:y>
    </cdr:from>
    <cdr:to>
      <cdr:x>0.80519</cdr:x>
      <cdr:y>0.51144</cdr:y>
    </cdr:to>
    <cdr:sp macro="" textlink="">
      <cdr:nvSpPr>
        <cdr:cNvPr id="4" name="TextBox 15"/>
        <cdr:cNvSpPr txBox="1"/>
      </cdr:nvSpPr>
      <cdr:spPr>
        <a:xfrm xmlns:a="http://schemas.openxmlformats.org/drawingml/2006/main">
          <a:off x="3786214" y="92869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736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0.34847</cdr:x>
      <cdr:y>0.36364</cdr:y>
    </cdr:from>
    <cdr:to>
      <cdr:x>0.45455</cdr:x>
      <cdr:y>0.48114</cdr:y>
    </cdr:to>
    <cdr:sp macro="" textlink="">
      <cdr:nvSpPr>
        <cdr:cNvPr id="5" name="TextBox 15"/>
        <cdr:cNvSpPr txBox="1"/>
      </cdr:nvSpPr>
      <cdr:spPr>
        <a:xfrm xmlns:a="http://schemas.openxmlformats.org/drawingml/2006/main">
          <a:off x="1916855" y="857265"/>
          <a:ext cx="583499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6 518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0.46629</cdr:x>
      <cdr:y>0.30303</cdr:y>
    </cdr:from>
    <cdr:to>
      <cdr:x>0.5841</cdr:x>
      <cdr:y>0.42053</cdr:y>
    </cdr:to>
    <cdr:sp macro="" textlink="">
      <cdr:nvSpPr>
        <cdr:cNvPr id="6" name="TextBox 15"/>
        <cdr:cNvSpPr txBox="1"/>
      </cdr:nvSpPr>
      <cdr:spPr>
        <a:xfrm xmlns:a="http://schemas.openxmlformats.org/drawingml/2006/main">
          <a:off x="2564928" y="714379"/>
          <a:ext cx="648072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6 846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0.67532</cdr:x>
      <cdr:y>0.63636</cdr:y>
    </cdr:from>
    <cdr:to>
      <cdr:x>0.79221</cdr:x>
      <cdr:y>0.75386</cdr:y>
    </cdr:to>
    <cdr:sp macro="" textlink="">
      <cdr:nvSpPr>
        <cdr:cNvPr id="7" name="TextBox 15"/>
        <cdr:cNvSpPr txBox="1"/>
      </cdr:nvSpPr>
      <cdr:spPr>
        <a:xfrm xmlns:a="http://schemas.openxmlformats.org/drawingml/2006/main">
          <a:off x="3714776" y="1500198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7 427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0.23377</cdr:x>
      <cdr:y>0.66667</cdr:y>
    </cdr:from>
    <cdr:to>
      <cdr:x>0.35065</cdr:x>
      <cdr:y>0.78417</cdr:y>
    </cdr:to>
    <cdr:sp macro="" textlink="">
      <cdr:nvSpPr>
        <cdr:cNvPr id="8" name="TextBox 15"/>
        <cdr:cNvSpPr txBox="1"/>
      </cdr:nvSpPr>
      <cdr:spPr>
        <a:xfrm xmlns:a="http://schemas.openxmlformats.org/drawingml/2006/main">
          <a:off x="1285884" y="157163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6 348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0.69697</cdr:y>
    </cdr:from>
    <cdr:to>
      <cdr:x>0.45455</cdr:x>
      <cdr:y>0.81447</cdr:y>
    </cdr:to>
    <cdr:sp macro="" textlink="">
      <cdr:nvSpPr>
        <cdr:cNvPr id="9" name="TextBox 15"/>
        <cdr:cNvSpPr txBox="1"/>
      </cdr:nvSpPr>
      <cdr:spPr>
        <a:xfrm xmlns:a="http://schemas.openxmlformats.org/drawingml/2006/main">
          <a:off x="1857388" y="164307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6 749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0.72727</cdr:y>
    </cdr:from>
    <cdr:to>
      <cdr:x>0.57143</cdr:x>
      <cdr:y>0.84477</cdr:y>
    </cdr:to>
    <cdr:sp macro="" textlink="">
      <cdr:nvSpPr>
        <cdr:cNvPr id="10" name="TextBox 15"/>
        <cdr:cNvSpPr txBox="1"/>
      </cdr:nvSpPr>
      <cdr:spPr>
        <a:xfrm xmlns:a="http://schemas.openxmlformats.org/drawingml/2006/main">
          <a:off x="2500330" y="1714512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7 870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0.58442</cdr:x>
      <cdr:y>0.78788</cdr:y>
    </cdr:from>
    <cdr:to>
      <cdr:x>0.7013</cdr:x>
      <cdr:y>0.90538</cdr:y>
    </cdr:to>
    <cdr:sp macro="" textlink="">
      <cdr:nvSpPr>
        <cdr:cNvPr id="11" name="TextBox 15"/>
        <cdr:cNvSpPr txBox="1"/>
      </cdr:nvSpPr>
      <cdr:spPr>
        <a:xfrm xmlns:a="http://schemas.openxmlformats.org/drawingml/2006/main">
          <a:off x="3214710" y="1857388"/>
          <a:ext cx="642925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1 170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0.78788</cdr:y>
    </cdr:from>
    <cdr:to>
      <cdr:x>0.80519</cdr:x>
      <cdr:y>0.90538</cdr:y>
    </cdr:to>
    <cdr:sp macro="" textlink="">
      <cdr:nvSpPr>
        <cdr:cNvPr id="12" name="TextBox 15"/>
        <cdr:cNvSpPr txBox="1"/>
      </cdr:nvSpPr>
      <cdr:spPr>
        <a:xfrm xmlns:a="http://schemas.openxmlformats.org/drawingml/2006/main">
          <a:off x="3786214" y="1857388"/>
          <a:ext cx="642925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217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0.40164</cdr:x>
      <cdr:y>0.02817</cdr:y>
    </cdr:from>
    <cdr:to>
      <cdr:x>0.45082</cdr:x>
      <cdr:y>0.07042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62" y="142876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123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0.44655</cdr:x>
      <cdr:y>0.08641</cdr:y>
    </cdr:from>
    <cdr:to>
      <cdr:x>0.49573</cdr:x>
      <cdr:y>0.12867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91852" y="448008"/>
          <a:ext cx="428625" cy="219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581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0.15493</cdr:y>
    </cdr:from>
    <cdr:to>
      <cdr:x>0.4918</cdr:x>
      <cdr:y>0.19718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57652" y="78581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619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0.42196</cdr:x>
      <cdr:y>0.2242</cdr:y>
    </cdr:from>
    <cdr:to>
      <cdr:x>0.47114</cdr:x>
      <cdr:y>0.26646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77538" y="1162388"/>
          <a:ext cx="428625" cy="2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495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0.41311</cdr:x>
      <cdr:y>0.29167</cdr:y>
    </cdr:from>
    <cdr:to>
      <cdr:x>0.46229</cdr:x>
      <cdr:y>0.33392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00400" y="1512168"/>
          <a:ext cx="428625" cy="219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136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0.52851</cdr:x>
      <cdr:y>0.34821</cdr:y>
    </cdr:from>
    <cdr:to>
      <cdr:x>0.60636</cdr:x>
      <cdr:y>0.40377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606232" y="1805330"/>
          <a:ext cx="678496" cy="28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1 9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0.45442</cdr:x>
      <cdr:y>0.41667</cdr:y>
    </cdr:from>
    <cdr:to>
      <cdr:x>0.5036</cdr:x>
      <cdr:y>0.45892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960440" y="2160240"/>
          <a:ext cx="428626" cy="219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9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76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0.79316</cdr:x>
      <cdr:y>0.47222</cdr:y>
    </cdr:from>
    <cdr:to>
      <cdr:x>0.90158</cdr:x>
      <cdr:y>0.53541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912768" y="2448272"/>
          <a:ext cx="944876" cy="32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6 607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0.45902</cdr:x>
      <cdr:y>0.53577</cdr:y>
    </cdr:from>
    <cdr:to>
      <cdr:x>0.54138</cdr:x>
      <cdr:y>0.57836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000558" y="2717494"/>
          <a:ext cx="717769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1 1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77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0.60676</cdr:y>
    </cdr:from>
    <cdr:to>
      <cdr:x>0.4918</cdr:x>
      <cdr:y>0.64935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857626" y="3077534"/>
          <a:ext cx="428625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558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0.48753</cdr:x>
      <cdr:y>0.66513</cdr:y>
    </cdr:from>
    <cdr:to>
      <cdr:x>0.5613</cdr:x>
      <cdr:y>0.70772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249042" y="3448404"/>
          <a:ext cx="642938" cy="2208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dirty="0" smtClean="0"/>
            <a:t>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081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0.42963</cdr:x>
      <cdr:y>0.73611</cdr:y>
    </cdr:from>
    <cdr:to>
      <cdr:x>0.4908</cdr:x>
      <cdr:y>0.7929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744416" y="3816424"/>
          <a:ext cx="533149" cy="294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310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0.43789</cdr:x>
      <cdr:y>0.79167</cdr:y>
    </cdr:from>
    <cdr:to>
      <cdr:x>0.48707</cdr:x>
      <cdr:y>0.83393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816424" y="4104456"/>
          <a:ext cx="428625" cy="2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209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0.41376</cdr:x>
      <cdr:y>0.84425</cdr:y>
    </cdr:from>
    <cdr:to>
      <cdr:x>0.46294</cdr:x>
      <cdr:y>0.8865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606100" y="4377098"/>
          <a:ext cx="428625" cy="219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127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097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930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35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956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217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68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Тольятти на 2019 год      и  плановый период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и 2021 годов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210" y="1015663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288527"/>
            <a:ext cx="58681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991" y="4514707"/>
            <a:ext cx="252028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21,1 млн.руб.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( 13 зданий МБУ,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СДЮСШОР, 2 ДШИ и 1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ХШ)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1285860"/>
            <a:ext cx="2675435" cy="20875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103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ремонт зданий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(Тольяттинской филармонии, Тольяттинского краеведческого музея, Детского Дома культуры, Культурный центр «Автоград», Досуговый центр «Русич», ТЮЗ «Дилижанс» и Гимназии №35)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7554" y="3500438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algn="ctr"/>
            <a:r>
              <a:rPr lang="en-US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190</a:t>
            </a:r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,9  млн.руб. 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8540" y="4437112"/>
            <a:ext cx="2947956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37,7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4-х детских садов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мкр.Калина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Жигулевское море,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«Северный», 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квартале Автозаводского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района)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7554" y="5072074"/>
            <a:ext cx="244827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ПСД на реконструкцию зданий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(МБУ детского сада №36 «Якорек », УСК «Олимп»)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строительство, капитальный ремонт, разработку проектно-сметной-документации   в 2019 г. по объектам социальной инфраструктуры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007" y="1412777"/>
            <a:ext cx="244827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на организацию летнего отдыха в детских лагерях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1340768"/>
            <a:ext cx="288032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12,6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Капитальный ремонт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оснащение основными средствами зданий, пригодных для создания дополнительных мест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6143636" y="2965218"/>
            <a:ext cx="278608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4,9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строительства общеобразовательной школы в 18 квартале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428596" y="2714620"/>
            <a:ext cx="239743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4,3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Проектрование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строительство ФСК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N 7 «Акробат» в 21 квартале 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2818" y="3310937"/>
            <a:ext cx="244827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осуществление дорожной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г.о.Тольятти на 2019 г.                                 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51,6мл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н.руб.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млн.руб.- с/ф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местного значения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4704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14,4млн.руб.-с/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дворовых территорий многоквартирных домов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0"/>
            <a:ext cx="8635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на строительство, реконструкцию, ремонт дорог, капитальный ремонт дворов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дворовых территорий и мероприятий по обеспечению безопасности дорожного движения, с привлечением средств вышестоящего бюджета,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 2019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8801" y="1484784"/>
            <a:ext cx="259228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3,6 млн.руб.- с/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магистральной улицы общегородского значения регулируемого  движения ул. Офицерской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4352502" y="2846933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809965" y="418810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911090" y="4168155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061829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142984"/>
            <a:ext cx="2592288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электронной книги «Они строили АВТОВАЗ, АВТОВАЗ построил нас» (собрание материалов, воспоминаний, фотодокументов)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84" y="1428736"/>
            <a:ext cx="266429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30,7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и строительство магистральной улицы  Офицерской от Южного шоссе до ул. Ворошилова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85293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-2021 гг.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72,5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4509120"/>
            <a:ext cx="374441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17,4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8 «Союз»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14942" y="4500570"/>
            <a:ext cx="360040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24, 3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объекта "Выставочный зал в честь 50-летия АвтоВАЗа и выпуска первого легкового автомобиля со сквером, игровыми площадками и фонтаном"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мероприятия,  включенные в План по подготовке и проведению празднования 50-летия выпуска первого легкового автомобиля ВАЗ в городском округе Тольятти</a:t>
            </a:r>
            <a:endParaRPr lang="ru-RU" sz="15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309320"/>
            <a:ext cx="8532440" cy="23276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388" y="6092825"/>
            <a:ext cx="7127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+mn-cs"/>
              </a:rPr>
              <a:t>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7451" y="1700213"/>
            <a:ext cx="331254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среды»            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(национальный проект)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224,8 млн.руб.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363" y="1700213"/>
            <a:ext cx="3240087" cy="739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«Благоустройство территории городского округа Тольятти»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71.9</a:t>
            </a: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675" y="908721"/>
            <a:ext cx="345598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Бюджет на 2019 год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69</a:t>
            </a:r>
            <a:r>
              <a:rPr lang="en-US" sz="1800" b="1" u="sng" dirty="0" smtClean="0">
                <a:solidFill>
                  <a:schemeClr val="tx1"/>
                </a:solidFill>
              </a:rPr>
              <a:t>6</a:t>
            </a:r>
            <a:r>
              <a:rPr lang="ru-RU" sz="1800" b="1" u="sng" dirty="0" smtClean="0">
                <a:solidFill>
                  <a:schemeClr val="tx1"/>
                </a:solidFill>
              </a:rPr>
              <a:t>,</a:t>
            </a:r>
            <a:r>
              <a:rPr lang="en-US" sz="1800" b="1" u="sng" dirty="0" smtClean="0">
                <a:solidFill>
                  <a:schemeClr val="tx1"/>
                </a:solidFill>
              </a:rPr>
              <a:t>7</a:t>
            </a:r>
            <a:r>
              <a:rPr lang="ru-RU" sz="1800" b="1" u="sng" dirty="0" smtClean="0">
                <a:solidFill>
                  <a:schemeClr val="tx1"/>
                </a:solidFill>
              </a:rPr>
              <a:t>  млн.руб.</a:t>
            </a:r>
            <a:endParaRPr lang="ru-RU" sz="1800" b="1" u="sng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7450" y="2852936"/>
            <a:ext cx="3313113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Благоустройство дворовых территорий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,9млн.руб.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29190" y="2428868"/>
            <a:ext cx="324008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благоустройство внутриквартальных (придомовых) территорий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42,5 млн.руб.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29190" y="3214686"/>
            <a:ext cx="3240087" cy="600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 Реализация конкурса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«Наш микрорайон»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25,5  млн.руб.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450" y="4149725"/>
            <a:ext cx="3312542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 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173,9 млн.руб.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5 %) в т.ч.: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Бульвар Гая,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Буферная зона лесного массива (вдоль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ул.Баныкина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ул.Родины от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Соцгорода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Портпоселка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Итальянский сквер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0"/>
            <a:ext cx="8712200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Мероприятия,  включенные в бюджет городского округа на  благоустройство территорий</a:t>
            </a:r>
            <a:endParaRPr lang="ru-RU" sz="2000" b="1" dirty="0">
              <a:solidFill>
                <a:srgbClr val="FF0000"/>
              </a:solidFill>
              <a:latin typeface="Georgia" pitchFamily="18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 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68313" y="2565400"/>
            <a:ext cx="719137" cy="3240088"/>
          </a:xfrm>
          <a:prstGeom prst="curvedRightArrow">
            <a:avLst>
              <a:gd name="adj1" fmla="val 25000"/>
              <a:gd name="adj2" fmla="val 41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8172450" y="2214554"/>
            <a:ext cx="719138" cy="4000528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9190" y="3786190"/>
            <a:ext cx="3240087" cy="6001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Обустройство береговых зон – </a:t>
            </a: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57,2 млн.руб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. и образовательных учреждений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1,8 млн.руб. </a:t>
            </a:r>
            <a:endParaRPr lang="en-US" sz="11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29190" y="4429132"/>
            <a:ext cx="3240087" cy="5762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знаковых и социально-значимых мест</a:t>
            </a:r>
          </a:p>
          <a:p>
            <a:pPr algn="ctr">
              <a:defRPr/>
            </a:pP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316,2 млн.руб.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29190" y="5000636"/>
            <a:ext cx="3240087" cy="6477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общественных проектов по поддержке инициатив населения</a:t>
            </a:r>
          </a:p>
          <a:p>
            <a:pPr algn="ctr">
              <a:defRPr/>
            </a:pPr>
            <a:r>
              <a:rPr lang="en-US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 млн.руб.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29190" y="5643578"/>
            <a:ext cx="321471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и реконструкция набережной Автозаводского района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2,8млн.руб</a:t>
            </a:r>
            <a:r>
              <a:rPr lang="ru-RU" sz="1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88640"/>
            <a:ext cx="72728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2017-2021 годов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/>
        </p:nvGraphicFramePr>
        <p:xfrm>
          <a:off x="107504" y="838200"/>
          <a:ext cx="8856984" cy="547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115616" y="1916832"/>
            <a:ext cx="720080" cy="3600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5 504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1844824"/>
            <a:ext cx="720080" cy="367240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5 636</a:t>
            </a: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1772816"/>
            <a:ext cx="720080" cy="374441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5  774</a:t>
            </a:r>
            <a:endParaRPr lang="ru-RU" sz="1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012160" y="1556792"/>
            <a:ext cx="720080" cy="39604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6 526</a:t>
            </a:r>
            <a:endParaRPr lang="ru-RU" sz="1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596336" y="1412776"/>
            <a:ext cx="720080" cy="41044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6 720</a:t>
            </a:r>
            <a:endParaRPr lang="ru-RU" sz="1400" b="1" dirty="0"/>
          </a:p>
        </p:txBody>
      </p:sp>
      <p:sp>
        <p:nvSpPr>
          <p:cNvPr id="36" name="Прямоугольник 35"/>
          <p:cNvSpPr/>
          <p:nvPr/>
        </p:nvSpPr>
        <p:spPr>
          <a:xfrm rot="10800000" flipV="1">
            <a:off x="1115616" y="1268760"/>
            <a:ext cx="720080" cy="6480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0800000" flipV="1">
            <a:off x="1115616" y="1052736"/>
            <a:ext cx="720080" cy="2160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0800000" flipV="1">
            <a:off x="2699792" y="1196752"/>
            <a:ext cx="720080" cy="65645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287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0800000" flipV="1">
            <a:off x="4355976" y="1412776"/>
            <a:ext cx="720080" cy="3684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150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2699792" y="1052736"/>
            <a:ext cx="720080" cy="14401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0800000" flipV="1">
            <a:off x="6012160" y="1268760"/>
            <a:ext cx="720080" cy="2964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102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87624" y="4869160"/>
            <a:ext cx="504056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518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3808" y="4941168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416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2798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504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84168" y="4772815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966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66834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531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1450731" y="5152292"/>
            <a:ext cx="6550269" cy="63011"/>
          </a:xfrm>
          <a:custGeom>
            <a:avLst/>
            <a:gdLst>
              <a:gd name="connsiteX0" fmla="*/ 0 w 6550269"/>
              <a:gd name="connsiteY0" fmla="*/ 26377 h 63011"/>
              <a:gd name="connsiteX1" fmla="*/ 1547446 w 6550269"/>
              <a:gd name="connsiteY1" fmla="*/ 61546 h 63011"/>
              <a:gd name="connsiteX2" fmla="*/ 3244361 w 6550269"/>
              <a:gd name="connsiteY2" fmla="*/ 17585 h 63011"/>
              <a:gd name="connsiteX3" fmla="*/ 4932484 w 6550269"/>
              <a:gd name="connsiteY3" fmla="*/ 0 h 63011"/>
              <a:gd name="connsiteX4" fmla="*/ 6550269 w 6550269"/>
              <a:gd name="connsiteY4" fmla="*/ 26377 h 6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269" h="63011">
                <a:moveTo>
                  <a:pt x="0" y="26377"/>
                </a:moveTo>
                <a:cubicBezTo>
                  <a:pt x="503359" y="44694"/>
                  <a:pt x="1006719" y="63011"/>
                  <a:pt x="1547446" y="61546"/>
                </a:cubicBezTo>
                <a:cubicBezTo>
                  <a:pt x="2088173" y="60081"/>
                  <a:pt x="3244361" y="17585"/>
                  <a:pt x="3244361" y="17585"/>
                </a:cubicBezTo>
                <a:lnTo>
                  <a:pt x="4932484" y="0"/>
                </a:lnTo>
                <a:cubicBezTo>
                  <a:pt x="5483469" y="1465"/>
                  <a:pt x="6016869" y="13921"/>
                  <a:pt x="6550269" y="26377"/>
                </a:cubicBezTo>
              </a:path>
            </a:pathLst>
          </a:custGeom>
          <a:ln w="63500">
            <a:solidFill>
              <a:srgbClr val="A47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8204494"/>
              </p:ext>
            </p:extLst>
          </p:nvPr>
        </p:nvGraphicFramePr>
        <p:xfrm>
          <a:off x="611560" y="980729"/>
          <a:ext cx="8280920" cy="2849943"/>
        </p:xfrm>
        <a:graphic>
          <a:graphicData uri="http://schemas.openxmlformats.org/drawingml/2006/table">
            <a:tbl>
              <a:tblPr/>
              <a:tblGrid>
                <a:gridCol w="2498554"/>
                <a:gridCol w="1213583"/>
                <a:gridCol w="1213583"/>
                <a:gridCol w="1065029"/>
                <a:gridCol w="1076588"/>
                <a:gridCol w="1213583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(план)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6 846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8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1 170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270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7 09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1 154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8 974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(-) / профицит (+)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-22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2017 – 2021 годов                                                                                  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85918" y="3929066"/>
          <a:ext cx="5548330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3583820938"/>
              </p:ext>
            </p:extLst>
          </p:nvPr>
        </p:nvGraphicFramePr>
        <p:xfrm>
          <a:off x="1142976" y="3857628"/>
          <a:ext cx="550072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39752" y="4143381"/>
            <a:ext cx="80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13 056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4071942"/>
            <a:ext cx="798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13 748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457200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6 383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48" y="52863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96526"/>
            <a:ext cx="8676456" cy="22821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164" y="6186499"/>
            <a:ext cx="640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363" y="188640"/>
            <a:ext cx="8178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2019 год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3019506799"/>
              </p:ext>
            </p:extLst>
          </p:nvPr>
        </p:nvGraphicFramePr>
        <p:xfrm>
          <a:off x="570362" y="1124744"/>
          <a:ext cx="8466133" cy="520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864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31338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84177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383366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6353944"/>
            <a:ext cx="422446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201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5" y="6353944"/>
            <a:ext cx="2952328" cy="47667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6 84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232149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534583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3" y="131338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814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3" y="484177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3" y="232149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635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80113" y="534583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32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80113" y="383366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80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55576" y="737320"/>
            <a:ext cx="413645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8105" y="737320"/>
            <a:ext cx="2952328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201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179512" y="0"/>
            <a:ext cx="85176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доходной части бюджета на 201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7584" y="584988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580113" y="584988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584" y="4337720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3" y="433772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7584" y="332960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80113" y="332960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545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27584" y="1817440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580113" y="181744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355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27584" y="282555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580113" y="282555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841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32656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33725" y="25916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2962"/>
            <a:ext cx="8676456" cy="217765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2019 году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2506185684"/>
              </p:ext>
            </p:extLst>
          </p:nvPr>
        </p:nvGraphicFramePr>
        <p:xfrm>
          <a:off x="467544" y="105273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50075942"/>
              </p:ext>
            </p:extLst>
          </p:nvPr>
        </p:nvGraphicFramePr>
        <p:xfrm>
          <a:off x="674414" y="980727"/>
          <a:ext cx="82449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1847953927"/>
              </p:ext>
            </p:extLst>
          </p:nvPr>
        </p:nvGraphicFramePr>
        <p:xfrm>
          <a:off x="214282" y="1000108"/>
          <a:ext cx="89297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0"/>
            <a:ext cx="774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расходов в 2019 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064" y="642918"/>
            <a:ext cx="8424936" cy="25202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1202" y="6186498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1538179016"/>
              </p:ext>
            </p:extLst>
          </p:nvPr>
        </p:nvGraphicFramePr>
        <p:xfrm>
          <a:off x="251520" y="980728"/>
          <a:ext cx="87154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3688147"/>
              </p:ext>
            </p:extLst>
          </p:nvPr>
        </p:nvGraphicFramePr>
        <p:xfrm>
          <a:off x="331202" y="1092452"/>
          <a:ext cx="8468616" cy="2912612"/>
        </p:xfrm>
        <a:graphic>
          <a:graphicData uri="http://schemas.openxmlformats.org/drawingml/2006/table">
            <a:tbl>
              <a:tblPr/>
              <a:tblGrid>
                <a:gridCol w="1452776"/>
                <a:gridCol w="915814"/>
                <a:gridCol w="864096"/>
                <a:gridCol w="864096"/>
                <a:gridCol w="792088"/>
                <a:gridCol w="864096"/>
                <a:gridCol w="792088"/>
                <a:gridCol w="936104"/>
                <a:gridCol w="987458"/>
              </a:tblGrid>
              <a:tr h="1203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01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14 943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реализацию муниципальных программ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7 333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180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41,1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58,9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непрограммных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расходов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2018 – 2021 годах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 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1877219858"/>
              </p:ext>
            </p:extLst>
          </p:nvPr>
        </p:nvGraphicFramePr>
        <p:xfrm>
          <a:off x="857224" y="4071942"/>
          <a:ext cx="8072494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9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916832"/>
            <a:ext cx="3024336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образовательных учреждений с созданием дополнительных мест для детей от 2 месяцев до 3 лет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3501008"/>
            <a:ext cx="4752528" cy="86409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сохранности муниципального имущества, создание безопасных условий проживания граждан в жилых помещениях многоквартирных домов, находящихся  в муниципальной собственности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24744"/>
            <a:ext cx="3024336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1124744"/>
            <a:ext cx="475252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Городское хозяйство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284984"/>
            <a:ext cx="3024336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действующей сети муниципальных учреждений, сохранение контингента занимающихся в учреждениях дополнительного образования  на уровне предыдущего периода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4509120"/>
            <a:ext cx="3024336" cy="99176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в рамках реализации муниципальной программы "Молодой семье – доступное жильё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5589240"/>
            <a:ext cx="3024336" cy="63172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в полном размере принятых публичных нормативных обязательств перед населением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4509120"/>
            <a:ext cx="4752528" cy="171184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мероприятий по поддержанию в технически исправном состоянии сетей и сооружений ливневой канализации,  устранению аварийных ситуаций на оборудовании и сетях инженерной инфраструктуры,  поддержанию в технически исправном эксплуатационном состоянии сетей уличного (наружного) освещения содержанию объектов и сетей инженерной инфраструктуры, оформленных в муниципальную собственность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1857364"/>
            <a:ext cx="4752528" cy="157163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работ по содержанию улично-дорожной сети, ремонту дорог, повышению безопасности дорожного движения, санитарной очистке территорий городского округа, благоустройству территорий, содержанию мест захоронения, комплексному содержанию территорий общего пользования, жилых кварталов и объектов озеленения, охране, защите и воспроизводству лесов, охране окружающей среды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2780928"/>
            <a:ext cx="3024336" cy="43204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физкультурно-оздоровительного комплекса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188640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2019-2020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годы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060848"/>
            <a:ext cx="23042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63,9 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Публично-нормативные обязательства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2060848"/>
            <a:ext cx="237626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35,3 млн.руб.  (78 млн.руб.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вышест.бюдж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молодым семьям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0430" y="2214554"/>
            <a:ext cx="2448272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городского округа Тольятти</a:t>
            </a:r>
          </a:p>
          <a:p>
            <a:r>
              <a:rPr lang="ru-RU" dirty="0"/>
              <a:t>на 201</a:t>
            </a:r>
            <a:r>
              <a:rPr lang="en-US" dirty="0"/>
              <a:t>9</a:t>
            </a:r>
            <a:r>
              <a:rPr lang="ru-RU" dirty="0"/>
              <a:t> г.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665</a:t>
            </a:r>
            <a:r>
              <a:rPr lang="ru-RU" u="sng" dirty="0" smtClean="0">
                <a:solidFill>
                  <a:schemeClr val="bg1"/>
                </a:solidFill>
              </a:rPr>
              <a:t>,</a:t>
            </a:r>
            <a:r>
              <a:rPr lang="en-US" u="sng" dirty="0" smtClean="0">
                <a:solidFill>
                  <a:schemeClr val="bg1"/>
                </a:solidFill>
              </a:rPr>
              <a:t>9</a:t>
            </a:r>
            <a:r>
              <a:rPr lang="ru-RU" u="sng" dirty="0" smtClean="0">
                <a:solidFill>
                  <a:schemeClr val="bg1"/>
                </a:solidFill>
              </a:rPr>
              <a:t>  млн.руб.</a:t>
            </a:r>
            <a:r>
              <a:rPr lang="en-US" u="sng" dirty="0" smtClean="0">
                <a:solidFill>
                  <a:schemeClr val="bg1"/>
                </a:solidFill>
              </a:rPr>
              <a:t>(</a:t>
            </a:r>
            <a:r>
              <a:rPr lang="ru-RU" u="sng" dirty="0" smtClean="0">
                <a:solidFill>
                  <a:schemeClr val="bg1"/>
                </a:solidFill>
              </a:rPr>
              <a:t>78 млн.руб. </a:t>
            </a:r>
            <a:r>
              <a:rPr lang="ru-RU" u="sng" dirty="0" err="1" smtClean="0">
                <a:solidFill>
                  <a:schemeClr val="bg1"/>
                </a:solidFill>
              </a:rPr>
              <a:t>вышест.бюдж</a:t>
            </a:r>
            <a:r>
              <a:rPr lang="ru-RU" u="sng" dirty="0" smtClean="0">
                <a:solidFill>
                  <a:schemeClr val="bg1"/>
                </a:solidFill>
              </a:rPr>
              <a:t>.)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7864" y="1124744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97,2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Субсидии СОНКО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36096" y="4509120"/>
            <a:ext cx="338437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22,5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выплаты  на присмотр и уход за детьми-инвалидами, детьми-сиротами, детьми оставшимися без попечения родителей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3568" y="4509120"/>
            <a:ext cx="3096344" cy="14157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бесплатного, льготного питания учащихся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социальную поддержку граждан, социальных организаций в 2019 г.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8880</TotalTime>
  <Words>1447</Words>
  <Application>Microsoft Office PowerPoint</Application>
  <PresentationFormat>Экран (4:3)</PresentationFormat>
  <Paragraphs>328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bryzgalova</cp:lastModifiedBy>
  <cp:revision>867</cp:revision>
  <cp:lastPrinted>2019-07-15T11:36:01Z</cp:lastPrinted>
  <dcterms:created xsi:type="dcterms:W3CDTF">2017-06-15T13:15:30Z</dcterms:created>
  <dcterms:modified xsi:type="dcterms:W3CDTF">2019-11-18T09:32:17Z</dcterms:modified>
</cp:coreProperties>
</file>