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notesMasterIdLst>
    <p:notesMasterId r:id="rId14"/>
  </p:notesMasterIdLst>
  <p:sldIdLst>
    <p:sldId id="256" r:id="rId4"/>
    <p:sldId id="289" r:id="rId5"/>
    <p:sldId id="270" r:id="rId6"/>
    <p:sldId id="290" r:id="rId7"/>
    <p:sldId id="292" r:id="rId8"/>
    <p:sldId id="291" r:id="rId9"/>
    <p:sldId id="294" r:id="rId10"/>
    <p:sldId id="287" r:id="rId11"/>
    <p:sldId id="288" r:id="rId12"/>
    <p:sldId id="295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790632C4-133D-4F1F-B39D-ED47471FB5AB}">
          <p14:sldIdLst>
            <p14:sldId id="256"/>
            <p14:sldId id="270"/>
            <p14:sldId id="271"/>
            <p14:sldId id="259"/>
            <p14:sldId id="260"/>
            <p14:sldId id="279"/>
            <p14:sldId id="280"/>
            <p14:sldId id="272"/>
            <p14:sldId id="273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2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Финансовое обеспечение реализации программы, тыс. руб.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281834</c:v>
                </c:pt>
                <c:pt idx="1">
                  <c:v>283670</c:v>
                </c:pt>
                <c:pt idx="2">
                  <c:v>372998</c:v>
                </c:pt>
                <c:pt idx="3">
                  <c:v>362602</c:v>
                </c:pt>
                <c:pt idx="4">
                  <c:v>371535</c:v>
                </c:pt>
              </c:numCache>
            </c:numRef>
          </c:val>
        </c:ser>
        <c:marker val="1"/>
        <c:axId val="66466560"/>
        <c:axId val="66468096"/>
      </c:lineChart>
      <c:catAx>
        <c:axId val="66466560"/>
        <c:scaling>
          <c:orientation val="minMax"/>
        </c:scaling>
        <c:axPos val="b"/>
        <c:numFmt formatCode="General" sourceLinked="1"/>
        <c:majorTickMark val="none"/>
        <c:tickLblPos val="nextTo"/>
        <c:crossAx val="66468096"/>
        <c:crosses val="autoZero"/>
        <c:auto val="1"/>
        <c:lblAlgn val="ctr"/>
        <c:lblOffset val="100"/>
      </c:catAx>
      <c:valAx>
        <c:axId val="66468096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crossAx val="6646656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F3220-B4F4-4678-8EE6-CDF167F1A59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691E06-8451-43C6-8D19-9C79E071F3DB}">
      <dgm:prSet phldrT="[Текст]" custT="1"/>
      <dgm:spPr>
        <a:solidFill>
          <a:schemeClr val="accent3">
            <a:lumMod val="75000"/>
            <a:alpha val="96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 Проблема:</a:t>
          </a:r>
        </a:p>
        <a:p>
          <a:r>
            <a:rPr lang="ru-RU" sz="1800" b="1" dirty="0" smtClean="0"/>
            <a:t>Выявление проблем при  функционировании систем коммунальной инфраструктуры городского округа Тольятти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410092C-6192-409E-B750-5185AA86F2A0}" type="parTrans" cxnId="{5A68F3A9-0578-4284-90C5-F0CB365FE251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492EF81-E80E-4CA1-9E42-846DBF6FD675}" type="sibTrans" cxnId="{5A68F3A9-0578-4284-90C5-F0CB365FE251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02E8B55-8044-48EC-AD0F-D8A731C6EBDF}">
      <dgm:prSet phldrT="[Текст]" custT="1"/>
      <dgm:spPr/>
      <dgm:t>
        <a:bodyPr/>
        <a:lstStyle/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0D243D7-4325-4D7D-A7FE-8B6066167A1B}" type="sibTrans" cxnId="{B4787E54-ADF5-473D-9AB8-08BF0D866297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4FDE89B-48DD-4EF3-ADAB-A413046CFDD2}" type="parTrans" cxnId="{B4787E54-ADF5-473D-9AB8-08BF0D866297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B330929-9826-417B-9FA6-E8198E151DBF}" type="pres">
      <dgm:prSet presAssocID="{596F3220-B4F4-4678-8EE6-CDF167F1A5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CF79EA-CCBB-4804-8B55-57B63B869F56}" type="pres">
      <dgm:prSet presAssocID="{17691E06-8451-43C6-8D19-9C79E071F3DB}" presName="linNode" presStyleCnt="0"/>
      <dgm:spPr/>
    </dgm:pt>
    <dgm:pt modelId="{9E363E93-6DF8-4EC7-AAB9-37BE3130C5B9}" type="pres">
      <dgm:prSet presAssocID="{17691E06-8451-43C6-8D19-9C79E071F3DB}" presName="parentShp" presStyleLbl="node1" presStyleIdx="0" presStyleCnt="1" custScaleX="88766" custScaleY="67453" custLinFactNeighborX="-21715" custLinFactNeighborY="-25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9D046-401C-4466-BCEC-CE55AE3EACD0}" type="pres">
      <dgm:prSet presAssocID="{17691E06-8451-43C6-8D19-9C79E071F3DB}" presName="childShp" presStyleLbl="bgAccFollowNode1" presStyleIdx="0" presStyleCnt="1" custScaleX="64060" custScaleY="74260" custLinFactNeighborX="-32980" custLinFactNeighborY="-17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889BDF-467D-4169-8E7C-D26987047C19}" type="presOf" srcId="{902E8B55-8044-48EC-AD0F-D8A731C6EBDF}" destId="{CD79D046-401C-4466-BCEC-CE55AE3EACD0}" srcOrd="0" destOrd="0" presId="urn:microsoft.com/office/officeart/2005/8/layout/vList6"/>
    <dgm:cxn modelId="{883613E1-C962-4280-9549-DA537454B985}" type="presOf" srcId="{596F3220-B4F4-4678-8EE6-CDF167F1A59D}" destId="{3B330929-9826-417B-9FA6-E8198E151DBF}" srcOrd="0" destOrd="0" presId="urn:microsoft.com/office/officeart/2005/8/layout/vList6"/>
    <dgm:cxn modelId="{B4787E54-ADF5-473D-9AB8-08BF0D866297}" srcId="{17691E06-8451-43C6-8D19-9C79E071F3DB}" destId="{902E8B55-8044-48EC-AD0F-D8A731C6EBDF}" srcOrd="0" destOrd="0" parTransId="{A4FDE89B-48DD-4EF3-ADAB-A413046CFDD2}" sibTransId="{F0D243D7-4325-4D7D-A7FE-8B6066167A1B}"/>
    <dgm:cxn modelId="{5A68F3A9-0578-4284-90C5-F0CB365FE251}" srcId="{596F3220-B4F4-4678-8EE6-CDF167F1A59D}" destId="{17691E06-8451-43C6-8D19-9C79E071F3DB}" srcOrd="0" destOrd="0" parTransId="{D410092C-6192-409E-B750-5185AA86F2A0}" sibTransId="{F492EF81-E80E-4CA1-9E42-846DBF6FD675}"/>
    <dgm:cxn modelId="{21A63C8B-AAC2-4E0C-BD3B-3210D8527C28}" type="presOf" srcId="{17691E06-8451-43C6-8D19-9C79E071F3DB}" destId="{9E363E93-6DF8-4EC7-AAB9-37BE3130C5B9}" srcOrd="0" destOrd="0" presId="urn:microsoft.com/office/officeart/2005/8/layout/vList6"/>
    <dgm:cxn modelId="{4061F0A3-E757-4233-9890-CF428F8B69CB}" type="presParOf" srcId="{3B330929-9826-417B-9FA6-E8198E151DBF}" destId="{69CF79EA-CCBB-4804-8B55-57B63B869F56}" srcOrd="0" destOrd="0" presId="urn:microsoft.com/office/officeart/2005/8/layout/vList6"/>
    <dgm:cxn modelId="{764DA602-C787-4C8A-B6C2-FEDF69250F8A}" type="presParOf" srcId="{69CF79EA-CCBB-4804-8B55-57B63B869F56}" destId="{9E363E93-6DF8-4EC7-AAB9-37BE3130C5B9}" srcOrd="0" destOrd="0" presId="urn:microsoft.com/office/officeart/2005/8/layout/vList6"/>
    <dgm:cxn modelId="{469C4788-2D03-4D3C-B097-379B7DF06F4B}" type="presParOf" srcId="{69CF79EA-CCBB-4804-8B55-57B63B869F56}" destId="{CD79D046-401C-4466-BCEC-CE55AE3EACD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6F3220-B4F4-4678-8EE6-CDF167F1A59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6999CE-8A52-4573-A156-20F51C6C0C52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 Проблема:</a:t>
          </a:r>
        </a:p>
        <a:p>
          <a:r>
            <a:rPr lang="ru-RU" sz="1800" b="1" dirty="0" smtClean="0">
              <a:latin typeface="+mj-lt"/>
              <a:ea typeface="Times New Roman" pitchFamily="18" charset="0"/>
              <a:cs typeface="Times New Roman" pitchFamily="18" charset="0"/>
            </a:rPr>
            <a:t>Возникновение аварийных ситуаций на оборудовании и сетях инженерной инфраструктуры, </a:t>
          </a:r>
          <a:r>
            <a:rPr lang="ru-RU" sz="1800" b="1" dirty="0" smtClean="0">
              <a:latin typeface="+mj-lt"/>
              <a:cs typeface="Times New Roman" pitchFamily="18" charset="0"/>
            </a:rPr>
            <a:t>чаще всего на </a:t>
          </a:r>
          <a:r>
            <a:rPr lang="ru-RU" sz="1800" b="1" dirty="0" smtClean="0">
              <a:latin typeface="+mj-lt"/>
            </a:rPr>
            <a:t>бесхозяйных инженерных сетях</a:t>
          </a:r>
          <a:endParaRPr lang="ru-RU" sz="1800" b="1" dirty="0">
            <a:latin typeface="+mj-lt"/>
            <a:cs typeface="Times New Roman" pitchFamily="18" charset="0"/>
          </a:endParaRPr>
        </a:p>
      </dgm:t>
    </dgm:pt>
    <dgm:pt modelId="{F1AE625D-E03A-40AD-8DD2-7B64577DE2B6}" type="parTrans" cxnId="{FC3FE018-341D-455A-8E60-A9A23E96382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DE68B8E-DE93-4B2C-BC94-52C6C18E3EE1}" type="sibTrans" cxnId="{FC3FE018-341D-455A-8E60-A9A23E96382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B330929-9826-417B-9FA6-E8198E151DBF}" type="pres">
      <dgm:prSet presAssocID="{596F3220-B4F4-4678-8EE6-CDF167F1A5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100C74-CBC6-4BEE-B466-E3B1D14DD377}" type="pres">
      <dgm:prSet presAssocID="{7D6999CE-8A52-4573-A156-20F51C6C0C52}" presName="linNode" presStyleCnt="0"/>
      <dgm:spPr/>
    </dgm:pt>
    <dgm:pt modelId="{989A3830-67C9-49D8-99AA-5BA87E06E5E1}" type="pres">
      <dgm:prSet presAssocID="{7D6999CE-8A52-4573-A156-20F51C6C0C52}" presName="parentShp" presStyleLbl="node1" presStyleIdx="0" presStyleCnt="1" custScaleX="84748" custScaleY="83000" custLinFactNeighborX="-28503" custLinFactNeighborY="-4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5A8BB-5057-4B79-9A21-AFF1BAAD98F8}" type="pres">
      <dgm:prSet presAssocID="{7D6999CE-8A52-4573-A156-20F51C6C0C52}" presName="childShp" presStyleLbl="bgAccFollowNode1" presStyleIdx="0" presStyleCnt="1" custScaleX="61971" custScaleY="66606" custLinFactNeighborX="-36554" custLinFactNeighborY="-4694">
        <dgm:presLayoutVars>
          <dgm:bulletEnabled val="1"/>
        </dgm:presLayoutVars>
      </dgm:prSet>
      <dgm:spPr/>
    </dgm:pt>
  </dgm:ptLst>
  <dgm:cxnLst>
    <dgm:cxn modelId="{8F65EEEC-3EAD-4734-87DD-4C09720D51DD}" type="presOf" srcId="{596F3220-B4F4-4678-8EE6-CDF167F1A59D}" destId="{3B330929-9826-417B-9FA6-E8198E151DBF}" srcOrd="0" destOrd="0" presId="urn:microsoft.com/office/officeart/2005/8/layout/vList6"/>
    <dgm:cxn modelId="{FC3FE018-341D-455A-8E60-A9A23E963822}" srcId="{596F3220-B4F4-4678-8EE6-CDF167F1A59D}" destId="{7D6999CE-8A52-4573-A156-20F51C6C0C52}" srcOrd="0" destOrd="0" parTransId="{F1AE625D-E03A-40AD-8DD2-7B64577DE2B6}" sibTransId="{3DE68B8E-DE93-4B2C-BC94-52C6C18E3EE1}"/>
    <dgm:cxn modelId="{987CE2E3-F85B-47FA-B18F-21FB0762AD22}" type="presOf" srcId="{7D6999CE-8A52-4573-A156-20F51C6C0C52}" destId="{989A3830-67C9-49D8-99AA-5BA87E06E5E1}" srcOrd="0" destOrd="0" presId="urn:microsoft.com/office/officeart/2005/8/layout/vList6"/>
    <dgm:cxn modelId="{362AAA28-D289-4C19-8610-76E893211CD5}" type="presParOf" srcId="{3B330929-9826-417B-9FA6-E8198E151DBF}" destId="{17100C74-CBC6-4BEE-B466-E3B1D14DD377}" srcOrd="0" destOrd="0" presId="urn:microsoft.com/office/officeart/2005/8/layout/vList6"/>
    <dgm:cxn modelId="{56F849C0-C672-491B-BD60-33859D2D6B42}" type="presParOf" srcId="{17100C74-CBC6-4BEE-B466-E3B1D14DD377}" destId="{989A3830-67C9-49D8-99AA-5BA87E06E5E1}" srcOrd="0" destOrd="0" presId="urn:microsoft.com/office/officeart/2005/8/layout/vList6"/>
    <dgm:cxn modelId="{981143BC-64B6-493B-AE1D-F207E56E3E35}" type="presParOf" srcId="{17100C74-CBC6-4BEE-B466-E3B1D14DD377}" destId="{57F5A8BB-5057-4B79-9A21-AFF1BAAD98F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6F3220-B4F4-4678-8EE6-CDF167F1A59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691E06-8451-43C6-8D19-9C79E071F3D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3 Проблема:</a:t>
          </a:r>
        </a:p>
        <a:p>
          <a:r>
            <a:rPr lang="ru-RU" sz="1800" dirty="0" smtClean="0"/>
            <a:t>Обязанность поддержания в технически исправном состоянии сетей и сооружений ливневой канализации и обеспечение нормативного поверхностного водоотведения с застроенных территорий</a:t>
          </a:r>
          <a:endParaRPr lang="ru-RU" sz="1800" b="1" u="sng" dirty="0">
            <a:latin typeface="Times New Roman" pitchFamily="18" charset="0"/>
            <a:cs typeface="Times New Roman" pitchFamily="18" charset="0"/>
          </a:endParaRPr>
        </a:p>
      </dgm:t>
    </dgm:pt>
    <dgm:pt modelId="{D410092C-6192-409E-B750-5185AA86F2A0}" type="parTrans" cxnId="{5A68F3A9-0578-4284-90C5-F0CB365FE251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492EF81-E80E-4CA1-9E42-846DBF6FD675}" type="sibTrans" cxnId="{5A68F3A9-0578-4284-90C5-F0CB365FE251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02E8B55-8044-48EC-AD0F-D8A731C6EBDF}">
      <dgm:prSet phldrT="[Текст]" custT="1"/>
      <dgm:spPr/>
      <dgm:t>
        <a:bodyPr/>
        <a:lstStyle/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0D243D7-4325-4D7D-A7FE-8B6066167A1B}" type="sibTrans" cxnId="{B4787E54-ADF5-473D-9AB8-08BF0D866297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4FDE89B-48DD-4EF3-ADAB-A413046CFDD2}" type="parTrans" cxnId="{B4787E54-ADF5-473D-9AB8-08BF0D866297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B330929-9826-417B-9FA6-E8198E151DBF}" type="pres">
      <dgm:prSet presAssocID="{596F3220-B4F4-4678-8EE6-CDF167F1A5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CF79EA-CCBB-4804-8B55-57B63B869F56}" type="pres">
      <dgm:prSet presAssocID="{17691E06-8451-43C6-8D19-9C79E071F3DB}" presName="linNode" presStyleCnt="0"/>
      <dgm:spPr/>
    </dgm:pt>
    <dgm:pt modelId="{9E363E93-6DF8-4EC7-AAB9-37BE3130C5B9}" type="pres">
      <dgm:prSet presAssocID="{17691E06-8451-43C6-8D19-9C79E071F3DB}" presName="parentShp" presStyleLbl="node1" presStyleIdx="0" presStyleCnt="1" custScaleX="92783" custScaleY="76597" custLinFactNeighborX="-1242" custLinFactNeighborY="-11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9D046-401C-4466-BCEC-CE55AE3EACD0}" type="pres">
      <dgm:prSet presAssocID="{17691E06-8451-43C6-8D19-9C79E071F3DB}" presName="childShp" presStyleLbl="bgAccFollowNode1" presStyleIdx="0" presStyleCnt="1" custScaleX="107039" custScaleY="68792" custLinFactNeighborX="-1671" custLinFactNeighborY="-12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DD7159-F793-41C8-8AC3-E7D22A1ED80E}" type="presOf" srcId="{902E8B55-8044-48EC-AD0F-D8A731C6EBDF}" destId="{CD79D046-401C-4466-BCEC-CE55AE3EACD0}" srcOrd="0" destOrd="0" presId="urn:microsoft.com/office/officeart/2005/8/layout/vList6"/>
    <dgm:cxn modelId="{B4787E54-ADF5-473D-9AB8-08BF0D866297}" srcId="{17691E06-8451-43C6-8D19-9C79E071F3DB}" destId="{902E8B55-8044-48EC-AD0F-D8A731C6EBDF}" srcOrd="0" destOrd="0" parTransId="{A4FDE89B-48DD-4EF3-ADAB-A413046CFDD2}" sibTransId="{F0D243D7-4325-4D7D-A7FE-8B6066167A1B}"/>
    <dgm:cxn modelId="{4DB9A7DF-3316-4AA3-96F6-BB811646D42E}" type="presOf" srcId="{17691E06-8451-43C6-8D19-9C79E071F3DB}" destId="{9E363E93-6DF8-4EC7-AAB9-37BE3130C5B9}" srcOrd="0" destOrd="0" presId="urn:microsoft.com/office/officeart/2005/8/layout/vList6"/>
    <dgm:cxn modelId="{6C61C28F-2191-4899-9D98-55192E203A7C}" type="presOf" srcId="{596F3220-B4F4-4678-8EE6-CDF167F1A59D}" destId="{3B330929-9826-417B-9FA6-E8198E151DBF}" srcOrd="0" destOrd="0" presId="urn:microsoft.com/office/officeart/2005/8/layout/vList6"/>
    <dgm:cxn modelId="{5A68F3A9-0578-4284-90C5-F0CB365FE251}" srcId="{596F3220-B4F4-4678-8EE6-CDF167F1A59D}" destId="{17691E06-8451-43C6-8D19-9C79E071F3DB}" srcOrd="0" destOrd="0" parTransId="{D410092C-6192-409E-B750-5185AA86F2A0}" sibTransId="{F492EF81-E80E-4CA1-9E42-846DBF6FD675}"/>
    <dgm:cxn modelId="{F4CBB254-5541-47C9-A87C-16CEA9EA1A71}" type="presParOf" srcId="{3B330929-9826-417B-9FA6-E8198E151DBF}" destId="{69CF79EA-CCBB-4804-8B55-57B63B869F56}" srcOrd="0" destOrd="0" presId="urn:microsoft.com/office/officeart/2005/8/layout/vList6"/>
    <dgm:cxn modelId="{C0C82515-163E-4BB3-B986-04DB9825E5E4}" type="presParOf" srcId="{69CF79EA-CCBB-4804-8B55-57B63B869F56}" destId="{9E363E93-6DF8-4EC7-AAB9-37BE3130C5B9}" srcOrd="0" destOrd="0" presId="urn:microsoft.com/office/officeart/2005/8/layout/vList6"/>
    <dgm:cxn modelId="{A3FD373B-58F5-4BFB-B7A8-2C2BDD870E31}" type="presParOf" srcId="{69CF79EA-CCBB-4804-8B55-57B63B869F56}" destId="{CD79D046-401C-4466-BCEC-CE55AE3EACD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6F3220-B4F4-4678-8EE6-CDF167F1A59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6999CE-8A52-4573-A156-20F51C6C0C52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4 Проблема:</a:t>
          </a:r>
        </a:p>
        <a:p>
          <a:r>
            <a:rPr lang="ru-RU" sz="1800" b="1" dirty="0" smtClean="0">
              <a:latin typeface="+mj-lt"/>
              <a:cs typeface="Times New Roman" pitchFamily="18" charset="0"/>
            </a:rPr>
            <a:t> Обязанность     </a:t>
          </a:r>
          <a:r>
            <a:rPr lang="ru-RU" sz="1800" b="1" dirty="0" smtClean="0">
              <a:latin typeface="+mj-lt"/>
            </a:rPr>
            <a:t>поддержания в технически исправном эксплуатационном состоянии сетей уличного (наружного) освещения.</a:t>
          </a:r>
          <a:endParaRPr lang="ru-RU" sz="1800" b="1" dirty="0">
            <a:latin typeface="+mj-lt"/>
            <a:cs typeface="Times New Roman" pitchFamily="18" charset="0"/>
          </a:endParaRPr>
        </a:p>
      </dgm:t>
    </dgm:pt>
    <dgm:pt modelId="{F1AE625D-E03A-40AD-8DD2-7B64577DE2B6}" type="parTrans" cxnId="{FC3FE018-341D-455A-8E60-A9A23E96382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DE68B8E-DE93-4B2C-BC94-52C6C18E3EE1}" type="sibTrans" cxnId="{FC3FE018-341D-455A-8E60-A9A23E96382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2ECE640-7E7C-4E63-9501-DAF8036D6CE0}">
      <dgm:prSet/>
      <dgm:spPr/>
      <dgm:t>
        <a:bodyPr/>
        <a:lstStyle/>
        <a:p>
          <a:r>
            <a:rPr lang="ru-RU" dirty="0" smtClean="0"/>
            <a:t>Ремонтно-эксплуатационное обслуживание уличного (наружного) освещения магистральных улиц и улиц местного значения, предотвращение их преждевременного  износа, проведение текущего ремонта, выявления и устранения возникающих неисправностей. Обеспечение поддержания нормируемых светотехнических параметров наружного освещения и заданных графиков режимов их работы, безопасного дорожного движения, повышения эстетически привлекательного, комфортного, безопасного качества жизни населения.</a:t>
          </a:r>
          <a:endParaRPr lang="ru-RU" dirty="0"/>
        </a:p>
      </dgm:t>
    </dgm:pt>
    <dgm:pt modelId="{3F9F3644-D5B7-4C81-897F-4F173650D82D}" type="parTrans" cxnId="{331928F7-5944-4AFA-BFDC-D96D43B65BE6}">
      <dgm:prSet/>
      <dgm:spPr/>
      <dgm:t>
        <a:bodyPr/>
        <a:lstStyle/>
        <a:p>
          <a:endParaRPr lang="ru-RU"/>
        </a:p>
      </dgm:t>
    </dgm:pt>
    <dgm:pt modelId="{47DF45E7-F3BB-4A02-8BCA-1FE8CBC5834E}" type="sibTrans" cxnId="{331928F7-5944-4AFA-BFDC-D96D43B65BE6}">
      <dgm:prSet/>
      <dgm:spPr/>
      <dgm:t>
        <a:bodyPr/>
        <a:lstStyle/>
        <a:p>
          <a:endParaRPr lang="ru-RU"/>
        </a:p>
      </dgm:t>
    </dgm:pt>
    <dgm:pt modelId="{32A9C3F3-0CB9-4673-8A49-69DCE2AEE6B7}">
      <dgm:prSet/>
      <dgm:spPr/>
      <dgm:t>
        <a:bodyPr/>
        <a:lstStyle/>
        <a:p>
          <a:endParaRPr lang="ru-RU" dirty="0"/>
        </a:p>
      </dgm:t>
    </dgm:pt>
    <dgm:pt modelId="{C6598620-C384-4460-9138-7FA0051E955D}" type="parTrans" cxnId="{B4C81394-5213-4921-B174-55EA874131DA}">
      <dgm:prSet/>
      <dgm:spPr/>
      <dgm:t>
        <a:bodyPr/>
        <a:lstStyle/>
        <a:p>
          <a:endParaRPr lang="ru-RU"/>
        </a:p>
      </dgm:t>
    </dgm:pt>
    <dgm:pt modelId="{E66D5B06-5D8E-4FD5-AE46-09DC29ED8279}" type="sibTrans" cxnId="{B4C81394-5213-4921-B174-55EA874131DA}">
      <dgm:prSet/>
      <dgm:spPr/>
      <dgm:t>
        <a:bodyPr/>
        <a:lstStyle/>
        <a:p>
          <a:endParaRPr lang="ru-RU"/>
        </a:p>
      </dgm:t>
    </dgm:pt>
    <dgm:pt modelId="{3B330929-9826-417B-9FA6-E8198E151DBF}" type="pres">
      <dgm:prSet presAssocID="{596F3220-B4F4-4678-8EE6-CDF167F1A5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100C74-CBC6-4BEE-B466-E3B1D14DD377}" type="pres">
      <dgm:prSet presAssocID="{7D6999CE-8A52-4573-A156-20F51C6C0C52}" presName="linNode" presStyleCnt="0"/>
      <dgm:spPr/>
    </dgm:pt>
    <dgm:pt modelId="{989A3830-67C9-49D8-99AA-5BA87E06E5E1}" type="pres">
      <dgm:prSet presAssocID="{7D6999CE-8A52-4573-A156-20F51C6C0C52}" presName="parentShp" presStyleLbl="node1" presStyleIdx="0" presStyleCnt="1" custScaleX="87270" custLinFactNeighborX="-20741" custLinFactNeighborY="-3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5A8BB-5057-4B79-9A21-AFF1BAAD98F8}" type="pres">
      <dgm:prSet presAssocID="{7D6999CE-8A52-4573-A156-20F51C6C0C52}" presName="childShp" presStyleLbl="bgAccFollowNode1" presStyleIdx="0" presStyleCnt="1" custScaleX="113078" custScaleY="100000" custLinFactNeighborX="253" custLinFactNeighborY="-2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BC9536-8EC5-422E-B97F-FE250690C52A}" type="presOf" srcId="{7D6999CE-8A52-4573-A156-20F51C6C0C52}" destId="{989A3830-67C9-49D8-99AA-5BA87E06E5E1}" srcOrd="0" destOrd="0" presId="urn:microsoft.com/office/officeart/2005/8/layout/vList6"/>
    <dgm:cxn modelId="{152CF5AF-A3F9-4AD3-947C-19B7A72676A1}" type="presOf" srcId="{32A9C3F3-0CB9-4673-8A49-69DCE2AEE6B7}" destId="{57F5A8BB-5057-4B79-9A21-AFF1BAAD98F8}" srcOrd="0" destOrd="0" presId="urn:microsoft.com/office/officeart/2005/8/layout/vList6"/>
    <dgm:cxn modelId="{B4C81394-5213-4921-B174-55EA874131DA}" srcId="{7D6999CE-8A52-4573-A156-20F51C6C0C52}" destId="{32A9C3F3-0CB9-4673-8A49-69DCE2AEE6B7}" srcOrd="0" destOrd="0" parTransId="{C6598620-C384-4460-9138-7FA0051E955D}" sibTransId="{E66D5B06-5D8E-4FD5-AE46-09DC29ED8279}"/>
    <dgm:cxn modelId="{331928F7-5944-4AFA-BFDC-D96D43B65BE6}" srcId="{7D6999CE-8A52-4573-A156-20F51C6C0C52}" destId="{92ECE640-7E7C-4E63-9501-DAF8036D6CE0}" srcOrd="1" destOrd="0" parTransId="{3F9F3644-D5B7-4C81-897F-4F173650D82D}" sibTransId="{47DF45E7-F3BB-4A02-8BCA-1FE8CBC5834E}"/>
    <dgm:cxn modelId="{85E5B72E-72C6-468C-8305-E284417F5F67}" type="presOf" srcId="{92ECE640-7E7C-4E63-9501-DAF8036D6CE0}" destId="{57F5A8BB-5057-4B79-9A21-AFF1BAAD98F8}" srcOrd="0" destOrd="1" presId="urn:microsoft.com/office/officeart/2005/8/layout/vList6"/>
    <dgm:cxn modelId="{0F2201B0-69BB-4D2F-8150-0364C93CB9D1}" type="presOf" srcId="{596F3220-B4F4-4678-8EE6-CDF167F1A59D}" destId="{3B330929-9826-417B-9FA6-E8198E151DBF}" srcOrd="0" destOrd="0" presId="urn:microsoft.com/office/officeart/2005/8/layout/vList6"/>
    <dgm:cxn modelId="{FC3FE018-341D-455A-8E60-A9A23E963822}" srcId="{596F3220-B4F4-4678-8EE6-CDF167F1A59D}" destId="{7D6999CE-8A52-4573-A156-20F51C6C0C52}" srcOrd="0" destOrd="0" parTransId="{F1AE625D-E03A-40AD-8DD2-7B64577DE2B6}" sibTransId="{3DE68B8E-DE93-4B2C-BC94-52C6C18E3EE1}"/>
    <dgm:cxn modelId="{3CFFA767-858D-4B72-86BC-F8D1C19A7C5E}" type="presParOf" srcId="{3B330929-9826-417B-9FA6-E8198E151DBF}" destId="{17100C74-CBC6-4BEE-B466-E3B1D14DD377}" srcOrd="0" destOrd="0" presId="urn:microsoft.com/office/officeart/2005/8/layout/vList6"/>
    <dgm:cxn modelId="{5AD7CDA9-0111-4A8E-B928-12A0BC144678}" type="presParOf" srcId="{17100C74-CBC6-4BEE-B466-E3B1D14DD377}" destId="{989A3830-67C9-49D8-99AA-5BA87E06E5E1}" srcOrd="0" destOrd="0" presId="urn:microsoft.com/office/officeart/2005/8/layout/vList6"/>
    <dgm:cxn modelId="{0879622C-9A59-403C-B7EF-8074E2A1BE05}" type="presParOf" srcId="{17100C74-CBC6-4BEE-B466-E3B1D14DD377}" destId="{57F5A8BB-5057-4B79-9A21-AFF1BAAD98F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952B60-409C-409F-BCD2-CD945D1C5E56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1C8C2A8-7A29-46AB-A2F5-6212D91F7B46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34B7FE74-87FF-4EB2-BAA6-4434CFED578C}" type="parTrans" cxnId="{D935EA9B-5B30-40D8-BFB5-740DB35D197C}">
      <dgm:prSet/>
      <dgm:spPr/>
      <dgm:t>
        <a:bodyPr/>
        <a:lstStyle/>
        <a:p>
          <a:endParaRPr lang="ru-RU"/>
        </a:p>
      </dgm:t>
    </dgm:pt>
    <dgm:pt modelId="{0B799458-9065-447E-983F-E2BA2CF67B3B}" type="sibTrans" cxnId="{D935EA9B-5B30-40D8-BFB5-740DB35D197C}">
      <dgm:prSet/>
      <dgm:spPr/>
      <dgm:t>
        <a:bodyPr/>
        <a:lstStyle/>
        <a:p>
          <a:endParaRPr lang="ru-RU"/>
        </a:p>
      </dgm:t>
    </dgm:pt>
    <dgm:pt modelId="{85ACE028-5BC4-4ED7-B9EA-453A717E6454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6DF8F8E-8DCA-469F-BB61-7AA8A5E018D7}" type="parTrans" cxnId="{BE75E3D8-F2B5-4C24-9A37-7C6E43346FB4}">
      <dgm:prSet/>
      <dgm:spPr/>
      <dgm:t>
        <a:bodyPr/>
        <a:lstStyle/>
        <a:p>
          <a:endParaRPr lang="ru-RU"/>
        </a:p>
      </dgm:t>
    </dgm:pt>
    <dgm:pt modelId="{AA23B716-53A6-4E1F-BB8A-888D99DE1DB0}" type="sibTrans" cxnId="{BE75E3D8-F2B5-4C24-9A37-7C6E43346FB4}">
      <dgm:prSet/>
      <dgm:spPr/>
      <dgm:t>
        <a:bodyPr/>
        <a:lstStyle/>
        <a:p>
          <a:endParaRPr lang="ru-RU"/>
        </a:p>
      </dgm:t>
    </dgm:pt>
    <dgm:pt modelId="{5C793F4B-E400-4FA8-ACAA-84B46FA21724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1373F90B-1173-4550-AF81-4661E4D8DF37}" type="parTrans" cxnId="{1A9ABB9A-B2A8-4A9F-8F12-B10B13CAE945}">
      <dgm:prSet/>
      <dgm:spPr/>
      <dgm:t>
        <a:bodyPr/>
        <a:lstStyle/>
        <a:p>
          <a:endParaRPr lang="ru-RU"/>
        </a:p>
      </dgm:t>
    </dgm:pt>
    <dgm:pt modelId="{F735137D-70B0-4B63-8714-A7D486F327E5}" type="sibTrans" cxnId="{1A9ABB9A-B2A8-4A9F-8F12-B10B13CAE945}">
      <dgm:prSet/>
      <dgm:spPr/>
      <dgm:t>
        <a:bodyPr/>
        <a:lstStyle/>
        <a:p>
          <a:endParaRPr lang="ru-RU"/>
        </a:p>
      </dgm:t>
    </dgm:pt>
    <dgm:pt modelId="{16961CE8-93D2-4B68-9A08-10A56BFAD3EA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7DBE8B59-41E7-42CF-9D93-3138D7CD0E8F}" type="parTrans" cxnId="{4830D6D5-D8A1-41CA-BC03-08F92A595DE4}">
      <dgm:prSet/>
      <dgm:spPr/>
      <dgm:t>
        <a:bodyPr/>
        <a:lstStyle/>
        <a:p>
          <a:endParaRPr lang="ru-RU"/>
        </a:p>
      </dgm:t>
    </dgm:pt>
    <dgm:pt modelId="{4FC619FC-07AC-4E0D-8F4D-47FE83E180EC}" type="sibTrans" cxnId="{4830D6D5-D8A1-41CA-BC03-08F92A595DE4}">
      <dgm:prSet/>
      <dgm:spPr/>
      <dgm:t>
        <a:bodyPr/>
        <a:lstStyle/>
        <a:p>
          <a:endParaRPr lang="ru-RU"/>
        </a:p>
      </dgm:t>
    </dgm:pt>
    <dgm:pt modelId="{6E2A0228-8964-4DE7-BBEE-41FE0BE9089D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EEB7A781-EE9E-48AC-BF0C-9603575A8378}" type="parTrans" cxnId="{6F83F200-7C40-40DE-9644-E1CCA080D77C}">
      <dgm:prSet/>
      <dgm:spPr/>
      <dgm:t>
        <a:bodyPr/>
        <a:lstStyle/>
        <a:p>
          <a:endParaRPr lang="ru-RU"/>
        </a:p>
      </dgm:t>
    </dgm:pt>
    <dgm:pt modelId="{4A8FE978-3D19-44B1-A942-30CD189FDDAC}" type="sibTrans" cxnId="{6F83F200-7C40-40DE-9644-E1CCA080D77C}">
      <dgm:prSet/>
      <dgm:spPr/>
      <dgm:t>
        <a:bodyPr/>
        <a:lstStyle/>
        <a:p>
          <a:endParaRPr lang="ru-RU"/>
        </a:p>
      </dgm:t>
    </dgm:pt>
    <dgm:pt modelId="{189A5BFF-A418-4967-939E-E65601FA4082}" type="pres">
      <dgm:prSet presAssocID="{28952B60-409C-409F-BCD2-CD945D1C5E5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818024-28E7-4097-BFC7-8927A8B8E70D}" type="pres">
      <dgm:prSet presAssocID="{28952B60-409C-409F-BCD2-CD945D1C5E56}" presName="matrix" presStyleCnt="0"/>
      <dgm:spPr/>
    </dgm:pt>
    <dgm:pt modelId="{68329282-2EC1-444B-BE43-64F1B254D984}" type="pres">
      <dgm:prSet presAssocID="{28952B60-409C-409F-BCD2-CD945D1C5E56}" presName="tile1" presStyleLbl="node1" presStyleIdx="0" presStyleCnt="4" custScaleX="91461" custScaleY="81644" custLinFactNeighborX="-7251" custLinFactNeighborY="-8742"/>
      <dgm:spPr/>
      <dgm:t>
        <a:bodyPr/>
        <a:lstStyle/>
        <a:p>
          <a:endParaRPr lang="ru-RU"/>
        </a:p>
      </dgm:t>
    </dgm:pt>
    <dgm:pt modelId="{8DB20408-6A73-401E-8478-AD88E9097811}" type="pres">
      <dgm:prSet presAssocID="{28952B60-409C-409F-BCD2-CD945D1C5E5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5FF80-A9B1-424A-92C9-313A0AC0A089}" type="pres">
      <dgm:prSet presAssocID="{28952B60-409C-409F-BCD2-CD945D1C5E56}" presName="tile2" presStyleLbl="node1" presStyleIdx="1" presStyleCnt="4" custScaleX="91956" custScaleY="87137" custLinFactNeighborX="-1081" custLinFactNeighborY="-4839"/>
      <dgm:spPr/>
      <dgm:t>
        <a:bodyPr/>
        <a:lstStyle/>
        <a:p>
          <a:endParaRPr lang="ru-RU"/>
        </a:p>
      </dgm:t>
    </dgm:pt>
    <dgm:pt modelId="{5122E050-3AF1-4FAB-97F6-5E7F4D1181FB}" type="pres">
      <dgm:prSet presAssocID="{28952B60-409C-409F-BCD2-CD945D1C5E5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714C2-867F-41BB-A557-07A7E2929CFD}" type="pres">
      <dgm:prSet presAssocID="{28952B60-409C-409F-BCD2-CD945D1C5E56}" presName="tile3" presStyleLbl="node1" presStyleIdx="2" presStyleCnt="4" custScaleX="87939" custScaleY="90452" custLinFactNeighborX="-5072" custLinFactNeighborY="4135"/>
      <dgm:spPr/>
      <dgm:t>
        <a:bodyPr/>
        <a:lstStyle/>
        <a:p>
          <a:endParaRPr lang="ru-RU"/>
        </a:p>
      </dgm:t>
    </dgm:pt>
    <dgm:pt modelId="{0BEC8200-BB23-4F63-830D-3DC63FFEB8A2}" type="pres">
      <dgm:prSet presAssocID="{28952B60-409C-409F-BCD2-CD945D1C5E5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667A0-70CB-4860-B5D9-C771D3F9232C}" type="pres">
      <dgm:prSet presAssocID="{28952B60-409C-409F-BCD2-CD945D1C5E56}" presName="tile4" presStyleLbl="node1" presStyleIdx="3" presStyleCnt="4" custScaleX="88868" custScaleY="95456" custLinFactNeighborX="757" custLinFactNeighborY="5456"/>
      <dgm:spPr/>
      <dgm:t>
        <a:bodyPr/>
        <a:lstStyle/>
        <a:p>
          <a:endParaRPr lang="ru-RU"/>
        </a:p>
      </dgm:t>
    </dgm:pt>
    <dgm:pt modelId="{540694D6-F335-4C52-8AB0-93DE72F936C4}" type="pres">
      <dgm:prSet presAssocID="{28952B60-409C-409F-BCD2-CD945D1C5E5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7D4A7-1D27-4273-BF10-42E6F3673562}" type="pres">
      <dgm:prSet presAssocID="{28952B60-409C-409F-BCD2-CD945D1C5E56}" presName="centerTile" presStyleLbl="fgShp" presStyleIdx="0" presStyleCnt="1" custScaleX="169686" custScaleY="63437" custLinFactNeighborX="-5177" custLinFactNeighborY="-245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F83F200-7C40-40DE-9644-E1CCA080D77C}" srcId="{01C8C2A8-7A29-46AB-A2F5-6212D91F7B46}" destId="{6E2A0228-8964-4DE7-BBEE-41FE0BE9089D}" srcOrd="3" destOrd="0" parTransId="{EEB7A781-EE9E-48AC-BF0C-9603575A8378}" sibTransId="{4A8FE978-3D19-44B1-A942-30CD189FDDAC}"/>
    <dgm:cxn modelId="{37018F69-B70D-401A-BAA2-AE6C0965DB5E}" type="presOf" srcId="{16961CE8-93D2-4B68-9A08-10A56BFAD3EA}" destId="{0BEC8200-BB23-4F63-830D-3DC63FFEB8A2}" srcOrd="1" destOrd="0" presId="urn:microsoft.com/office/officeart/2005/8/layout/matrix1"/>
    <dgm:cxn modelId="{AE1F2757-D210-4284-915C-5C2B4E49D661}" type="presOf" srcId="{6E2A0228-8964-4DE7-BBEE-41FE0BE9089D}" destId="{540694D6-F335-4C52-8AB0-93DE72F936C4}" srcOrd="1" destOrd="0" presId="urn:microsoft.com/office/officeart/2005/8/layout/matrix1"/>
    <dgm:cxn modelId="{DFBBE9B8-B309-4F8A-8BD9-1F79B3B502D2}" type="presOf" srcId="{85ACE028-5BC4-4ED7-B9EA-453A717E6454}" destId="{8DB20408-6A73-401E-8478-AD88E9097811}" srcOrd="1" destOrd="0" presId="urn:microsoft.com/office/officeart/2005/8/layout/matrix1"/>
    <dgm:cxn modelId="{60972821-A5A4-46FE-BA46-0BDFE58405C2}" type="presOf" srcId="{01C8C2A8-7A29-46AB-A2F5-6212D91F7B46}" destId="{BAF7D4A7-1D27-4273-BF10-42E6F3673562}" srcOrd="0" destOrd="0" presId="urn:microsoft.com/office/officeart/2005/8/layout/matrix1"/>
    <dgm:cxn modelId="{4830D6D5-D8A1-41CA-BC03-08F92A595DE4}" srcId="{01C8C2A8-7A29-46AB-A2F5-6212D91F7B46}" destId="{16961CE8-93D2-4B68-9A08-10A56BFAD3EA}" srcOrd="2" destOrd="0" parTransId="{7DBE8B59-41E7-42CF-9D93-3138D7CD0E8F}" sibTransId="{4FC619FC-07AC-4E0D-8F4D-47FE83E180EC}"/>
    <dgm:cxn modelId="{DECA4263-E75D-4017-A7E8-11CCAB2DA194}" type="presOf" srcId="{6E2A0228-8964-4DE7-BBEE-41FE0BE9089D}" destId="{9DF667A0-70CB-4860-B5D9-C771D3F9232C}" srcOrd="0" destOrd="0" presId="urn:microsoft.com/office/officeart/2005/8/layout/matrix1"/>
    <dgm:cxn modelId="{2EF311D6-1BD2-41DC-817D-AD2821CA6778}" type="presOf" srcId="{5C793F4B-E400-4FA8-ACAA-84B46FA21724}" destId="{5122E050-3AF1-4FAB-97F6-5E7F4D1181FB}" srcOrd="1" destOrd="0" presId="urn:microsoft.com/office/officeart/2005/8/layout/matrix1"/>
    <dgm:cxn modelId="{270FAEA8-45A1-41A9-9A64-46ECFB4C92CE}" type="presOf" srcId="{16961CE8-93D2-4B68-9A08-10A56BFAD3EA}" destId="{D45714C2-867F-41BB-A557-07A7E2929CFD}" srcOrd="0" destOrd="0" presId="urn:microsoft.com/office/officeart/2005/8/layout/matrix1"/>
    <dgm:cxn modelId="{D935EA9B-5B30-40D8-BFB5-740DB35D197C}" srcId="{28952B60-409C-409F-BCD2-CD945D1C5E56}" destId="{01C8C2A8-7A29-46AB-A2F5-6212D91F7B46}" srcOrd="0" destOrd="0" parTransId="{34B7FE74-87FF-4EB2-BAA6-4434CFED578C}" sibTransId="{0B799458-9065-447E-983F-E2BA2CF67B3B}"/>
    <dgm:cxn modelId="{BE75E3D8-F2B5-4C24-9A37-7C6E43346FB4}" srcId="{01C8C2A8-7A29-46AB-A2F5-6212D91F7B46}" destId="{85ACE028-5BC4-4ED7-B9EA-453A717E6454}" srcOrd="0" destOrd="0" parTransId="{86DF8F8E-8DCA-469F-BB61-7AA8A5E018D7}" sibTransId="{AA23B716-53A6-4E1F-BB8A-888D99DE1DB0}"/>
    <dgm:cxn modelId="{ECE09F7C-0727-4832-8DC1-3F0A178D2346}" type="presOf" srcId="{85ACE028-5BC4-4ED7-B9EA-453A717E6454}" destId="{68329282-2EC1-444B-BE43-64F1B254D984}" srcOrd="0" destOrd="0" presId="urn:microsoft.com/office/officeart/2005/8/layout/matrix1"/>
    <dgm:cxn modelId="{4BB0BD90-48D5-47FC-9B6F-86F05717B880}" type="presOf" srcId="{5C793F4B-E400-4FA8-ACAA-84B46FA21724}" destId="{A715FF80-A9B1-424A-92C9-313A0AC0A089}" srcOrd="0" destOrd="0" presId="urn:microsoft.com/office/officeart/2005/8/layout/matrix1"/>
    <dgm:cxn modelId="{1A9ABB9A-B2A8-4A9F-8F12-B10B13CAE945}" srcId="{01C8C2A8-7A29-46AB-A2F5-6212D91F7B46}" destId="{5C793F4B-E400-4FA8-ACAA-84B46FA21724}" srcOrd="1" destOrd="0" parTransId="{1373F90B-1173-4550-AF81-4661E4D8DF37}" sibTransId="{F735137D-70B0-4B63-8714-A7D486F327E5}"/>
    <dgm:cxn modelId="{C983692F-7984-4C12-A00A-D126FCDB94B0}" type="presOf" srcId="{28952B60-409C-409F-BCD2-CD945D1C5E56}" destId="{189A5BFF-A418-4967-939E-E65601FA4082}" srcOrd="0" destOrd="0" presId="urn:microsoft.com/office/officeart/2005/8/layout/matrix1"/>
    <dgm:cxn modelId="{321DA375-DEEE-48D3-A476-01BEA0632964}" type="presParOf" srcId="{189A5BFF-A418-4967-939E-E65601FA4082}" destId="{C3818024-28E7-4097-BFC7-8927A8B8E70D}" srcOrd="0" destOrd="0" presId="urn:microsoft.com/office/officeart/2005/8/layout/matrix1"/>
    <dgm:cxn modelId="{F72F6344-F878-4834-ACEB-50636E976969}" type="presParOf" srcId="{C3818024-28E7-4097-BFC7-8927A8B8E70D}" destId="{68329282-2EC1-444B-BE43-64F1B254D984}" srcOrd="0" destOrd="0" presId="urn:microsoft.com/office/officeart/2005/8/layout/matrix1"/>
    <dgm:cxn modelId="{49CF503B-7E6B-4EFB-AFFF-25247A11CCA6}" type="presParOf" srcId="{C3818024-28E7-4097-BFC7-8927A8B8E70D}" destId="{8DB20408-6A73-401E-8478-AD88E9097811}" srcOrd="1" destOrd="0" presId="urn:microsoft.com/office/officeart/2005/8/layout/matrix1"/>
    <dgm:cxn modelId="{660E3E45-DF98-4E81-AD37-97971BE26691}" type="presParOf" srcId="{C3818024-28E7-4097-BFC7-8927A8B8E70D}" destId="{A715FF80-A9B1-424A-92C9-313A0AC0A089}" srcOrd="2" destOrd="0" presId="urn:microsoft.com/office/officeart/2005/8/layout/matrix1"/>
    <dgm:cxn modelId="{ADE75CDD-5AAB-4CA9-9E08-580A8F8F8D9A}" type="presParOf" srcId="{C3818024-28E7-4097-BFC7-8927A8B8E70D}" destId="{5122E050-3AF1-4FAB-97F6-5E7F4D1181FB}" srcOrd="3" destOrd="0" presId="urn:microsoft.com/office/officeart/2005/8/layout/matrix1"/>
    <dgm:cxn modelId="{AEE6C56E-31AA-4F8E-9918-D3A410E493CA}" type="presParOf" srcId="{C3818024-28E7-4097-BFC7-8927A8B8E70D}" destId="{D45714C2-867F-41BB-A557-07A7E2929CFD}" srcOrd="4" destOrd="0" presId="urn:microsoft.com/office/officeart/2005/8/layout/matrix1"/>
    <dgm:cxn modelId="{CB773C2D-C6C9-4FEA-AAE7-FAF02E14BE8C}" type="presParOf" srcId="{C3818024-28E7-4097-BFC7-8927A8B8E70D}" destId="{0BEC8200-BB23-4F63-830D-3DC63FFEB8A2}" srcOrd="5" destOrd="0" presId="urn:microsoft.com/office/officeart/2005/8/layout/matrix1"/>
    <dgm:cxn modelId="{942A93E8-284F-40F6-9A01-8734023A77C2}" type="presParOf" srcId="{C3818024-28E7-4097-BFC7-8927A8B8E70D}" destId="{9DF667A0-70CB-4860-B5D9-C771D3F9232C}" srcOrd="6" destOrd="0" presId="urn:microsoft.com/office/officeart/2005/8/layout/matrix1"/>
    <dgm:cxn modelId="{BCA3232C-EB23-44E3-AA59-C37F52AC499C}" type="presParOf" srcId="{C3818024-28E7-4097-BFC7-8927A8B8E70D}" destId="{540694D6-F335-4C52-8AB0-93DE72F936C4}" srcOrd="7" destOrd="0" presId="urn:microsoft.com/office/officeart/2005/8/layout/matrix1"/>
    <dgm:cxn modelId="{E011761F-AAA8-41DD-8B39-FEFE6F4A5F0D}" type="presParOf" srcId="{189A5BFF-A418-4967-939E-E65601FA4082}" destId="{BAF7D4A7-1D27-4273-BF10-42E6F367356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79D046-401C-4466-BCEC-CE55AE3EACD0}">
      <dsp:nvSpPr>
        <dsp:cNvPr id="0" name=""/>
        <dsp:cNvSpPr/>
      </dsp:nvSpPr>
      <dsp:spPr>
        <a:xfrm>
          <a:off x="3168336" y="0"/>
          <a:ext cx="3445590" cy="20854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68336" y="0"/>
        <a:ext cx="3445590" cy="2085452"/>
      </dsp:txXfrm>
    </dsp:sp>
    <dsp:sp modelId="{9E363E93-6DF8-4EC7-AAB9-37BE3130C5B9}">
      <dsp:nvSpPr>
        <dsp:cNvPr id="0" name=""/>
        <dsp:cNvSpPr/>
      </dsp:nvSpPr>
      <dsp:spPr>
        <a:xfrm>
          <a:off x="0" y="0"/>
          <a:ext cx="3182966" cy="1894290"/>
        </a:xfrm>
        <a:prstGeom prst="roundRect">
          <a:avLst/>
        </a:prstGeom>
        <a:solidFill>
          <a:schemeClr val="accent3">
            <a:lumMod val="75000"/>
            <a:alpha val="9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 Проблема: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Выявление проблем при  функционировании систем коммунальной инфраструктуры городского округа Тольятти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3182966" cy="18942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F5A8BB-5057-4B79-9A21-AFF1BAAD98F8}">
      <dsp:nvSpPr>
        <dsp:cNvPr id="0" name=""/>
        <dsp:cNvSpPr/>
      </dsp:nvSpPr>
      <dsp:spPr>
        <a:xfrm>
          <a:off x="3024322" y="315411"/>
          <a:ext cx="3333229" cy="17431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A3830-67C9-49D8-99AA-5BA87E06E5E1}">
      <dsp:nvSpPr>
        <dsp:cNvPr id="0" name=""/>
        <dsp:cNvSpPr/>
      </dsp:nvSpPr>
      <dsp:spPr>
        <a:xfrm>
          <a:off x="0" y="114861"/>
          <a:ext cx="3038889" cy="2172204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2 Проблема: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  <a:ea typeface="Times New Roman" pitchFamily="18" charset="0"/>
              <a:cs typeface="Times New Roman" pitchFamily="18" charset="0"/>
            </a:rPr>
            <a:t>Возникновение аварийных ситуаций на оборудовании и сетях инженерной инфраструктуры, </a:t>
          </a:r>
          <a:r>
            <a:rPr lang="ru-RU" sz="1800" b="1" kern="1200" dirty="0" smtClean="0">
              <a:latin typeface="+mj-lt"/>
              <a:cs typeface="Times New Roman" pitchFamily="18" charset="0"/>
            </a:rPr>
            <a:t>чаще всего на </a:t>
          </a:r>
          <a:r>
            <a:rPr lang="ru-RU" sz="1800" b="1" kern="1200" dirty="0" smtClean="0">
              <a:latin typeface="+mj-lt"/>
            </a:rPr>
            <a:t>бесхозяйных инженерных сетях</a:t>
          </a:r>
          <a:endParaRPr lang="ru-RU" sz="1800" b="1" kern="1200" dirty="0">
            <a:latin typeface="+mj-lt"/>
            <a:cs typeface="Times New Roman" pitchFamily="18" charset="0"/>
          </a:endParaRPr>
        </a:p>
      </dsp:txBody>
      <dsp:txXfrm>
        <a:off x="0" y="114861"/>
        <a:ext cx="3038889" cy="21722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79D046-401C-4466-BCEC-CE55AE3EACD0}">
      <dsp:nvSpPr>
        <dsp:cNvPr id="0" name=""/>
        <dsp:cNvSpPr/>
      </dsp:nvSpPr>
      <dsp:spPr>
        <a:xfrm>
          <a:off x="3134138" y="120075"/>
          <a:ext cx="5519259" cy="25238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4138" y="120075"/>
        <a:ext cx="5519259" cy="2523855"/>
      </dsp:txXfrm>
    </dsp:sp>
    <dsp:sp modelId="{9E363E93-6DF8-4EC7-AAB9-37BE3130C5B9}">
      <dsp:nvSpPr>
        <dsp:cNvPr id="0" name=""/>
        <dsp:cNvSpPr/>
      </dsp:nvSpPr>
      <dsp:spPr>
        <a:xfrm>
          <a:off x="0" y="0"/>
          <a:ext cx="3189451" cy="281020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3 Проблема: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Обязанность поддержания в технически исправном состоянии сетей и сооружений ливневой канализации и обеспечение нормативного поверхностного водоотведения с застроенных территорий</a:t>
          </a:r>
          <a:endParaRPr lang="ru-RU" sz="18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3189451" cy="281020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F5A8BB-5057-4B79-9A21-AFF1BAAD98F8}">
      <dsp:nvSpPr>
        <dsp:cNvPr id="0" name=""/>
        <dsp:cNvSpPr/>
      </dsp:nvSpPr>
      <dsp:spPr>
        <a:xfrm>
          <a:off x="2852767" y="0"/>
          <a:ext cx="5535656" cy="28803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Ремонтно-эксплуатационное обслуживание уличного (наружного) освещения магистральных улиц и улиц местного значения, предотвращение их преждевременного  износа, проведение текущего ремонта, выявления и устранения возникающих неисправностей. Обеспечение поддержания нормируемых светотехнических параметров наружного освещения и заданных графиков режимов их работы, безопасного дорожного движения, повышения эстетически привлекательного, комфортного, безопасного качества жизни населения.</a:t>
          </a:r>
          <a:endParaRPr lang="ru-RU" sz="1300" kern="1200" dirty="0"/>
        </a:p>
      </dsp:txBody>
      <dsp:txXfrm>
        <a:off x="2852767" y="0"/>
        <a:ext cx="5535656" cy="2880320"/>
      </dsp:txXfrm>
    </dsp:sp>
    <dsp:sp modelId="{989A3830-67C9-49D8-99AA-5BA87E06E5E1}">
      <dsp:nvSpPr>
        <dsp:cNvPr id="0" name=""/>
        <dsp:cNvSpPr/>
      </dsp:nvSpPr>
      <dsp:spPr>
        <a:xfrm>
          <a:off x="0" y="0"/>
          <a:ext cx="2848162" cy="288032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4 Проблема: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  <a:cs typeface="Times New Roman" pitchFamily="18" charset="0"/>
            </a:rPr>
            <a:t> Обязанность     </a:t>
          </a:r>
          <a:r>
            <a:rPr lang="ru-RU" sz="1800" b="1" kern="1200" dirty="0" smtClean="0">
              <a:latin typeface="+mj-lt"/>
            </a:rPr>
            <a:t>поддержания в технически исправном эксплуатационном состоянии сетей уличного (наружного) освещения.</a:t>
          </a:r>
          <a:endParaRPr lang="ru-RU" sz="1800" b="1" kern="1200" dirty="0">
            <a:latin typeface="+mj-lt"/>
            <a:cs typeface="Times New Roman" pitchFamily="18" charset="0"/>
          </a:endParaRPr>
        </a:p>
      </dsp:txBody>
      <dsp:txXfrm>
        <a:off x="0" y="0"/>
        <a:ext cx="2848162" cy="28803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329282-2EC1-444B-BE43-64F1B254D984}">
      <dsp:nvSpPr>
        <dsp:cNvPr id="0" name=""/>
        <dsp:cNvSpPr/>
      </dsp:nvSpPr>
      <dsp:spPr>
        <a:xfrm rot="16200000">
          <a:off x="844553" y="-844553"/>
          <a:ext cx="2410398" cy="4099505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1145853" y="-1145853"/>
        <a:ext cx="1807799" cy="4099505"/>
      </dsp:txXfrm>
    </dsp:sp>
    <dsp:sp modelId="{A715FF80-A9B1-424A-92C9-313A0AC0A089}">
      <dsp:nvSpPr>
        <dsp:cNvPr id="0" name=""/>
        <dsp:cNvSpPr/>
      </dsp:nvSpPr>
      <dsp:spPr>
        <a:xfrm>
          <a:off x="4608520" y="0"/>
          <a:ext cx="4121692" cy="2572570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608520" y="0"/>
        <a:ext cx="4121692" cy="1929427"/>
      </dsp:txXfrm>
    </dsp:sp>
    <dsp:sp modelId="{D45714C2-867F-41BB-A557-07A7E2929CFD}">
      <dsp:nvSpPr>
        <dsp:cNvPr id="0" name=""/>
        <dsp:cNvSpPr/>
      </dsp:nvSpPr>
      <dsp:spPr>
        <a:xfrm rot="10800000">
          <a:off x="37415" y="3153949"/>
          <a:ext cx="3941640" cy="2670439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10800000">
        <a:off x="37415" y="3821559"/>
        <a:ext cx="3941640" cy="2002829"/>
      </dsp:txXfrm>
    </dsp:sp>
    <dsp:sp modelId="{9DF667A0-70CB-4860-B5D9-C771D3F9232C}">
      <dsp:nvSpPr>
        <dsp:cNvPr id="0" name=""/>
        <dsp:cNvSpPr/>
      </dsp:nvSpPr>
      <dsp:spPr>
        <a:xfrm rot="5400000">
          <a:off x="5342662" y="2503928"/>
          <a:ext cx="2818174" cy="3983280"/>
        </a:xfrm>
        <a:prstGeom prst="round1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5400000">
        <a:off x="5694934" y="2856200"/>
        <a:ext cx="2113630" cy="3983280"/>
      </dsp:txXfrm>
    </dsp:sp>
    <dsp:sp modelId="{BAF7D4A7-1D27-4273-BF10-42E6F3673562}">
      <dsp:nvSpPr>
        <dsp:cNvPr id="0" name=""/>
        <dsp:cNvSpPr/>
      </dsp:nvSpPr>
      <dsp:spPr>
        <a:xfrm>
          <a:off x="2061294" y="2447944"/>
          <a:ext cx="4563444" cy="936434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>
        <a:off x="2061294" y="2447944"/>
        <a:ext cx="4563444" cy="936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5A2D7-E793-44B4-9E6C-C20A80C96A5A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A5B73-67C1-41C6-BEAC-1AE300B141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705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A5B73-67C1-41C6-BEAC-1AE300B1418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A5B73-67C1-41C6-BEAC-1AE300B1418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FE1FA-6D9B-4622-A286-00D3F8E4BA6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12DC-3DD9-43AA-8CAC-7E6B2777891E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6805-A31C-48E4-95AD-1B259D4C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799897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12DC-3DD9-43AA-8CAC-7E6B2777891E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6805-A31C-48E4-95AD-1B259D4C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014809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12DC-3DD9-43AA-8CAC-7E6B2777891E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6805-A31C-48E4-95AD-1B259D4C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407998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12DC-3DD9-43AA-8CAC-7E6B27778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6805-A31C-48E4-95AD-1B259D4CF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799897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12DC-3DD9-43AA-8CAC-7E6B27778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6805-A31C-48E4-95AD-1B259D4CF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229961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12DC-3DD9-43AA-8CAC-7E6B27778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6805-A31C-48E4-95AD-1B259D4CF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0465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12DC-3DD9-43AA-8CAC-7E6B27778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6805-A31C-48E4-95AD-1B259D4CF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79597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12DC-3DD9-43AA-8CAC-7E6B27778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6805-A31C-48E4-95AD-1B259D4CF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52061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12DC-3DD9-43AA-8CAC-7E6B27778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6805-A31C-48E4-95AD-1B259D4CF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695007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12DC-3DD9-43AA-8CAC-7E6B27778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6805-A31C-48E4-95AD-1B259D4CF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81172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12DC-3DD9-43AA-8CAC-7E6B27778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6805-A31C-48E4-95AD-1B259D4CF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78305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12DC-3DD9-43AA-8CAC-7E6B2777891E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6805-A31C-48E4-95AD-1B259D4C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229961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12DC-3DD9-43AA-8CAC-7E6B27778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6805-A31C-48E4-95AD-1B259D4CF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13406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12DC-3DD9-43AA-8CAC-7E6B27778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6805-A31C-48E4-95AD-1B259D4CF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14809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12DC-3DD9-43AA-8CAC-7E6B27778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6805-A31C-48E4-95AD-1B259D4CF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07998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12DC-3DD9-43AA-8CAC-7E6B2777891E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6805-A31C-48E4-95AD-1B259D4C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70465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12DC-3DD9-43AA-8CAC-7E6B2777891E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6805-A31C-48E4-95AD-1B259D4C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779597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12DC-3DD9-43AA-8CAC-7E6B2777891E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6805-A31C-48E4-95AD-1B259D4C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552061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12DC-3DD9-43AA-8CAC-7E6B2777891E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6805-A31C-48E4-95AD-1B259D4C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695007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12DC-3DD9-43AA-8CAC-7E6B2777891E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6805-A31C-48E4-95AD-1B259D4C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681172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12DC-3DD9-43AA-8CAC-7E6B2777891E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6805-A31C-48E4-95AD-1B259D4C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578305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12DC-3DD9-43AA-8CAC-7E6B2777891E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6805-A31C-48E4-95AD-1B259D4C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3406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312DC-3DD9-43AA-8CAC-7E6B2777891E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26805-A31C-48E4-95AD-1B259D4C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187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312DC-3DD9-43AA-8CAC-7E6B27778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26805-A31C-48E4-95AD-1B259D4CF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87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21602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Муниципальная программа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«Содержание и ремонт объектов и сетей инженерной инфраструктуры городского округа Тольятти 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на 2018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2022 годы»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проект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88640"/>
            <a:ext cx="668163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40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2017 году завершается реализация муниципальной программы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"Содержание и ремонт объектов и сетей инженерной инфраструктуры городского округа Тольятти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2015 - 2017 годы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50100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связи с необходимостью надлежащего исполнения администрацией городского округа Тольятти своих обязанностей по обеспечению надежности функционирования систем теплоснабжения, газоснабжения, водоснабжения, водоотведения и уличного (наружного) освещения городского округа Тольятти, необходима разработка и реализация Программы в последующие годы.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3168529" cy="2113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3384376" cy="235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938160"/>
            <a:ext cx="3415406" cy="191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0959544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l="3000" t="2000" r="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51520" y="3789040"/>
            <a:ext cx="8712968" cy="28931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273050" algn="just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Задачи программы: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ts val="600"/>
              </a:spcAft>
            </a:pPr>
            <a:r>
              <a:rPr lang="ru-RU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i="1" dirty="0" smtClean="0">
                <a:ea typeface="Times New Roman" pitchFamily="18" charset="0"/>
                <a:cs typeface="Times New Roman" pitchFamily="18" charset="0"/>
              </a:rPr>
              <a:t>Обеспечение содержания объектов и сетей инженерной инфраструктуры, относящихся к муниципальной собственности;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ts val="600"/>
              </a:spcAft>
            </a:pPr>
            <a:r>
              <a:rPr lang="ru-RU" i="1" dirty="0" smtClean="0">
                <a:ea typeface="Times New Roman" pitchFamily="18" charset="0"/>
                <a:cs typeface="Times New Roman" pitchFamily="18" charset="0"/>
              </a:rPr>
              <a:t>2. Устранение аварийных ситуаций на оборудовании и сетях инженерной инфраструктуры;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ts val="600"/>
              </a:spcAft>
            </a:pPr>
            <a:r>
              <a:rPr lang="ru-RU" i="1" dirty="0" smtClean="0">
                <a:ea typeface="Times New Roman" pitchFamily="18" charset="0"/>
                <a:cs typeface="Times New Roman" pitchFamily="18" charset="0"/>
              </a:rPr>
              <a:t>3. Обеспечение поддержания в технически исправном состоянии сетей и сооружений ливневой канализации;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ts val="600"/>
              </a:spcAft>
            </a:pPr>
            <a:r>
              <a:rPr lang="ru-RU" i="1" dirty="0" smtClean="0">
                <a:ea typeface="Times New Roman" pitchFamily="18" charset="0"/>
                <a:cs typeface="Times New Roman" pitchFamily="18" charset="0"/>
              </a:rPr>
              <a:t>4. Обеспечение поддержания в технически исправном эксплуатационном состоянии сетей уличного (наружного) освещения</a:t>
            </a:r>
            <a:endParaRPr lang="ru-RU" i="1" dirty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8712968" cy="923330"/>
          </a:xfrm>
          <a:prstGeom prst="rect">
            <a:avLst/>
          </a:prstGeom>
          <a:solidFill>
            <a:schemeClr val="accent3">
              <a:lumMod val="40000"/>
              <a:lumOff val="60000"/>
              <a:alpha val="67000"/>
            </a:schemeClr>
          </a:solidFill>
        </p:spPr>
        <p:txBody>
          <a:bodyPr wrap="square">
            <a:spAutoFit/>
          </a:bodyPr>
          <a:lstStyle/>
          <a:p>
            <a:pPr indent="2730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i="1" dirty="0" smtClean="0"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i="1" dirty="0" smtClean="0"/>
              <a:t>обеспечение надежности функционирования систем теплоснабжения, газоснабжения, водоснабжения, водоотведения и уличного (наружного) освещения городского округа Тольятти.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62" y="3933056"/>
            <a:ext cx="3264438" cy="25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62" y="1196752"/>
            <a:ext cx="316553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solidFill>
            <a:schemeClr val="accent3">
              <a:lumMod val="60000"/>
              <a:lumOff val="40000"/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Анализ проблем, возникающих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исполнении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администрацией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городского округа Тольятти своих обязательств, и пути их решения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179512" y="1124744"/>
          <a:ext cx="896448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Скругленный прямоугольник 6"/>
          <p:cNvSpPr/>
          <p:nvPr/>
        </p:nvSpPr>
        <p:spPr>
          <a:xfrm>
            <a:off x="847617" y="4529153"/>
            <a:ext cx="3070679" cy="17013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kern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7864" y="1628800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 smtClean="0">
                <a:cs typeface="Times New Roman" pitchFamily="18" charset="0"/>
              </a:rPr>
              <a:t>Обеспечение содержания объектов и сетей инженерной инфраструктуры на территории городского округа </a:t>
            </a:r>
            <a:r>
              <a:rPr lang="ru-RU" sz="1400" dirty="0" smtClean="0"/>
              <a:t>в технически исправном и работоспособном состоянии</a:t>
            </a:r>
            <a:endParaRPr lang="ru-RU" sz="1400" dirty="0" smtClean="0"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7504" y="3573015"/>
          <a:ext cx="5904656" cy="3199905"/>
        </p:xfrm>
        <a:graphic>
          <a:graphicData uri="http://schemas.openxmlformats.org/drawingml/2006/table">
            <a:tbl>
              <a:tblPr/>
              <a:tblGrid>
                <a:gridCol w="5904656"/>
              </a:tblGrid>
              <a:tr h="296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483 м сетей систем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водопроводов</a:t>
                      </a:r>
                    </a:p>
                  </a:txBody>
                  <a:tcPr marL="8971" marR="8971" marT="8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Техническое обслуживание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станций электрозащиты,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установленных на газопроводе в пос. Поволжский</a:t>
                      </a:r>
                    </a:p>
                  </a:txBody>
                  <a:tcPr marL="8971" marR="8971" marT="89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Техническое содержание и эксплуатация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 газового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оборудования</a:t>
                      </a:r>
                    </a:p>
                  </a:txBody>
                  <a:tcPr marL="8971" marR="8971" marT="89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Гидравлическая опрессовка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 тепловых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сетей к жилищному фонду Автозаводского района</a:t>
                      </a:r>
                    </a:p>
                  </a:txBody>
                  <a:tcPr marL="8971" marR="8971" marT="89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и техническое обслуживание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фонтанов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71" marR="8971" marT="89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Прочистка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514,64 м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сетей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водоотведения</a:t>
                      </a:r>
                    </a:p>
                  </a:txBody>
                  <a:tcPr marL="8971" marR="8971" marT="89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Проектные работы на объекты инженерной инфраструктуры</a:t>
                      </a:r>
                    </a:p>
                  </a:txBody>
                  <a:tcPr marL="8971" marR="8971" marT="89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Проведение мониторинга подземных вод 12 контрольно-наблюдательных скважин</a:t>
                      </a:r>
                    </a:p>
                  </a:txBody>
                  <a:tcPr marL="8971" marR="8971" marT="89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Актуализация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схем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водоснабжения и водоотведения, теплоснабжения г.о.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Тольятти в 2020г.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71" marR="8971" marT="89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195736" y="32129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Задача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540415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4797152"/>
          <a:ext cx="5868144" cy="1368152"/>
        </p:xfrm>
        <a:graphic>
          <a:graphicData uri="http://schemas.openxmlformats.org/drawingml/2006/table">
            <a:tbl>
              <a:tblPr/>
              <a:tblGrid>
                <a:gridCol w="5868144"/>
              </a:tblGrid>
              <a:tr h="550793">
                <a:tc>
                  <a:txBody>
                    <a:bodyPr/>
                    <a:lstStyle/>
                    <a:p>
                      <a:pPr marL="0" indent="85725" algn="ctr" fontAlgn="ctr"/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Ремонт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100% сетей 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тепло-, водоснабжения и водоотведения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359">
                <a:tc>
                  <a:txBody>
                    <a:bodyPr/>
                    <a:lstStyle/>
                    <a:p>
                      <a:pPr marL="0" indent="85725" algn="ctr" fontAlgn="ctr"/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Приведение в технически исправное состояние системы </a:t>
                      </a:r>
                      <a:endParaRPr lang="ru-RU" sz="1400" b="0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L="0" indent="85725"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противопожарного 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водопровода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315" y="1124744"/>
            <a:ext cx="345368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42054"/>
            <a:ext cx="3419872" cy="181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7"/>
            <a:ext cx="349188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solidFill>
            <a:schemeClr val="accent3">
              <a:lumMod val="60000"/>
              <a:lumOff val="40000"/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Анализ проблем, возникающих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исполнении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администрацией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городского округа Тольятти своих обязательств, и пути их решения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179512" y="1385392"/>
          <a:ext cx="8964488" cy="2619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203848" y="1916832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Запланированы мероприятия устранению аварийных ситуаций на оборудовании и сетях инженерной инфраструктуры </a:t>
            </a:r>
            <a:endParaRPr lang="ru-RU" sz="16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712" y="42210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Задача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540415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04864"/>
            <a:ext cx="3995936" cy="227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Схема 1"/>
          <p:cNvGraphicFramePr/>
          <p:nvPr/>
        </p:nvGraphicFramePr>
        <p:xfrm>
          <a:off x="179512" y="188640"/>
          <a:ext cx="871296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91880" y="836712"/>
            <a:ext cx="48965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cs typeface="Times New Roman" pitchFamily="18" charset="0"/>
              </a:rPr>
              <a:t>– обеспечение пропуска талых и ливневых вод; </a:t>
            </a:r>
          </a:p>
          <a:p>
            <a:pPr algn="just"/>
            <a:r>
              <a:rPr lang="ru-RU" sz="1400" dirty="0" smtClean="0">
                <a:cs typeface="Times New Roman" pitchFamily="18" charset="0"/>
              </a:rPr>
              <a:t>– восстановление пропускной способности трубопроводов; </a:t>
            </a:r>
          </a:p>
          <a:p>
            <a:pPr algn="just"/>
            <a:r>
              <a:rPr lang="ru-RU" sz="1400" dirty="0" smtClean="0">
                <a:cs typeface="Times New Roman" pitchFamily="18" charset="0"/>
              </a:rPr>
              <a:t>– очистка водоотводных лотков; </a:t>
            </a:r>
          </a:p>
          <a:p>
            <a:pPr algn="just"/>
            <a:r>
              <a:rPr lang="ru-RU" sz="1400" dirty="0" smtClean="0">
                <a:cs typeface="Times New Roman" pitchFamily="18" charset="0"/>
              </a:rPr>
              <a:t>– телеинспекция сети после промывки; </a:t>
            </a:r>
          </a:p>
          <a:p>
            <a:pPr algn="just"/>
            <a:r>
              <a:rPr lang="ru-RU" sz="1400" dirty="0" smtClean="0">
                <a:cs typeface="Times New Roman" pitchFamily="18" charset="0"/>
              </a:rPr>
              <a:t>– откачка и вывоз поверхностного стока с неканализованных пониженных мест, включая мкр. Федоровка, Поволжский, Жигулевское море, пос. Портовый.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7504" y="3573016"/>
          <a:ext cx="5112568" cy="3048000"/>
        </p:xfrm>
        <a:graphic>
          <a:graphicData uri="http://schemas.openxmlformats.org/drawingml/2006/table">
            <a:tbl>
              <a:tblPr/>
              <a:tblGrid>
                <a:gridCol w="5112568"/>
              </a:tblGrid>
              <a:tr h="600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Проектирование и монтаж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дополнительных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дождеприемников в существующих сетях ливневой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канализации, а с 2020 года 12 дополнительных дождеприемников ежегодно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Инвентаризация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10,23 км сетей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ливневой канализации (оформление технической документации, постановка на государственный кадастровый учет)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сетей и сооружений ливневой канализации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Ремонт сетей и сооружений ливневой канализации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Водоотведение ливневых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стоков в объеме 5765 тыс. куб. 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Разработка концептуальных решений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(3-х схем в 2020г.) по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системе ливневой канализации г.о.Тольятти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35696" y="30689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Задача 3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65104"/>
            <a:ext cx="399593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48880"/>
            <a:ext cx="385192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0" y="116632"/>
          <a:ext cx="838842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4293096"/>
          <a:ext cx="4968552" cy="2160240"/>
        </p:xfrm>
        <a:graphic>
          <a:graphicData uri="http://schemas.openxmlformats.org/drawingml/2006/table">
            <a:tbl>
              <a:tblPr/>
              <a:tblGrid>
                <a:gridCol w="4968552"/>
              </a:tblGrid>
              <a:tr h="85233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Энергоснабжение. Поставка электрической энергии для уличного (наружного) освещения магистральных улиц и дорог, улиц местного значения и кварталов городского округа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Тольятти в количестве - 3984 час. в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3000"/>
                      </a:schemeClr>
                    </a:solidFill>
                  </a:tcPr>
                </a:tc>
              </a:tr>
              <a:tr h="493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уличного (наружного) освещения магистральных и внутриквартальных улиц и дорог городского округа Тольятти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3000"/>
                      </a:schemeClr>
                    </a:solidFill>
                  </a:tcPr>
                </a:tc>
              </a:tr>
              <a:tr h="814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Ремонтно-эксплуатационное обслуживание (РЭО) уличного (наружного) освещения магистральных улиц и дорог, улиц местного значения и кварталов городского округа Тольятти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3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63688" y="38610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Задача 4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27" y="4673166"/>
            <a:ext cx="3859873" cy="2184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986792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4" y="836712"/>
          <a:ext cx="8784973" cy="3329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4269"/>
                <a:gridCol w="1660337"/>
                <a:gridCol w="1613998"/>
                <a:gridCol w="1633147"/>
                <a:gridCol w="1549060"/>
                <a:gridCol w="1464162"/>
              </a:tblGrid>
              <a:tr h="270623">
                <a:tc rowSpan="2"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  мероприятий Программы (тыс.руб.)</a:t>
                      </a:r>
                      <a:endParaRPr lang="ru-RU" sz="16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41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 1: Обеспечение содержания объектов и сетей инженерной инфраструктуры, относящихся к муниципальной собственности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 2: Устранение аварийных ситуаций на оборудовании и сетях инженерной инфраструктуры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 3: Обеспечение поддержания в технически исправном состоянии сетей и сооружений ливневой канализации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 4: Обеспечение поддержания в технически исправном эксплуатационном состоянии сетей уличного (наружного) освещения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5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lang="ru-RU" sz="165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585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4 588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6 240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41 696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229 310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281 834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85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4 588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6 240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41 696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231 146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283 670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85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13 850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6 240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61 465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291 443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372 998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85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4 869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6 240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50 686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300 807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362 602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85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4 869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6 240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49 904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310 522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371 535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85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32 764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31 200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245 447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1 363 228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1 672 639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381328"/>
            <a:ext cx="9144000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Объемы  финансирования носят прогнозный характер и подлежат ежегодному уточнению.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Реализация Программы осуществляется за счет средств бюджета городского округа Тольятти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466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Финансовые затраты на реализацию Программы  составят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1 672 639 тыс.руб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том числе: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132519116"/>
              </p:ext>
            </p:extLst>
          </p:nvPr>
        </p:nvGraphicFramePr>
        <p:xfrm>
          <a:off x="683568" y="4221088"/>
          <a:ext cx="770485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79512" y="548680"/>
          <a:ext cx="896448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67744" y="314096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/>
              <a:t>Планируемые результаты реализации муниципальной программы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62068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buFontTx/>
              <a:buChar char="-"/>
            </a:pPr>
            <a:r>
              <a:rPr lang="ru-RU" sz="1600" dirty="0" smtClean="0">
                <a:ea typeface="Times New Roman"/>
                <a:cs typeface="Calibri"/>
              </a:rPr>
              <a:t>функционирование в технически исправном состоянии объектов и сетей инженерной инфраструктуры, относящихся к муниципальной собственности; </a:t>
            </a:r>
          </a:p>
          <a:p>
            <a:pPr algn="just">
              <a:spcAft>
                <a:spcPts val="0"/>
              </a:spcAft>
              <a:buFontTx/>
              <a:buChar char="-"/>
            </a:pPr>
            <a:endParaRPr lang="ru-RU" sz="1600" dirty="0" smtClean="0">
              <a:ea typeface="Times New Roman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836712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ea typeface="Times New Roman"/>
                <a:cs typeface="Calibri"/>
              </a:rPr>
              <a:t> устранение аварийных ситуаций на оборудовании и сетях инженерной инфраструктуры;</a:t>
            </a:r>
            <a:endParaRPr lang="ru-RU" sz="1600" dirty="0" smtClean="0"/>
          </a:p>
          <a:p>
            <a:pPr lvl="0" algn="r"/>
            <a:endParaRPr lang="ru-RU" sz="1600" dirty="0" smtClean="0">
              <a:cs typeface="Times New Roman" pitchFamily="18" charset="0"/>
            </a:endParaRPr>
          </a:p>
          <a:p>
            <a:pPr lvl="0" algn="r"/>
            <a:r>
              <a:rPr lang="ru-RU" sz="1600" dirty="0" smtClean="0">
                <a:cs typeface="Times New Roman" pitchFamily="18" charset="0"/>
              </a:rPr>
              <a:t>- прочистка 2573,2 м сетей водоотведения;</a:t>
            </a:r>
          </a:p>
          <a:p>
            <a:pPr lvl="0" algn="r"/>
            <a:endParaRPr lang="ru-RU" sz="1600" dirty="0" smtClean="0">
              <a:cs typeface="Times New Roman" pitchFamily="18" charset="0"/>
            </a:endParaRPr>
          </a:p>
          <a:p>
            <a:pPr lvl="0" algn="r"/>
            <a:endParaRPr lang="ru-RU" sz="1600" dirty="0" smtClean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4365104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горение установок наружного освещения в течение 3984 часов в год;</a:t>
            </a:r>
          </a:p>
          <a:p>
            <a:endParaRPr lang="ru-RU" sz="1600" dirty="0" smtClean="0"/>
          </a:p>
          <a:p>
            <a:r>
              <a:rPr lang="ru-RU" sz="1600" dirty="0" smtClean="0"/>
              <a:t>- обеспечение 95% горения светильников, установок наружного освещения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4221088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cs typeface="Times New Roman" pitchFamily="18" charset="0"/>
              </a:rPr>
              <a:t>- проведение инвентаризации 30,69 км сетей ливневой канализации;</a:t>
            </a:r>
          </a:p>
          <a:p>
            <a:pPr lvl="0"/>
            <a:endParaRPr lang="ru-RU" sz="1600" dirty="0" smtClean="0"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1600" dirty="0" smtClean="0">
                <a:cs typeface="Times New Roman" pitchFamily="18" charset="0"/>
              </a:rPr>
              <a:t>отведение сточных вод от автодорог в объеме 28 825 тыс. куб. м;</a:t>
            </a:r>
          </a:p>
          <a:p>
            <a:pPr lvl="0">
              <a:buFontTx/>
              <a:buChar char="-"/>
            </a:pPr>
            <a:r>
              <a:rPr lang="ru-RU" sz="1600" dirty="0" smtClean="0">
                <a:cs typeface="Times New Roman" pitchFamily="18" charset="0"/>
              </a:rPr>
              <a:t> монтаж 48 дополнительных дождеприемников в сетях ливневой канализации;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1993</TotalTime>
  <Words>911</Words>
  <Application>Microsoft Office PowerPoint</Application>
  <PresentationFormat>Экран (4:3)</PresentationFormat>
  <Paragraphs>116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1_Тема Office</vt:lpstr>
      <vt:lpstr>2_Тема Office</vt:lpstr>
      <vt:lpstr>Муниципальная программа «Содержание и ремонт объектов и сетей инженерной инфраструктуры городского округа Тольятти  на 2018 - 2022 годы» проект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муниципальной программы «Благоустройство территории городского округа Тольятти</dc:title>
  <dc:creator>User</dc:creator>
  <cp:lastModifiedBy>Выборы</cp:lastModifiedBy>
  <cp:revision>141</cp:revision>
  <cp:lastPrinted>2017-04-12T06:14:38Z</cp:lastPrinted>
  <dcterms:created xsi:type="dcterms:W3CDTF">2014-09-08T09:32:11Z</dcterms:created>
  <dcterms:modified xsi:type="dcterms:W3CDTF">2017-05-15T05:46:52Z</dcterms:modified>
</cp:coreProperties>
</file>