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heme/themeOverride2.xml" ContentType="application/vnd.openxmlformats-officedocument.themeOverr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1" r:id="rId2"/>
    <p:sldId id="282" r:id="rId3"/>
    <p:sldId id="257" r:id="rId4"/>
    <p:sldId id="267" r:id="rId5"/>
    <p:sldId id="277" r:id="rId6"/>
    <p:sldId id="272" r:id="rId7"/>
    <p:sldId id="271" r:id="rId8"/>
    <p:sldId id="273" r:id="rId9"/>
    <p:sldId id="274" r:id="rId10"/>
    <p:sldId id="261" r:id="rId11"/>
    <p:sldId id="270" r:id="rId12"/>
    <p:sldId id="259" r:id="rId13"/>
    <p:sldId id="260" r:id="rId14"/>
  </p:sldIdLst>
  <p:sldSz cx="9144000" cy="6858000" type="screen4x3"/>
  <p:notesSz cx="6761163" cy="99425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4" autoAdjust="0"/>
    <p:restoredTop sz="96374" autoAdjust="0"/>
  </p:normalViewPr>
  <p:slideViewPr>
    <p:cSldViewPr>
      <p:cViewPr varScale="1">
        <p:scale>
          <a:sx n="110" d="100"/>
          <a:sy n="110" d="100"/>
        </p:scale>
        <p:origin x="150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Konovalova.AM\Desktop\&#1052;&#1086;&#1103;\&#1087;&#1088;&#1086;&#1077;&#1082;&#1090;%20&#1073;&#1102;&#1076;&#1078;&#1077;&#1090;&#1072;\&#1087;&#1088;&#1086;&#1077;&#1082;&#1090;%20&#1085;&#1072;%202024\&#1086;&#1073;&#1097;&#1077;&#1089;&#1090;&#1074;&#1077;&#1085;&#1085;&#1099;&#1077;%20&#1086;&#1073;&#1089;&#1091;&#1078;&#1076;&#1077;&#1085;&#1080;&#1103;\&#1044;&#1080;&#1072;&#1075;&#1088;&#1072;&#1084;&#1084;&#1072;%20&#1074;%20Microsoft%20PowerPoint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novalova.AM\Desktop\&#1052;&#1086;&#1103;\&#1087;&#1088;&#1086;&#1077;&#1082;&#1090;%20&#1073;&#1102;&#1076;&#1078;&#1077;&#1090;&#1072;\&#1087;&#1088;&#1086;&#1077;&#1082;&#1090;%20&#1085;&#1072;%202024\&#1086;&#1073;&#1097;&#1077;&#1089;&#1090;&#1074;&#1077;&#1085;&#1085;&#1099;&#1077;%20&#1086;&#1073;&#1089;&#1091;&#1078;&#1076;&#1077;&#1085;&#1080;&#1103;\&#1044;&#1080;&#1072;&#1075;&#1088;&#1072;&#1084;&#1084;&#1072;%20&#1074;%20Microsoft%20PowerPoint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novalova.AM\Desktop\&#1052;&#1086;&#1103;\&#1087;&#1088;&#1086;&#1077;&#1082;&#1090;%20&#1073;&#1102;&#1076;&#1078;&#1077;&#1090;&#1072;\&#1087;&#1088;&#1086;&#1077;&#1082;&#1090;%20&#1085;&#1072;%202024\&#1086;&#1073;&#1097;&#1077;&#1089;&#1090;&#1074;&#1077;&#1085;&#1085;&#1099;&#1077;%20&#1086;&#1073;&#1089;&#1091;&#1078;&#1076;&#1077;&#1085;&#1080;&#1103;\&#1044;&#1080;&#1072;&#1075;&#1088;&#1072;&#1084;&#1084;&#1072;%20&#1074;%20Microsoft%20PowerPoin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novalova.AM\Desktop\&#1052;&#1086;&#1103;\&#1087;&#1088;&#1086;&#1077;&#1082;&#1090;%20&#1073;&#1102;&#1076;&#1078;&#1077;&#1090;&#1072;\&#1087;&#1088;&#1086;&#1077;&#1082;&#1090;%20&#1085;&#1072;%202024\&#1086;&#1073;&#1097;&#1077;&#1089;&#1090;&#1074;&#1077;&#1085;&#1085;&#1099;&#1077;%20&#1086;&#1073;&#1089;&#1091;&#1078;&#1076;&#1077;&#1085;&#1080;&#1103;\&#1044;&#1080;&#1072;&#1075;&#1088;&#1072;&#1084;&#1084;&#1072;%20&#1074;%20Microsoft%20PowerPoin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novalova.AM\Desktop\&#1052;&#1086;&#1103;\&#1087;&#1088;&#1086;&#1077;&#1082;&#1090;%20&#1073;&#1102;&#1076;&#1078;&#1077;&#1090;&#1072;\&#1087;&#1088;&#1086;&#1077;&#1082;&#1090;%20&#1085;&#1072;%202024\&#1086;&#1073;&#1097;&#1077;&#1089;&#1090;&#1074;&#1077;&#1085;&#1085;&#1099;&#1077;%20&#1086;&#1073;&#1089;&#1091;&#1078;&#1076;&#1077;&#1085;&#1080;&#1103;\&#1044;&#1080;&#1072;&#1075;&#1088;&#1072;&#1084;&#1084;&#1072;%20&#1074;%20Microsoft%20PowerPoint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Konovalova.AM\Desktop\&#1052;&#1086;&#1103;\&#1087;&#1088;&#1086;&#1077;&#1082;&#1090;%20&#1073;&#1102;&#1076;&#1078;&#1077;&#1090;&#1072;\&#1087;&#1088;&#1086;&#1077;&#1082;&#1090;%20&#1085;&#1072;%202022%20&#1075;&#1086;&#1076;\&#1054;&#1073;&#1097;&#1077;&#1089;&#1090;&#1074;&#1077;&#1085;&#1085;&#1099;&#1077;%20&#1086;&#1073;&#1089;&#1091;&#1078;&#1076;&#1077;&#1085;&#1080;&#1103;\&#1082;%20&#1076;&#1086;&#1082;&#1083;&#1072;&#1076;&#1091;.xlsx" TargetMode="External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novalova.AM\Desktop\&#1052;&#1086;&#1103;\&#1087;&#1088;&#1086;&#1077;&#1082;&#1090;%20&#1073;&#1102;&#1076;&#1078;&#1077;&#1090;&#1072;\&#1087;&#1088;&#1086;&#1077;&#1082;&#1090;%20&#1085;&#1072;%202024\&#1086;&#1073;&#1097;&#1077;&#1089;&#1090;&#1074;&#1077;&#1085;&#1085;&#1099;&#1077;%20&#1086;&#1073;&#1089;&#1091;&#1078;&#1076;&#1077;&#1085;&#1080;&#1103;\&#1044;&#1080;&#1072;&#1075;&#1088;&#1072;&#1084;&#1084;&#1072;%20&#1074;%20Microsoft%20PowerPoin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novalova.AM\Desktop\&#1052;&#1086;&#1103;\&#1087;&#1088;&#1086;&#1077;&#1082;&#1090;%20&#1073;&#1102;&#1076;&#1078;&#1077;&#1090;&#1072;\&#1087;&#1088;&#1086;&#1077;&#1082;&#1090;%20&#1085;&#1072;%202024\&#1086;&#1073;&#1097;&#1077;&#1089;&#1090;&#1074;&#1077;&#1085;&#1085;&#1099;&#1077;%20&#1086;&#1073;&#1089;&#1091;&#1078;&#1076;&#1077;&#1085;&#1080;&#1103;\&#1044;&#1080;&#1072;&#1075;&#1088;&#1072;&#1084;&#1084;&#1072;%20&#1074;%20Microsoft%20PowerPoint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novalova.AM\Desktop\&#1052;&#1086;&#1103;\&#1087;&#1088;&#1086;&#1077;&#1082;&#1090;%20&#1073;&#1102;&#1076;&#1078;&#1077;&#1090;&#1072;\&#1087;&#1088;&#1086;&#1077;&#1082;&#1090;%20&#1085;&#1072;%202024\&#1086;&#1073;&#1097;&#1077;&#1089;&#1090;&#1074;&#1077;&#1085;&#1085;&#1099;&#1077;%20&#1086;&#1073;&#1089;&#1091;&#1078;&#1076;&#1077;&#1085;&#1080;&#1103;\&#1044;&#1080;&#1072;&#1075;&#1088;&#1072;&#1084;&#1084;&#1072;%20&#1074;%20Microsoft%20PowerPoint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novalova.AM\Desktop\&#1052;&#1086;&#1103;\&#1087;&#1088;&#1086;&#1077;&#1082;&#1090;%20&#1073;&#1102;&#1076;&#1078;&#1077;&#1090;&#1072;\&#1087;&#1088;&#1086;&#1077;&#1082;&#1090;%20&#1085;&#1072;%202024\&#1086;&#1073;&#1097;&#1077;&#1089;&#1090;&#1074;&#1077;&#1085;&#1085;&#1099;&#1077;%20&#1086;&#1073;&#1089;&#1091;&#1078;&#1076;&#1077;&#1085;&#1080;&#1103;\&#1044;&#1080;&#1072;&#1075;&#1088;&#1072;&#1084;&#1084;&#1072;%20&#1074;%20Microsoft%20PowerPoint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onovalova.AM\Desktop\&#1052;&#1086;&#1103;\&#1087;&#1088;&#1086;&#1077;&#1082;&#1090;%20&#1073;&#1102;&#1076;&#1078;&#1077;&#1090;&#1072;\&#1087;&#1088;&#1086;&#1077;&#1082;&#1090;%20&#1085;&#1072;%202022%20&#1075;&#1086;&#1076;\&#1054;&#1073;&#1097;&#1077;&#1089;&#1090;&#1074;&#1077;&#1085;&#1085;&#1099;&#1077;%20&#1086;&#1073;&#1089;&#1091;&#1078;&#1076;&#1077;&#1085;&#1080;&#1103;\&#1082;%20&#1076;&#1086;&#1082;&#1083;&#1072;&#1076;&#1091;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2.660326396861094E-2"/>
          <c:w val="1"/>
          <c:h val="0.9733967360313891"/>
        </c:manualLayout>
      </c:layout>
      <c:pie3DChart>
        <c:varyColors val="1"/>
        <c:ser>
          <c:idx val="0"/>
          <c:order val="0"/>
          <c:spPr>
            <a:solidFill>
              <a:srgbClr val="FFFF00"/>
            </a:solidFill>
          </c:spPr>
          <c:explosion val="28"/>
          <c:dPt>
            <c:idx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F591-4E35-9012-1FE815EFD06C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F591-4E35-9012-1FE815EFD06C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F591-4E35-9012-1FE815EFD06C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F591-4E35-9012-1FE815EFD06C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F591-4E35-9012-1FE815EFD06C}"/>
              </c:ext>
            </c:extLst>
          </c:dPt>
          <c:dPt>
            <c:idx val="5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F591-4E35-9012-1FE815EFD06C}"/>
              </c:ext>
            </c:extLst>
          </c:dPt>
          <c:dPt>
            <c:idx val="6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F591-4E35-9012-1FE815EFD06C}"/>
              </c:ext>
            </c:extLst>
          </c:dPt>
          <c:dPt>
            <c:idx val="7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F-F591-4E35-9012-1FE815EFD06C}"/>
              </c:ext>
            </c:extLst>
          </c:dPt>
          <c:dPt>
            <c:idx val="8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1-F591-4E35-9012-1FE815EFD06C}"/>
              </c:ext>
            </c:extLst>
          </c:dPt>
          <c:dLbls>
            <c:dLbl>
              <c:idx val="0"/>
              <c:layout>
                <c:manualLayout>
                  <c:x val="0.15936016777264078"/>
                  <c:y val="-0.776289742550308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C868474A-22CE-4C74-BCFF-87F3B6DC193D}" type="CATEGORYNAME">
                      <a:rPr lang="ru-RU" sz="12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200" b="0" i="0" u="none" strike="noStrike" kern="1200" baseline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sz="12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; </a:t>
                    </a:r>
                    <a:fld id="{CEC01CC2-4D32-48B9-AC00-88F47D23EEA3}" type="VALUE">
                      <a:rPr lang="ru-RU" sz="1200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200" b="0" i="0" u="none" strike="noStrike" kern="1200" baseline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ru-RU" sz="12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; </a:t>
                    </a:r>
                    <a:fld id="{96FA1123-3E43-4989-AC71-E11FE53CC88E}" type="PERCENTAGE">
                      <a:rPr lang="ru-RU" sz="1200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200" b="0" i="0" u="none" strike="noStrike" kern="1200" baseline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[ПРОЦЕНТ]</a:t>
                    </a:fld>
                    <a:endParaRPr lang="ru-RU" sz="1200" baseline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6696938902481576"/>
                      <c:h val="0.1666801657180267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591-4E35-9012-1FE815EFD06C}"/>
                </c:ext>
              </c:extLst>
            </c:dLbl>
            <c:dLbl>
              <c:idx val="1"/>
              <c:layout>
                <c:manualLayout>
                  <c:x val="-0.20966983722325166"/>
                  <c:y val="-1.052844399733228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591-4E35-9012-1FE815EFD06C}"/>
                </c:ext>
              </c:extLst>
            </c:dLbl>
            <c:dLbl>
              <c:idx val="2"/>
              <c:layout>
                <c:manualLayout>
                  <c:x val="0.14833011278995528"/>
                  <c:y val="-1.163943615958899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7392426757466121"/>
                      <c:h val="0.1438000942951437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591-4E35-9012-1FE815EFD06C}"/>
                </c:ext>
              </c:extLst>
            </c:dLbl>
            <c:dLbl>
              <c:idx val="3"/>
              <c:layout>
                <c:manualLayout>
                  <c:x val="0.22317520039724775"/>
                  <c:y val="0.188097131422928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591-4E35-9012-1FE815EFD06C}"/>
                </c:ext>
              </c:extLst>
            </c:dLbl>
            <c:dLbl>
              <c:idx val="4"/>
              <c:layout>
                <c:manualLayout>
                  <c:x val="-5.3882102575017153E-3"/>
                  <c:y val="0.2579267690548581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748269844647796"/>
                      <c:h val="0.1737079894716130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F591-4E35-9012-1FE815EFD06C}"/>
                </c:ext>
              </c:extLst>
            </c:dLbl>
            <c:dLbl>
              <c:idx val="5"/>
              <c:layout>
                <c:manualLayout>
                  <c:x val="-0.10852073490813645"/>
                  <c:y val="3.445535612129517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591-4E35-9012-1FE815EFD06C}"/>
                </c:ext>
              </c:extLst>
            </c:dLbl>
            <c:dLbl>
              <c:idx val="6"/>
              <c:layout>
                <c:manualLayout>
                  <c:x val="-0.11635042916932681"/>
                  <c:y val="4.577650565956475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591-4E35-9012-1FE815EFD06C}"/>
                </c:ext>
              </c:extLst>
            </c:dLbl>
            <c:dLbl>
              <c:idx val="7"/>
              <c:layout>
                <c:manualLayout>
                  <c:x val="-0.12335719656664539"/>
                  <c:y val="-9.053789068445655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591-4E35-9012-1FE815EFD06C}"/>
                </c:ext>
              </c:extLst>
            </c:dLbl>
            <c:dLbl>
              <c:idx val="8"/>
              <c:layout>
                <c:manualLayout>
                  <c:x val="-0.14056664538554303"/>
                  <c:y val="-0.2073348257210422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591-4E35-9012-1FE815EFD0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слайд1!$A$2:$A$3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слайд1!$B$2:$B$3</c:f>
              <c:numCache>
                <c:formatCode>#,##0</c:formatCode>
                <c:ptCount val="2"/>
                <c:pt idx="0">
                  <c:v>1373255</c:v>
                </c:pt>
                <c:pt idx="1">
                  <c:v>72979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F591-4E35-9012-1FE815EFD0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653944613273525"/>
          <c:y val="0.37166755091681636"/>
          <c:w val="0.60270946402969661"/>
          <c:h val="0.57575163058061718"/>
        </c:manualLayout>
      </c:layout>
      <c:pie3DChart>
        <c:varyColors val="1"/>
        <c:ser>
          <c:idx val="0"/>
          <c:order val="0"/>
          <c:explosion val="33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CD4-4672-97AF-284C832D238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7CD4-4672-97AF-284C832D238D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4-7CD4-4672-97AF-284C832D238D}"/>
              </c:ext>
            </c:extLst>
          </c:dPt>
          <c:dLbls>
            <c:dLbl>
              <c:idx val="0"/>
              <c:layout>
                <c:manualLayout>
                  <c:x val="0.18765786526812775"/>
                  <c:y val="-6.645862958130907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801276448821298"/>
                      <c:h val="0.5174745564312234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CD4-4672-97AF-284C832D238D}"/>
                </c:ext>
              </c:extLst>
            </c:dLbl>
            <c:dLbl>
              <c:idx val="1"/>
              <c:layout>
                <c:manualLayout>
                  <c:x val="-0.21047857784383683"/>
                  <c:y val="0.390436930233523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947300933958318"/>
                      <c:h val="0.5529544711676802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CD4-4672-97AF-284C832D23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'слайд11 капрем ремпомещ'!$A$2:$A$3</c:f>
              <c:strCache>
                <c:ptCount val="2"/>
                <c:pt idx="0">
                  <c:v>Оборудование подъездов многоквартирных домов пандусами и подъемными механизмами в рамках МП «Капитальный ремонт многоквартирных домов городского округа Тольятти на 2024-2028 годы»</c:v>
                </c:pt>
                <c:pt idx="1">
                  <c:v>Замена бытового газоиспользующего оборудования (плит газовых), непригодного для дальнейшей эксплуатации в рамках МП Ремонт помещений, находящихся в муниципальной собственности городского округа Тольятти, на 2023-2027 годы»</c:v>
                </c:pt>
              </c:strCache>
            </c:strRef>
          </c:cat>
          <c:val>
            <c:numRef>
              <c:f>'слайд11 капрем ремпомещ'!$B$2:$B$3</c:f>
              <c:numCache>
                <c:formatCode>General</c:formatCode>
                <c:ptCount val="2"/>
                <c:pt idx="0">
                  <c:v>9965</c:v>
                </c:pt>
                <c:pt idx="1">
                  <c:v>600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CD4-4672-97AF-284C832D23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845747386017566"/>
          <c:y val="0.42898041660205183"/>
          <c:w val="0.56100693773429455"/>
          <c:h val="0.54129433467286436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15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4BE-4B5D-B6B7-585B476CF773}"/>
              </c:ext>
            </c:extLst>
          </c:dPt>
          <c:dPt>
            <c:idx val="1"/>
            <c:bubble3D val="0"/>
            <c:explosion val="8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74BE-4B5D-B6B7-585B476CF773}"/>
              </c:ext>
            </c:extLst>
          </c:dPt>
          <c:dPt>
            <c:idx val="2"/>
            <c:bubble3D val="0"/>
            <c:explosion val="6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74BE-4B5D-B6B7-585B476CF773}"/>
              </c:ext>
            </c:extLst>
          </c:dPt>
          <c:dPt>
            <c:idx val="3"/>
            <c:bubble3D val="0"/>
            <c:explosion val="5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74BE-4B5D-B6B7-585B476CF773}"/>
              </c:ext>
            </c:extLst>
          </c:dPt>
          <c:dPt>
            <c:idx val="4"/>
            <c:bubble3D val="0"/>
            <c:explosion val="5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74BE-4B5D-B6B7-585B476CF773}"/>
              </c:ext>
            </c:extLst>
          </c:dPt>
          <c:dPt>
            <c:idx val="5"/>
            <c:bubble3D val="0"/>
            <c:explosion val="7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74BE-4B5D-B6B7-585B476CF773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74BE-4B5D-B6B7-585B476CF773}"/>
              </c:ext>
            </c:extLst>
          </c:dPt>
          <c:dLbls>
            <c:dLbl>
              <c:idx val="0"/>
              <c:layout>
                <c:manualLayout>
                  <c:x val="-0.28561616752054464"/>
                  <c:y val="-0.174885656377235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DEB4525-0462-479F-9F00-0F5A18432928}" type="CATEGORYNAME">
                      <a:rPr lang="ru-RU" sz="1200"/>
                      <a:pPr>
                        <a:defRPr sz="1400" b="0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aseline="0"/>
                      <a:t>; </a:t>
                    </a:r>
                    <a:fld id="{26F3B395-6FE7-46EC-BBA3-74C2C2FBC2CB}" type="VALUE">
                      <a:rPr lang="ru-RU" baseline="0"/>
                      <a:pPr>
                        <a:defRPr sz="1400" b="0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r>
                      <a:rPr lang="ru-RU" baseline="0"/>
                      <a:t>; </a:t>
                    </a:r>
                    <a:fld id="{3D0E937D-C48E-4FEC-86AA-673124E33FDB}" type="PERCENTAGE">
                      <a:rPr lang="ru-RU" baseline="0"/>
                      <a:pPr>
                        <a:defRPr sz="1400" b="0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[ПРОЦЕНТ]</a:t>
                    </a:fld>
                    <a:endParaRPr lang="ru-RU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2219463833396365"/>
                      <c:h val="0.3168968965919878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4BE-4B5D-B6B7-585B476CF773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51202879116093"/>
                      <c:h val="0.2408441961514587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4BE-4B5D-B6B7-585B476CF773}"/>
                </c:ext>
              </c:extLst>
            </c:dLbl>
            <c:dLbl>
              <c:idx val="2"/>
              <c:layout>
                <c:manualLayout>
                  <c:x val="1.5572843241756352E-2"/>
                  <c:y val="-8.477582671186602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743366686151127"/>
                      <c:h val="0.2861576660459341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4BE-4B5D-B6B7-585B476CF773}"/>
                </c:ext>
              </c:extLst>
            </c:dLbl>
            <c:dLbl>
              <c:idx val="3"/>
              <c:layout>
                <c:manualLayout>
                  <c:x val="1.7006498641817178E-3"/>
                  <c:y val="-0.4871064636282651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E2B3775-00A9-41C4-8CDB-E8E3B87A62CD}" type="CATEGORYNAME">
                      <a:rPr lang="ru-RU"/>
                      <a:pPr>
                        <a:defRPr sz="1200" b="0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7C82B357-C193-4B10-97F5-73305A0B30E9}" type="VALUE">
                      <a:rPr lang="ru-RU" baseline="0"/>
                      <a:pPr>
                        <a:defRPr sz="1200" b="0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r>
                      <a:rPr lang="ru-RU" baseline="0" dirty="0"/>
                      <a:t>; 0,3%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417519908987487"/>
                      <c:h val="0.2439478584729981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4BE-4B5D-B6B7-585B476CF773}"/>
                </c:ext>
              </c:extLst>
            </c:dLbl>
            <c:dLbl>
              <c:idx val="4"/>
              <c:layout>
                <c:manualLayout>
                  <c:x val="6.6566149755297954E-2"/>
                  <c:y val="0.2129480625855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4BE-4B5D-B6B7-585B476CF773}"/>
                </c:ext>
              </c:extLst>
            </c:dLbl>
            <c:dLbl>
              <c:idx val="5"/>
              <c:layout>
                <c:manualLayout>
                  <c:x val="-9.2246157549083663E-2"/>
                  <c:y val="-6.447372028206338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401971937808117"/>
                      <c:h val="0.2196151458721290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74BE-4B5D-B6B7-585B476CF773}"/>
                </c:ext>
              </c:extLst>
            </c:dLbl>
            <c:dLbl>
              <c:idx val="6"/>
              <c:layout>
                <c:manualLayout>
                  <c:x val="0.24473112726298105"/>
                  <c:y val="-8.70502015630964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4BE-4B5D-B6B7-585B476CF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'не прогр'!$A$2:$A$7</c:f>
              <c:strCache>
                <c:ptCount val="6"/>
                <c:pt idx="0">
                  <c:v>Расходы на содержание и коммунальные услуги временно свободных нежилых помещений (отдельно стоящие здания (в т.ч.хозблоки), нежилые помещения в многоквартирных домах)</c:v>
                </c:pt>
                <c:pt idx="1">
                  <c:v>Проведение замеров давления в системах ХВС и ГВС, тепловизионные обследования</c:v>
                </c:pt>
                <c:pt idx="2">
                  <c:v>Расходы на содержание и коммунальные услуги муниципального специализированного жилищного фонда </c:v>
                </c:pt>
                <c:pt idx="3">
                  <c:v>Расходы на содержание и коммунальные услуги жилых помещений по договорам ренты</c:v>
                </c:pt>
                <c:pt idx="4">
                  <c:v>Проверка достоверности сметной документации</c:v>
                </c:pt>
                <c:pt idx="5">
                  <c:v>Исполнение судебных актов РФ, штрафы</c:v>
                </c:pt>
              </c:strCache>
            </c:strRef>
          </c:cat>
          <c:val>
            <c:numRef>
              <c:f>'не прогр'!$B$2:$B$7</c:f>
              <c:numCache>
                <c:formatCode>General</c:formatCode>
                <c:ptCount val="6"/>
                <c:pt idx="0" formatCode="#,##0">
                  <c:v>14272</c:v>
                </c:pt>
                <c:pt idx="2">
                  <c:v>2738</c:v>
                </c:pt>
                <c:pt idx="3">
                  <c:v>200</c:v>
                </c:pt>
                <c:pt idx="4" formatCode="#,##0">
                  <c:v>847</c:v>
                </c:pt>
                <c:pt idx="5" formatCode="#,##0">
                  <c:v>54922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4BE-4B5D-B6B7-585B476CF7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297297297297298"/>
          <c:y val="0.35509907119357792"/>
          <c:w val="0.64108108108108108"/>
          <c:h val="0.59010639950245469"/>
        </c:manualLayout>
      </c:layout>
      <c:pie3DChart>
        <c:varyColors val="1"/>
        <c:ser>
          <c:idx val="0"/>
          <c:order val="0"/>
          <c:explosion val="28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AD4-4C3B-84DC-C4E169CC1493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CAD4-4C3B-84DC-C4E169CC1493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CAD4-4C3B-84DC-C4E169CC1493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CAD4-4C3B-84DC-C4E169CC1493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CAD4-4C3B-84DC-C4E169CC1493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CAD4-4C3B-84DC-C4E169CC1493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CAD4-4C3B-84DC-C4E169CC1493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F-CAD4-4C3B-84DC-C4E169CC1493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3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3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1-CAD4-4C3B-84DC-C4E169CC1493}"/>
              </c:ext>
            </c:extLst>
          </c:dPt>
          <c:dLbls>
            <c:dLbl>
              <c:idx val="0"/>
              <c:layout>
                <c:manualLayout>
                  <c:x val="5.8911825211034607E-4"/>
                  <c:y val="-0.1086012964926337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868474A-22CE-4C74-BCFF-87F3B6DC193D}" type="CATEGORYNAME">
                      <a:rPr lang="ru-RU" sz="1100"/>
                      <a:pPr>
                        <a:defRPr sz="1200" b="0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sz="1200" baseline="0" dirty="0"/>
                      <a:t>; </a:t>
                    </a:r>
                    <a:fld id="{CEC01CC2-4D32-48B9-AC00-88F47D23EEA3}" type="VALUE">
                      <a:rPr lang="ru-RU" sz="1200" baseline="0"/>
                      <a:pPr>
                        <a:defRPr sz="1200" b="0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r>
                      <a:rPr lang="ru-RU" sz="1200" baseline="0" dirty="0"/>
                      <a:t>; 0,4%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>
                    <c:manualLayout>
                      <c:w val="0.34336576576576577"/>
                      <c:h val="0.2499333219560578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AD4-4C3B-84DC-C4E169CC1493}"/>
                </c:ext>
              </c:extLst>
            </c:dLbl>
            <c:dLbl>
              <c:idx val="1"/>
              <c:layout>
                <c:manualLayout>
                  <c:x val="0.23175484145562875"/>
                  <c:y val="-0.144875854189278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6492252252252252"/>
                      <c:h val="0.2116154893966787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AD4-4C3B-84DC-C4E169CC1493}"/>
                </c:ext>
              </c:extLst>
            </c:dLbl>
            <c:dLbl>
              <c:idx val="2"/>
              <c:layout>
                <c:manualLayout>
                  <c:x val="0.21277179541746474"/>
                  <c:y val="-1.16395576500659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560031212314678"/>
                      <c:h val="0.1438000234266776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AD4-4C3B-84DC-C4E169CC1493}"/>
                </c:ext>
              </c:extLst>
            </c:dLbl>
            <c:dLbl>
              <c:idx val="3"/>
              <c:layout>
                <c:manualLayout>
                  <c:x val="0.22966168688373412"/>
                  <c:y val="0.23698522487869184"/>
                </c:manualLayout>
              </c:layout>
              <c:tx>
                <c:rich>
                  <a:bodyPr/>
                  <a:lstStyle/>
                  <a:p>
                    <a:fld id="{E2FA52CB-F8F5-41D4-A7D6-42C29A80B4AE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AC1B2501-826B-4F15-91B2-DF988AB3334A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; 0,04 %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413693693693696"/>
                      <c:h val="0.245720736037617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AD4-4C3B-84DC-C4E169CC1493}"/>
                </c:ext>
              </c:extLst>
            </c:dLbl>
            <c:dLbl>
              <c:idx val="4"/>
              <c:layout>
                <c:manualLayout>
                  <c:x val="-5.5620344754202869E-3"/>
                  <c:y val="0.22778447969770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713505001064056"/>
                      <c:h val="0.1925755395788953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CAD4-4C3B-84DC-C4E169CC1493}"/>
                </c:ext>
              </c:extLst>
            </c:dLbl>
            <c:dLbl>
              <c:idx val="5"/>
              <c:layout>
                <c:manualLayout>
                  <c:x val="-2.4366716322621836E-2"/>
                  <c:y val="3.445536365517746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AD4-4C3B-84DC-C4E169CC1493}"/>
                </c:ext>
              </c:extLst>
            </c:dLbl>
            <c:dLbl>
              <c:idx val="6"/>
              <c:layout>
                <c:manualLayout>
                  <c:x val="-0.13508916790806555"/>
                  <c:y val="0.1272565362355527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AD4-4C3B-84DC-C4E169CC1493}"/>
                </c:ext>
              </c:extLst>
            </c:dLbl>
            <c:dLbl>
              <c:idx val="7"/>
              <c:layout>
                <c:manualLayout>
                  <c:x val="-0.15362746683691567"/>
                  <c:y val="-3.932180684575915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AD4-4C3B-84DC-C4E169CC1493}"/>
                </c:ext>
              </c:extLst>
            </c:dLbl>
            <c:dLbl>
              <c:idx val="8"/>
              <c:layout>
                <c:manualLayout>
                  <c:x val="-0.12903511385401151"/>
                  <c:y val="-0.1933668773540099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521441441441442"/>
                      <c:h val="0.143404996114800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CAD4-4C3B-84DC-C4E169CC14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'слайд4,5'!$A$2:$A$10</c:f>
              <c:strCache>
                <c:ptCount val="9"/>
                <c:pt idx="0">
                  <c:v>МП «Защита населения и территорий от чрезвычайных ситуаций в мирное и военное время, обеспечение первичных мер пожарной безопасности и безопасности людей на водных объектах в городском округе Тольятти на 2021 - 2025 годы»</c:v>
                </c:pt>
                <c:pt idx="1">
                  <c:v>МП «Охрана, защита и воспроизводство лесов, расположенных в границах городского округа Тольятти, на 2024-2030 годы»</c:v>
                </c:pt>
                <c:pt idx="2">
                  <c:v>МП «Капитальный ремонт многоквартирных домов городского округа Тольятти на 2024-2028 годы»</c:v>
                </c:pt>
                <c:pt idx="3">
                  <c:v>МП «Ремонт помещений, находящихся в муниципальной собственности городского округа Тольятти, на 2023-2027 годы»</c:v>
                </c:pt>
                <c:pt idx="4">
                  <c:v>МП «Содержание и ремонт объектов и сетей инженерной инфраструктуры городского округа Тольятти на 2023 -2027 годы»</c:v>
                </c:pt>
                <c:pt idx="5">
                  <c:v>МП "Тольятти - чистый город на 2020-2024 годы"</c:v>
                </c:pt>
                <c:pt idx="6">
                  <c:v>МП «Охрана окружающей среды на территории городского округа Тольятти на 2022-2026 годы»</c:v>
                </c:pt>
                <c:pt idx="7">
                  <c:v>МП "Благоустройство территории городского округа Тольятти на 2015-2024 годы"</c:v>
                </c:pt>
                <c:pt idx="8">
                  <c:v>Другие вопросы в области жилищно-коммунального хозяйства</c:v>
                </c:pt>
              </c:strCache>
            </c:strRef>
          </c:cat>
          <c:val>
            <c:numRef>
              <c:f>'слайд4,5'!$B$2:$B$10</c:f>
              <c:numCache>
                <c:formatCode>#,##0</c:formatCode>
                <c:ptCount val="9"/>
                <c:pt idx="0">
                  <c:v>5081</c:v>
                </c:pt>
                <c:pt idx="1">
                  <c:v>38010</c:v>
                </c:pt>
                <c:pt idx="2">
                  <c:v>9965</c:v>
                </c:pt>
                <c:pt idx="3">
                  <c:v>600</c:v>
                </c:pt>
                <c:pt idx="4">
                  <c:v>590462</c:v>
                </c:pt>
                <c:pt idx="5">
                  <c:v>667310</c:v>
                </c:pt>
                <c:pt idx="6">
                  <c:v>29825</c:v>
                </c:pt>
                <c:pt idx="7">
                  <c:v>32002</c:v>
                </c:pt>
                <c:pt idx="8">
                  <c:v>72979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CAD4-4C3B-84DC-C4E169CC14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821081266134328"/>
          <c:y val="0.46057034607604908"/>
          <c:w val="0.58357837467731344"/>
          <c:h val="0.52582566758505089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3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E1A-4154-AC7B-DD500179FE2B}"/>
              </c:ext>
            </c:extLst>
          </c:dPt>
          <c:dPt>
            <c:idx val="1"/>
            <c:bubble3D val="0"/>
            <c:explosion val="29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CE1A-4154-AC7B-DD500179FE2B}"/>
              </c:ext>
            </c:extLst>
          </c:dPt>
          <c:dPt>
            <c:idx val="2"/>
            <c:bubble3D val="0"/>
            <c:explosion val="27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CE1A-4154-AC7B-DD500179FE2B}"/>
              </c:ext>
            </c:extLst>
          </c:dPt>
          <c:dPt>
            <c:idx val="3"/>
            <c:bubble3D val="0"/>
            <c:explosion val="16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CE1A-4154-AC7B-DD500179FE2B}"/>
              </c:ext>
            </c:extLst>
          </c:dPt>
          <c:dPt>
            <c:idx val="4"/>
            <c:bubble3D val="0"/>
            <c:explosion val="11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CE1A-4154-AC7B-DD500179FE2B}"/>
              </c:ext>
            </c:extLst>
          </c:dPt>
          <c:dPt>
            <c:idx val="5"/>
            <c:bubble3D val="0"/>
            <c:explosion val="24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CE1A-4154-AC7B-DD500179FE2B}"/>
              </c:ext>
            </c:extLst>
          </c:dPt>
          <c:dPt>
            <c:idx val="6"/>
            <c:bubble3D val="0"/>
            <c:explosion val="27"/>
            <c:extLst>
              <c:ext xmlns:c16="http://schemas.microsoft.com/office/drawing/2014/chart" uri="{C3380CC4-5D6E-409C-BE32-E72D297353CC}">
                <c16:uniqueId val="{0000000D-CE1A-4154-AC7B-DD500179FE2B}"/>
              </c:ext>
            </c:extLst>
          </c:dPt>
          <c:dPt>
            <c:idx val="7"/>
            <c:bubble3D val="0"/>
            <c:explosion val="28"/>
            <c:extLst>
              <c:ext xmlns:c16="http://schemas.microsoft.com/office/drawing/2014/chart" uri="{C3380CC4-5D6E-409C-BE32-E72D297353CC}">
                <c16:uniqueId val="{0000000F-CE1A-4154-AC7B-DD500179FE2B}"/>
              </c:ext>
            </c:extLst>
          </c:dPt>
          <c:dPt>
            <c:idx val="8"/>
            <c:bubble3D val="0"/>
            <c:explosion val="30"/>
            <c:extLst>
              <c:ext xmlns:c16="http://schemas.microsoft.com/office/drawing/2014/chart" uri="{C3380CC4-5D6E-409C-BE32-E72D297353CC}">
                <c16:uniqueId val="{00000011-CE1A-4154-AC7B-DD500179FE2B}"/>
              </c:ext>
            </c:extLst>
          </c:dPt>
          <c:dLbls>
            <c:dLbl>
              <c:idx val="0"/>
              <c:layout>
                <c:manualLayout>
                  <c:x val="1.1333154448525897E-2"/>
                  <c:y val="-0.1240564238070578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E1A-4154-AC7B-DD500179FE2B}"/>
                </c:ext>
              </c:extLst>
            </c:dLbl>
            <c:dLbl>
              <c:idx val="1"/>
              <c:layout>
                <c:manualLayout>
                  <c:x val="0.22462935376321203"/>
                  <c:y val="-7.1599102388761271E-2"/>
                </c:manualLayout>
              </c:layout>
              <c:tx>
                <c:rich>
                  <a:bodyPr/>
                  <a:lstStyle/>
                  <a:p>
                    <a:fld id="{7B48DD41-41AD-4719-B0FB-0F41F887089F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0EA5FC37-294A-4B52-BEE6-2F3046FED481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; 0,2%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479435957696825"/>
                      <c:h val="0.1796964586846543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E1A-4154-AC7B-DD500179FE2B}"/>
                </c:ext>
              </c:extLst>
            </c:dLbl>
            <c:dLbl>
              <c:idx val="2"/>
              <c:layout>
                <c:manualLayout>
                  <c:x val="0.14408875153825512"/>
                  <c:y val="9.7085419128679733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E1A-4154-AC7B-DD500179FE2B}"/>
                </c:ext>
              </c:extLst>
            </c:dLbl>
            <c:dLbl>
              <c:idx val="3"/>
              <c:layout>
                <c:manualLayout>
                  <c:x val="-8.385379559634952E-4"/>
                  <c:y val="0.1064678466625061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E1A-4154-AC7B-DD500179FE2B}"/>
                </c:ext>
              </c:extLst>
            </c:dLbl>
            <c:dLbl>
              <c:idx val="4"/>
              <c:layout>
                <c:manualLayout>
                  <c:x val="-0.10794908568273855"/>
                  <c:y val="0.1496785330164252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E1A-4154-AC7B-DD500179FE2B}"/>
                </c:ext>
              </c:extLst>
            </c:dLbl>
            <c:dLbl>
              <c:idx val="5"/>
              <c:layout>
                <c:manualLayout>
                  <c:x val="-0.18537869605312263"/>
                  <c:y val="9.334448708245364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E1A-4154-AC7B-DD500179FE2B}"/>
                </c:ext>
              </c:extLst>
            </c:dLbl>
            <c:dLbl>
              <c:idx val="6"/>
              <c:layout>
                <c:manualLayout>
                  <c:x val="-0.21244951901576345"/>
                  <c:y val="3.462353883673474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C6FCBE0-8C0D-4BB2-8439-043B7A6D99C3}" type="CATEGORYNAME">
                      <a:rPr lang="ru-RU" sz="1000">
                        <a:solidFill>
                          <a:sysClr val="windowText" lastClr="000000"/>
                        </a:solidFill>
                      </a:rPr>
                      <a:pPr>
                        <a:defRPr sz="1000" b="0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sz="1000" baseline="0">
                        <a:solidFill>
                          <a:sysClr val="windowText" lastClr="000000"/>
                        </a:solidFill>
                      </a:rPr>
                      <a:t>; </a:t>
                    </a:r>
                    <a:fld id="{AD9F3D5D-E34B-4C27-926F-C79F600EF1A1}" type="VALUE">
                      <a:rPr lang="ru-RU" sz="1000" baseline="0">
                        <a:solidFill>
                          <a:sysClr val="windowText" lastClr="000000"/>
                        </a:solidFill>
                      </a:rPr>
                      <a:pPr>
                        <a:defRPr sz="1000" b="0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r>
                      <a:rPr lang="ru-RU" sz="1000" baseline="0">
                        <a:solidFill>
                          <a:sysClr val="windowText" lastClr="000000"/>
                        </a:solidFill>
                      </a:rPr>
                      <a:t>; </a:t>
                    </a:r>
                    <a:fld id="{B379977C-B1FE-4C02-8B36-3F40E7C8150D}" type="PERCENTAGE">
                      <a:rPr lang="ru-RU" sz="1000" baseline="0">
                        <a:solidFill>
                          <a:sysClr val="windowText" lastClr="000000"/>
                        </a:solidFill>
                      </a:rPr>
                      <a:pPr>
                        <a:defRPr sz="1000" b="0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[ПРОЦЕНТ]</a:t>
                    </a:fld>
                    <a:endParaRPr lang="ru-RU" sz="1000" baseline="0">
                      <a:solidFill>
                        <a:sysClr val="windowText" lastClr="00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321190755973365"/>
                      <c:h val="0.1646410281031944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CE1A-4154-AC7B-DD500179FE2B}"/>
                </c:ext>
              </c:extLst>
            </c:dLbl>
            <c:dLbl>
              <c:idx val="7"/>
              <c:layout>
                <c:manualLayout>
                  <c:x val="-0.11922956163969521"/>
                  <c:y val="-0.1041756626964631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E1A-4154-AC7B-DD500179FE2B}"/>
                </c:ext>
              </c:extLst>
            </c:dLbl>
            <c:dLbl>
              <c:idx val="8"/>
              <c:layout>
                <c:manualLayout>
                  <c:x val="-9.8425628641308258E-2"/>
                  <c:y val="-0.1484477435915224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E1A-4154-AC7B-DD500179FE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'слайд6 ТЧГ'!$A$2:$A$9</c:f>
              <c:strCache>
                <c:ptCount val="8"/>
                <c:pt idx="0">
                  <c:v>Санитарная очистка территорий общего пользования</c:v>
                </c:pt>
                <c:pt idx="1">
                  <c:v>Акарицидная обработка территорий общего пользования, дератизация набережной Комсомольского района</c:v>
                </c:pt>
                <c:pt idx="2">
                  <c:v>Содержание мест погребения</c:v>
                </c:pt>
                <c:pt idx="3">
                  <c:v>Содержание территорий общего пользования, комплексное содержание жилых кварталов и объектов озеленения, за исключением придомовых территорий</c:v>
                </c:pt>
                <c:pt idx="4">
                  <c:v>Обеспечение выполнение работ в рамках муниципального задания МБУ "Зеленстрой" и приобретение необходимого оборудования</c:v>
                </c:pt>
                <c:pt idx="5">
                  <c:v>Праздничное оформление города</c:v>
                </c:pt>
                <c:pt idx="6">
                  <c:v>Содержание муниципального казенного учреждения, осуществляющего деятельность в сфере похоронного дела (МКУ "Ритуал")</c:v>
                </c:pt>
                <c:pt idx="7">
                  <c:v>Осуществление деятельности по обращению с животными без владельцев</c:v>
                </c:pt>
              </c:strCache>
            </c:strRef>
          </c:cat>
          <c:val>
            <c:numRef>
              <c:f>'слайд6 ТЧГ'!$B$2:$B$9</c:f>
              <c:numCache>
                <c:formatCode>#,##0</c:formatCode>
                <c:ptCount val="8"/>
                <c:pt idx="0">
                  <c:v>7247</c:v>
                </c:pt>
                <c:pt idx="1">
                  <c:v>1068</c:v>
                </c:pt>
                <c:pt idx="2">
                  <c:v>38654</c:v>
                </c:pt>
                <c:pt idx="3">
                  <c:v>266211</c:v>
                </c:pt>
                <c:pt idx="4">
                  <c:v>321426</c:v>
                </c:pt>
                <c:pt idx="5">
                  <c:v>15056</c:v>
                </c:pt>
                <c:pt idx="6">
                  <c:v>10421</c:v>
                </c:pt>
                <c:pt idx="7">
                  <c:v>7227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CE1A-4154-AC7B-DD500179FE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408923884514434"/>
          <c:y val="0.86844930497839679"/>
          <c:w val="0.52515485564304465"/>
          <c:h val="0.107776522426182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476622184013599"/>
          <c:y val="0.46282802793288963"/>
          <c:w val="0.6086644132262623"/>
          <c:h val="0.53655622219146504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25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9E0-41F7-A4E9-DED2A05F2881}"/>
              </c:ext>
            </c:extLst>
          </c:dPt>
          <c:dPt>
            <c:idx val="1"/>
            <c:bubble3D val="0"/>
            <c:explosion val="27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9E0-41F7-A4E9-DED2A05F2881}"/>
              </c:ext>
            </c:extLst>
          </c:dPt>
          <c:dPt>
            <c:idx val="2"/>
            <c:bubble3D val="0"/>
            <c:explosion val="25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9E0-41F7-A4E9-DED2A05F2881}"/>
              </c:ext>
            </c:extLst>
          </c:dPt>
          <c:dPt>
            <c:idx val="3"/>
            <c:bubble3D val="0"/>
            <c:explosion val="18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9E0-41F7-A4E9-DED2A05F2881}"/>
              </c:ext>
            </c:extLst>
          </c:dPt>
          <c:dPt>
            <c:idx val="4"/>
            <c:bubble3D val="0"/>
            <c:explosion val="13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59E0-41F7-A4E9-DED2A05F2881}"/>
              </c:ext>
            </c:extLst>
          </c:dPt>
          <c:dLbls>
            <c:dLbl>
              <c:idx val="0"/>
              <c:layout>
                <c:manualLayout>
                  <c:x val="-0.23299092878074285"/>
                  <c:y val="-4.170733645974092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E0-41F7-A4E9-DED2A05F2881}"/>
                </c:ext>
              </c:extLst>
            </c:dLbl>
            <c:dLbl>
              <c:idx val="1"/>
              <c:layout>
                <c:manualLayout>
                  <c:x val="-7.9016532066053732E-3"/>
                  <c:y val="-2.675880295683970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257041130096187"/>
                      <c:h val="0.266370916461330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9E0-41F7-A4E9-DED2A05F2881}"/>
                </c:ext>
              </c:extLst>
            </c:dLbl>
            <c:dLbl>
              <c:idx val="2"/>
              <c:layout>
                <c:manualLayout>
                  <c:x val="0.18088939901504131"/>
                  <c:y val="-4.6635800015896985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909649417256695"/>
                      <c:h val="0.229399491296399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59E0-41F7-A4E9-DED2A05F2881}"/>
                </c:ext>
              </c:extLst>
            </c:dLbl>
            <c:dLbl>
              <c:idx val="3"/>
              <c:layout>
                <c:manualLayout>
                  <c:x val="2.2206016371658352E-2"/>
                  <c:y val="-4.283423416262618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E0-41F7-A4E9-DED2A05F2881}"/>
                </c:ext>
              </c:extLst>
            </c:dLbl>
            <c:dLbl>
              <c:idx val="4"/>
              <c:layout>
                <c:manualLayout>
                  <c:x val="-4.5037799055231371E-2"/>
                  <c:y val="-0.1531992687385741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9E0-41F7-A4E9-DED2A05F28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'слайд7 сети'!$A$2:$A$6</c:f>
              <c:strCache>
                <c:ptCount val="5"/>
                <c:pt idx="0">
                  <c:v>Содержание и техническое обслуживание 10 фонтанов</c:v>
                </c:pt>
                <c:pt idx="1">
                  <c:v>Содержание объектов и сетей инженерной инфраструктуры, относящихся к муниципальной собственности</c:v>
                </c:pt>
                <c:pt idx="2">
                  <c:v>Устранение аварийных ситуаций на оборудовании и сетях инженерной инфраструктуры</c:v>
                </c:pt>
                <c:pt idx="3">
                  <c:v>Поддержание в технически исправном состоянии сетей и сооружений ливневой канализации</c:v>
                </c:pt>
                <c:pt idx="4">
                  <c:v>Поддержание в технически исправном эксплуатационном состоянии сетей уличного (наружного) освещения</c:v>
                </c:pt>
              </c:strCache>
            </c:strRef>
          </c:cat>
          <c:val>
            <c:numRef>
              <c:f>'слайд7 сети'!$B$2:$B$6</c:f>
              <c:numCache>
                <c:formatCode>_-* #\ ##0_-;\-* #\ ##0_-;_-* "-"??_-;_-@_-</c:formatCode>
                <c:ptCount val="5"/>
                <c:pt idx="0">
                  <c:v>4926</c:v>
                </c:pt>
                <c:pt idx="1">
                  <c:v>5130</c:v>
                </c:pt>
                <c:pt idx="2">
                  <c:v>10527</c:v>
                </c:pt>
                <c:pt idx="3">
                  <c:v>231348</c:v>
                </c:pt>
                <c:pt idx="4">
                  <c:v>338531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9E0-41F7-A4E9-DED2A05F28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129942931646964"/>
          <c:y val="0.42423900490699534"/>
          <c:w val="0.57189242155548459"/>
          <c:h val="0.56195677279470502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12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C4A-4B69-A872-46F9AB03E2DF}"/>
              </c:ext>
            </c:extLst>
          </c:dPt>
          <c:dPt>
            <c:idx val="1"/>
            <c:bubble3D val="0"/>
            <c:explosion val="12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7C4A-4B69-A872-46F9AB03E2DF}"/>
              </c:ext>
            </c:extLst>
          </c:dPt>
          <c:dPt>
            <c:idx val="2"/>
            <c:bubble3D val="0"/>
            <c:explosion val="26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7C4A-4B69-A872-46F9AB03E2DF}"/>
              </c:ext>
            </c:extLst>
          </c:dPt>
          <c:dPt>
            <c:idx val="3"/>
            <c:bubble3D val="0"/>
            <c:explosion val="4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7C4A-4B69-A872-46F9AB03E2DF}"/>
              </c:ext>
            </c:extLst>
          </c:dPt>
          <c:dPt>
            <c:idx val="4"/>
            <c:bubble3D val="0"/>
            <c:explosion val="5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7C4A-4B69-A872-46F9AB03E2DF}"/>
              </c:ext>
            </c:extLst>
          </c:dPt>
          <c:dPt>
            <c:idx val="5"/>
            <c:bubble3D val="0"/>
            <c:explosion val="8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7C4A-4B69-A872-46F9AB03E2DF}"/>
              </c:ext>
            </c:extLst>
          </c:dPt>
          <c:dPt>
            <c:idx val="6"/>
            <c:bubble3D val="0"/>
            <c:explosion val="12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7C4A-4B69-A872-46F9AB03E2DF}"/>
              </c:ext>
            </c:extLst>
          </c:dPt>
          <c:dPt>
            <c:idx val="7"/>
            <c:bubble3D val="0"/>
            <c:explosion val="13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F-7C4A-4B69-A872-46F9AB03E2DF}"/>
              </c:ext>
            </c:extLst>
          </c:dPt>
          <c:dPt>
            <c:idx val="8"/>
            <c:bubble3D val="0"/>
            <c:explosion val="13"/>
            <c:spPr>
              <a:gradFill rotWithShape="1">
                <a:gsLst>
                  <a:gs pos="0">
                    <a:schemeClr val="accent3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3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3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1-7C4A-4B69-A872-46F9AB03E2DF}"/>
              </c:ext>
            </c:extLst>
          </c:dPt>
          <c:dLbls>
            <c:dLbl>
              <c:idx val="0"/>
              <c:layout>
                <c:manualLayout>
                  <c:x val="0.18399412717088526"/>
                  <c:y val="-0.2708597757288291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846743295019156"/>
                      <c:h val="7.59178263750828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C4A-4B69-A872-46F9AB03E2DF}"/>
                </c:ext>
              </c:extLst>
            </c:dLbl>
            <c:dLbl>
              <c:idx val="1"/>
              <c:layout>
                <c:manualLayout>
                  <c:x val="0.16354313948304355"/>
                  <c:y val="-6.65508629383121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713501808442527"/>
                      <c:h val="0.2171308109349154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C4A-4B69-A872-46F9AB03E2DF}"/>
                </c:ext>
              </c:extLst>
            </c:dLbl>
            <c:dLbl>
              <c:idx val="2"/>
              <c:layout>
                <c:manualLayout>
                  <c:x val="9.8208585995716052E-2"/>
                  <c:y val="0.1503877522267967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C4A-4B69-A872-46F9AB03E2DF}"/>
                </c:ext>
              </c:extLst>
            </c:dLbl>
            <c:dLbl>
              <c:idx val="3"/>
              <c:layout>
                <c:manualLayout>
                  <c:x val="6.4745393415861205E-2"/>
                  <c:y val="2.978225137364777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C4A-4B69-A872-46F9AB03E2DF}"/>
                </c:ext>
              </c:extLst>
            </c:dLbl>
            <c:dLbl>
              <c:idx val="4"/>
              <c:layout>
                <c:manualLayout>
                  <c:x val="-0.24655531085434246"/>
                  <c:y val="-1.0436071236622261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0974031502767133"/>
                      <c:h val="0.205356417922908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7C4A-4B69-A872-46F9AB03E2DF}"/>
                </c:ext>
              </c:extLst>
            </c:dLbl>
            <c:dLbl>
              <c:idx val="5"/>
              <c:layout>
                <c:manualLayout>
                  <c:x val="-0.11020792898971919"/>
                  <c:y val="-0.1846518787537243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945508727117923"/>
                      <c:h val="0.239911084673064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7C4A-4B69-A872-46F9AB03E2DF}"/>
                </c:ext>
              </c:extLst>
            </c:dLbl>
            <c:dLbl>
              <c:idx val="6"/>
              <c:layout>
                <c:manualLayout>
                  <c:x val="-4.7597536897926063E-2"/>
                  <c:y val="-0.1165748814201406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C4A-4B69-A872-46F9AB03E2DF}"/>
                </c:ext>
              </c:extLst>
            </c:dLbl>
            <c:dLbl>
              <c:idx val="7"/>
              <c:layout>
                <c:manualLayout>
                  <c:x val="-1.4933880391387912E-2"/>
                  <c:y val="-0.1100884823661023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212430821626223"/>
                      <c:h val="0.1853216658056907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7C4A-4B69-A872-46F9AB03E2DF}"/>
                </c:ext>
              </c:extLst>
            </c:dLbl>
            <c:dLbl>
              <c:idx val="8"/>
              <c:layout>
                <c:manualLayout>
                  <c:x val="0.16017725753629455"/>
                  <c:y val="-0.1739068998084981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155391974470622"/>
                      <c:h val="0.2660834990059642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7C4A-4B69-A872-46F9AB03E2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'слайд8 ООС'!$A$2:$A$10</c:f>
              <c:strCache>
                <c:ptCount val="9"/>
                <c:pt idx="0">
                  <c:v>Подбор трупов животных</c:v>
                </c:pt>
                <c:pt idx="1">
                  <c:v>Демеркуризация бесхозяйных ртутьсодержащих отходов, обнаруженных на территории г.о.Тольятти</c:v>
                </c:pt>
                <c:pt idx="2">
                  <c:v>Софинансирование в рамках ГП Самарской области "Охрана окружающей среды Самарской области на 2014-2025 годы и на плановый период до 2030 годы"</c:v>
                </c:pt>
                <c:pt idx="3">
                  <c:v>Ликвидация несанкционированных свалок</c:v>
                </c:pt>
                <c:pt idx="4">
                  <c:v>Предоставление специализированной информации о состоянии окружающей среды, ее загрязнении (по данным 8 стационарных постов)</c:v>
                </c:pt>
                <c:pt idx="5">
                  <c:v>Предоставление информации о состоянии окружающей среды (по данным передвижной экологической лаборатории)</c:v>
                </c:pt>
                <c:pt idx="6">
                  <c:v>Мероприятия в рамках ликвидации бывшего полигона ТБО "Узюково"</c:v>
                </c:pt>
                <c:pt idx="7">
                  <c:v>
Услуги по обустройству и обслуживанию мест накопления ртутьсодержащих отходов</c:v>
                </c:pt>
                <c:pt idx="8">
                  <c:v>Проведение мероприятий в целях  осуществления контроля  при проведении экспертизы выполненных работ по рекультивации  АвтоВАЗ и Автовазагрегат</c:v>
                </c:pt>
              </c:strCache>
            </c:strRef>
          </c:cat>
          <c:val>
            <c:numRef>
              <c:f>'слайд8 ООС'!$B$2:$B$10</c:f>
              <c:numCache>
                <c:formatCode>#,##0</c:formatCode>
                <c:ptCount val="9"/>
                <c:pt idx="0">
                  <c:v>1396</c:v>
                </c:pt>
                <c:pt idx="1">
                  <c:v>500</c:v>
                </c:pt>
                <c:pt idx="2">
                  <c:v>3284</c:v>
                </c:pt>
                <c:pt idx="3" formatCode="General">
                  <c:v>8000</c:v>
                </c:pt>
                <c:pt idx="4" formatCode="General">
                  <c:v>3788</c:v>
                </c:pt>
                <c:pt idx="5" formatCode="General">
                  <c:v>3532</c:v>
                </c:pt>
                <c:pt idx="6" formatCode="General">
                  <c:v>7059</c:v>
                </c:pt>
                <c:pt idx="7" formatCode="General">
                  <c:v>1156</c:v>
                </c:pt>
                <c:pt idx="8" formatCode="General">
                  <c:v>1110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7C4A-4B69-A872-46F9AB03E2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394487510766581"/>
          <c:y val="0.43733333333333335"/>
          <c:w val="0.57450473729543494"/>
          <c:h val="0.56266666666666665"/>
        </c:manualLayout>
      </c:layout>
      <c:pie3DChart>
        <c:varyColors val="1"/>
        <c:ser>
          <c:idx val="0"/>
          <c:order val="0"/>
          <c:explosion val="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8BDC-406E-B212-6EC21E12CCD7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8BDC-406E-B212-6EC21E12CCD7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8BDC-406E-B212-6EC21E12CCD7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8BDC-406E-B212-6EC21E12CCD7}"/>
              </c:ext>
            </c:extLst>
          </c:dPt>
          <c:dPt>
            <c:idx val="5"/>
            <c:bubble3D val="0"/>
            <c:explosion val="2"/>
            <c:extLst>
              <c:ext xmlns:c16="http://schemas.microsoft.com/office/drawing/2014/chart" uri="{C3380CC4-5D6E-409C-BE32-E72D297353CC}">
                <c16:uniqueId val="{00000009-8BDC-406E-B212-6EC21E12CCD7}"/>
              </c:ext>
            </c:extLst>
          </c:dPt>
          <c:dLbls>
            <c:dLbl>
              <c:idx val="0"/>
              <c:layout>
                <c:manualLayout>
                  <c:x val="-0.33140113208740474"/>
                  <c:y val="-2.9520295202952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3677108433734935"/>
                      <c:h val="0.2348093480934808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BDC-406E-B212-6EC21E12CCD7}"/>
                </c:ext>
              </c:extLst>
            </c:dLbl>
            <c:dLbl>
              <c:idx val="1"/>
              <c:layout>
                <c:manualLayout>
                  <c:x val="7.9969009897859159E-3"/>
                  <c:y val="-0.1229560972775082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035120007589404"/>
                      <c:h val="0.2366543665436654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8BDC-406E-B212-6EC21E12CCD7}"/>
                </c:ext>
              </c:extLst>
            </c:dLbl>
            <c:dLbl>
              <c:idx val="2"/>
              <c:layout>
                <c:manualLayout>
                  <c:x val="0.12855250924959669"/>
                  <c:y val="-0.1285765755295348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BDC-406E-B212-6EC21E12CCD7}"/>
                </c:ext>
              </c:extLst>
            </c:dLbl>
            <c:dLbl>
              <c:idx val="3"/>
              <c:layout>
                <c:manualLayout>
                  <c:x val="-4.0547955601935297E-2"/>
                  <c:y val="0.2424296132725106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BDC-406E-B212-6EC21E12CCD7}"/>
                </c:ext>
              </c:extLst>
            </c:dLbl>
            <c:dLbl>
              <c:idx val="4"/>
              <c:layout>
                <c:manualLayout>
                  <c:x val="-3.7100464851532115E-2"/>
                  <c:y val="-0.1653632740351901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BDC-406E-B212-6EC21E12CCD7}"/>
                </c:ext>
              </c:extLst>
            </c:dLbl>
            <c:dLbl>
              <c:idx val="5"/>
              <c:layout>
                <c:manualLayout>
                  <c:x val="-2.4250071150744706E-2"/>
                  <c:y val="-0.1073033926314766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44170382316668"/>
                      <c:h val="0.1882716049382715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8BDC-406E-B212-6EC21E12CC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'слайд9 благоустр'!$A$2:$A$5</c:f>
              <c:strCache>
                <c:ptCount val="4"/>
                <c:pt idx="0">
                  <c:v>Софинансирование мероприятий по устройству контейнерных площадок в рамках ГП Самарской области «Совершенствование системы обращения с отходами, в том числе с твердыми коммунальными отходами, на территории Самарской области» на 2018 – 2024 годы</c:v>
                </c:pt>
                <c:pt idx="1">
                  <c:v>Мероприятия в рамках комплексного развития и благоустройства береговой линии Куйбышевского водохранилища</c:v>
                </c:pt>
                <c:pt idx="2">
                  <c:v>Мероприятия в рамках комплексного благоустройства внутриквартальных территорий</c:v>
                </c:pt>
                <c:pt idx="3">
                  <c:v>Приведение в нормативное состояние наружного освещения внутриквартальных территорий</c:v>
                </c:pt>
              </c:strCache>
            </c:strRef>
          </c:cat>
          <c:val>
            <c:numRef>
              <c:f>'слайд9 благоустр'!$B$2:$B$5</c:f>
              <c:numCache>
                <c:formatCode>#,##0</c:formatCode>
                <c:ptCount val="4"/>
                <c:pt idx="0">
                  <c:v>500</c:v>
                </c:pt>
                <c:pt idx="1">
                  <c:v>6732</c:v>
                </c:pt>
                <c:pt idx="2">
                  <c:v>11214</c:v>
                </c:pt>
                <c:pt idx="3" formatCode="General">
                  <c:v>13556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BDC-406E-B212-6EC21E12CC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720183461915745"/>
          <c:y val="0.35203207414503063"/>
          <c:w val="0.53262254525876573"/>
          <c:h val="0.47896357862674571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5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15CC-4B06-AE1C-B949294FF2F8}"/>
              </c:ext>
            </c:extLst>
          </c:dPt>
          <c:dPt>
            <c:idx val="1"/>
            <c:bubble3D val="0"/>
            <c:explosion val="12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5CC-4B06-AE1C-B949294FF2F8}"/>
              </c:ext>
            </c:extLst>
          </c:dPt>
          <c:dPt>
            <c:idx val="2"/>
            <c:bubble3D val="0"/>
            <c:explosion val="13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15CC-4B06-AE1C-B949294FF2F8}"/>
              </c:ext>
            </c:extLst>
          </c:dPt>
          <c:dPt>
            <c:idx val="3"/>
            <c:bubble3D val="0"/>
            <c:explosion val="12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15CC-4B06-AE1C-B949294FF2F8}"/>
              </c:ext>
            </c:extLst>
          </c:dPt>
          <c:dPt>
            <c:idx val="4"/>
            <c:bubble3D val="0"/>
            <c:explosion val="11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15CC-4B06-AE1C-B949294FF2F8}"/>
              </c:ext>
            </c:extLst>
          </c:dPt>
          <c:dPt>
            <c:idx val="5"/>
            <c:bubble3D val="0"/>
            <c:explosion val="7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15CC-4B06-AE1C-B949294FF2F8}"/>
              </c:ext>
            </c:extLst>
          </c:dPt>
          <c:dPt>
            <c:idx val="6"/>
            <c:bubble3D val="0"/>
            <c:explosion val="6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15CC-4B06-AE1C-B949294FF2F8}"/>
              </c:ext>
            </c:extLst>
          </c:dPt>
          <c:dPt>
            <c:idx val="7"/>
            <c:bubble3D val="0"/>
            <c:explosion val="8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F-15CC-4B06-AE1C-B949294FF2F8}"/>
              </c:ext>
            </c:extLst>
          </c:dPt>
          <c:dLbls>
            <c:dLbl>
              <c:idx val="0"/>
              <c:layout>
                <c:manualLayout>
                  <c:x val="-0.22757877992523662"/>
                  <c:y val="1.054389290983279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594612794612796"/>
                      <c:h val="0.150934821747626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5CC-4B06-AE1C-B949294FF2F8}"/>
                </c:ext>
              </c:extLst>
            </c:dLbl>
            <c:dLbl>
              <c:idx val="1"/>
              <c:layout>
                <c:manualLayout>
                  <c:x val="2.4906384254415763E-2"/>
                  <c:y val="-5.725442371588844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309743100294283"/>
                      <c:h val="0.3058417455418875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5CC-4B06-AE1C-B949294FF2F8}"/>
                </c:ext>
              </c:extLst>
            </c:dLbl>
            <c:dLbl>
              <c:idx val="2"/>
              <c:layout>
                <c:manualLayout>
                  <c:x val="0.15122871762241832"/>
                  <c:y val="-2.349430476020242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5CC-4B06-AE1C-B949294FF2F8}"/>
                </c:ext>
              </c:extLst>
            </c:dLbl>
            <c:dLbl>
              <c:idx val="3"/>
              <c:layout>
                <c:manualLayout>
                  <c:x val="8.429555396484531E-2"/>
                  <c:y val="2.013100754225000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5CC-4B06-AE1C-B949294FF2F8}"/>
                </c:ext>
              </c:extLst>
            </c:dLbl>
            <c:dLbl>
              <c:idx val="4"/>
              <c:layout>
                <c:manualLayout>
                  <c:x val="1.3956785704817102E-2"/>
                  <c:y val="4.091119810068957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5CC-4B06-AE1C-B949294FF2F8}"/>
                </c:ext>
              </c:extLst>
            </c:dLbl>
            <c:dLbl>
              <c:idx val="5"/>
              <c:layout>
                <c:manualLayout>
                  <c:x val="1.2746785439698814E-2"/>
                  <c:y val="0.221692248415568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5CC-4B06-AE1C-B949294FF2F8}"/>
                </c:ext>
              </c:extLst>
            </c:dLbl>
            <c:dLbl>
              <c:idx val="6"/>
              <c:layout>
                <c:manualLayout>
                  <c:x val="-9.6136106063665114E-2"/>
                  <c:y val="-5.505200738796539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5CC-4B06-AE1C-B949294FF2F8}"/>
                </c:ext>
              </c:extLst>
            </c:dLbl>
            <c:dLbl>
              <c:idx val="7"/>
              <c:layout>
                <c:manualLayout>
                  <c:x val="-0.11786402853489468"/>
                  <c:y val="-6.077249603058877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5CC-4B06-AE1C-B949294FF2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'слайд 10лес'!$A$2:$A$7</c:f>
              <c:strCache>
                <c:ptCount val="6"/>
                <c:pt idx="0">
                  <c:v>Софинансирование мероприятий в рамках ГП Самарской области «Развитие лесного хозяйства Самарской области на 2014-2030 годы»</c:v>
                </c:pt>
                <c:pt idx="1">
                  <c:v>Устройство и содержание противопожарных минерализованных полос обработка почвы, подготовка лесных участков, расчистка неликвидных участков, лесовосстановление, лесоразведение и агротехнический уход в рамках муниципального задания МБУ "Зеленстрой»</c:v>
                </c:pt>
                <c:pt idx="2">
                  <c:v>Санитарное содержание городских лесов</c:v>
                </c:pt>
                <c:pt idx="3">
                  <c:v>Ликвидация несанкционированных свалок</c:v>
                </c:pt>
                <c:pt idx="4">
                  <c:v>Валка аварийных деревьев</c:v>
                </c:pt>
                <c:pt idx="5">
                  <c:v>Содержание муниципального казенного учреждения для выполнения полномочий в сфере лесного хозяйства</c:v>
                </c:pt>
              </c:strCache>
            </c:strRef>
          </c:cat>
          <c:val>
            <c:numRef>
              <c:f>'слайд 10лес'!$B$2:$B$7</c:f>
              <c:numCache>
                <c:formatCode>#,##0</c:formatCode>
                <c:ptCount val="6"/>
                <c:pt idx="0">
                  <c:v>687</c:v>
                </c:pt>
                <c:pt idx="1">
                  <c:v>14476</c:v>
                </c:pt>
                <c:pt idx="2">
                  <c:v>1785</c:v>
                </c:pt>
                <c:pt idx="3">
                  <c:v>1710</c:v>
                </c:pt>
                <c:pt idx="4">
                  <c:v>1100</c:v>
                </c:pt>
                <c:pt idx="5">
                  <c:v>18252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15CC-4B06-AE1C-B949294FF2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964479440069993"/>
          <c:y val="0.85345211191004711"/>
          <c:w val="0.56682152230971172"/>
          <c:h val="0.122702884369255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0.62509</cdr:x>
      <cdr:y>0.15918</cdr:y>
    </cdr:from>
    <cdr:to>
      <cdr:x>0.78362</cdr:x>
      <cdr:y>0.27671</cdr:y>
    </cdr:to>
    <cdr:cxnSp macro="">
      <cdr:nvCxnSpPr>
        <cdr:cNvPr id="3" name="Прямая соединительная линия 2">
          <a:extLst xmlns:a="http://schemas.openxmlformats.org/drawingml/2006/main">
            <a:ext uri="{FF2B5EF4-FFF2-40B4-BE49-F238E27FC236}">
              <a16:creationId xmlns:a16="http://schemas.microsoft.com/office/drawing/2014/main" id="{E4E24DFF-4F4D-C6E3-AD4A-454880119372}"/>
            </a:ext>
          </a:extLst>
        </cdr:cNvPr>
        <cdr:cNvCxnSpPr/>
      </cdr:nvCxnSpPr>
      <cdr:spPr>
        <a:xfrm xmlns:a="http://schemas.openxmlformats.org/drawingml/2006/main" flipH="1">
          <a:off x="4365480" y="780255"/>
          <a:ext cx="1107128" cy="576064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2">
              <a:lumMod val="40000"/>
              <a:lumOff val="6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0.14689</cdr:y>
    </cdr:from>
    <cdr:to>
      <cdr:x>1</cdr:x>
      <cdr:y>0.85311</cdr:y>
    </cdr:to>
    <cdr:sp macro="" textlink="">
      <cdr:nvSpPr>
        <cdr:cNvPr id="2" name="Rectangle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73979"/>
          <a:ext cx="8492959" cy="3556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anchor="ctr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9pPr>
        </a:lstStyle>
        <a:p xmlns:a="http://schemas.openxmlformats.org/drawingml/2006/main">
          <a:pPr indent="539750" algn="just" eaLnBrk="1" hangingPunct="1">
            <a:lnSpc>
              <a:spcPts val="2300"/>
            </a:lnSpc>
            <a:defRPr/>
          </a:pPr>
          <a:r>
            <a:rPr lang="ru-RU" sz="1600" b="1" u="sng" dirty="0">
              <a:latin typeface="Tahoma" pitchFamily="34" charset="0"/>
              <a:cs typeface="Tahoma" pitchFamily="34" charset="0"/>
            </a:rPr>
            <a:t>Предельный объем финансирования на 202</a:t>
          </a:r>
          <a:r>
            <a:rPr lang="en-US" sz="1600" b="1" u="sng" dirty="0">
              <a:latin typeface="Tahoma" pitchFamily="34" charset="0"/>
              <a:cs typeface="Tahoma" pitchFamily="34" charset="0"/>
            </a:rPr>
            <a:t>4</a:t>
          </a:r>
          <a:r>
            <a:rPr lang="ru-RU" sz="1600" b="1" u="sng" dirty="0">
              <a:latin typeface="Tahoma" pitchFamily="34" charset="0"/>
              <a:cs typeface="Tahoma" pitchFamily="34" charset="0"/>
            </a:rPr>
            <a:t> год -  590 462 </a:t>
          </a:r>
          <a:r>
            <a:rPr lang="ru-RU" sz="1600" b="1" u="sng" dirty="0" err="1">
              <a:latin typeface="Tahoma" pitchFamily="34" charset="0"/>
              <a:cs typeface="Tahoma" pitchFamily="34" charset="0"/>
            </a:rPr>
            <a:t>тыс.руб</a:t>
          </a:r>
          <a:r>
            <a:rPr lang="ru-RU" sz="1600" b="1" u="sng" dirty="0">
              <a:latin typeface="Tahoma" pitchFamily="34" charset="0"/>
              <a:cs typeface="Tahoma" pitchFamily="34" charset="0"/>
            </a:rPr>
            <a:t>. </a:t>
          </a:r>
          <a:endParaRPr lang="ru-RU" sz="1400" dirty="0">
            <a:latin typeface="Tahoma" pitchFamily="34" charset="0"/>
            <a:ea typeface="Calibri" pitchFamily="34" charset="0"/>
            <a:cs typeface="Tahoma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9C32BA29-653F-51CF-C899-1D974BC4541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E3AAE1B-D267-731B-691A-DA9579F8314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E8CFF6D-90C5-46C2-BF36-46FD7424FB4C}" type="datetimeFigureOut">
              <a:rPr lang="ru-RU"/>
              <a:pPr>
                <a:defRPr/>
              </a:pPr>
              <a:t>08.09.2023</a:t>
            </a:fld>
            <a:endParaRPr lang="ru-RU" dirty="0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B55E4021-0A65-5E3F-CAC3-7A50F600E85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AA98A093-C7CB-46C0-C8E1-511FC2E578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B75FE31-A989-9A6C-AB8B-6CAE670499D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17197E6-4BFE-4903-B1A9-6712AA3E08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BAFFBDB-95C4-42B9-9B3E-035440EF25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id="{B99B78F4-AF5A-50E3-A421-D3BECC3713B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id="{B6C1C15D-6253-377E-E1D4-9F3174F01FB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id="{A411496B-91A5-7B45-2C2D-F0B08A96BE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B028D2-150A-48A7-A676-E31EA8900CF8}" type="slidenum">
              <a:rPr lang="ru-RU" altLang="ru-RU" smtClean="0">
                <a:latin typeface="Calibri" panose="020F0502020204030204" pitchFamily="34" charset="0"/>
              </a:rPr>
              <a:pPr/>
              <a:t>2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995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id="{B99B78F4-AF5A-50E3-A421-D3BECC3713B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id="{B6C1C15D-6253-377E-E1D4-9F3174F01FB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id="{A411496B-91A5-7B45-2C2D-F0B08A96BE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B028D2-150A-48A7-A676-E31EA8900CF8}" type="slidenum">
              <a:rPr lang="ru-RU" altLang="ru-RU" smtClean="0">
                <a:latin typeface="Calibri" panose="020F0502020204030204" pitchFamily="34" charset="0"/>
              </a:rPr>
              <a:pPr/>
              <a:t>3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>
            <a:extLst>
              <a:ext uri="{FF2B5EF4-FFF2-40B4-BE49-F238E27FC236}">
                <a16:creationId xmlns:a16="http://schemas.microsoft.com/office/drawing/2014/main" id="{123808B9-1B68-D250-ADAA-6490DDA625D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Заметки 2">
            <a:extLst>
              <a:ext uri="{FF2B5EF4-FFF2-40B4-BE49-F238E27FC236}">
                <a16:creationId xmlns:a16="http://schemas.microsoft.com/office/drawing/2014/main" id="{088BF0ED-DD00-989B-9186-F1ACD39E298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7172" name="Номер слайда 3">
            <a:extLst>
              <a:ext uri="{FF2B5EF4-FFF2-40B4-BE49-F238E27FC236}">
                <a16:creationId xmlns:a16="http://schemas.microsoft.com/office/drawing/2014/main" id="{97BA6BE7-469D-4605-2696-2A3BC31961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995E468-C7B9-4CE8-B06E-A258D5D2AFB4}" type="slidenum">
              <a:rPr lang="ru-RU" altLang="ru-RU" smtClean="0">
                <a:latin typeface="Calibri" panose="020F0502020204030204" pitchFamily="34" charset="0"/>
              </a:rPr>
              <a:pPr/>
              <a:t>4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>
            <a:extLst>
              <a:ext uri="{FF2B5EF4-FFF2-40B4-BE49-F238E27FC236}">
                <a16:creationId xmlns:a16="http://schemas.microsoft.com/office/drawing/2014/main" id="{6056D9BB-D157-34C5-9CA1-04133EA40D8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Заметки 2">
            <a:extLst>
              <a:ext uri="{FF2B5EF4-FFF2-40B4-BE49-F238E27FC236}">
                <a16:creationId xmlns:a16="http://schemas.microsoft.com/office/drawing/2014/main" id="{2D3AD381-09BD-5C1F-9622-C3B9DC3EC0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9220" name="Номер слайда 3">
            <a:extLst>
              <a:ext uri="{FF2B5EF4-FFF2-40B4-BE49-F238E27FC236}">
                <a16:creationId xmlns:a16="http://schemas.microsoft.com/office/drawing/2014/main" id="{B5A95AC0-B934-1B95-5193-B9C4652433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09304F6-8599-491D-B96D-17DDE8650C8E}" type="slidenum">
              <a:rPr lang="ru-RU" altLang="ru-RU" smtClean="0">
                <a:latin typeface="Calibri" panose="020F0502020204030204" pitchFamily="34" charset="0"/>
              </a:rPr>
              <a:pPr/>
              <a:t>5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DA885D-9FEE-5035-3844-9AA358859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030D4-EF88-4884-A234-9A26871D9F9D}" type="datetimeFigureOut">
              <a:rPr lang="ru-RU"/>
              <a:pPr>
                <a:defRPr/>
              </a:pPr>
              <a:t>08.09.2023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57149D-72A7-6F5B-E373-1952648E5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B83D27-0249-FF6D-D4D9-1BF795987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58979-C5E6-428B-AA10-A66B74E761D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8417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DD1C00-DB89-76AC-85FC-73F311214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C8708-FC7C-44B9-BA6D-52D862CB905A}" type="datetimeFigureOut">
              <a:rPr lang="ru-RU"/>
              <a:pPr>
                <a:defRPr/>
              </a:pPr>
              <a:t>08.09.2023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045E6C-B0BE-B503-42B1-CE81F8F00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5E9AF7-0E87-9706-5D9A-04E848A3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838CA-469C-4ED0-9662-371CFEC470E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0362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D2BA1B-5229-91E5-1A1A-1148DCD34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4F8BA-32B5-491E-BAEB-978CE2FD8B83}" type="datetimeFigureOut">
              <a:rPr lang="ru-RU"/>
              <a:pPr>
                <a:defRPr/>
              </a:pPr>
              <a:t>08.09.2023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A6A306-9291-CBF1-6A76-110E289CB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FDD40E-CF37-9D61-81E8-29641260F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3D01F-504E-4301-8027-CC54E05D0A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8040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295B23-465A-BC6F-BB3E-DA878E999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D692A-6919-4483-B099-1C97A386F188}" type="datetimeFigureOut">
              <a:rPr lang="ru-RU"/>
              <a:pPr>
                <a:defRPr/>
              </a:pPr>
              <a:t>08.09.2023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417291-8405-BCE6-9042-D0EF979A8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CD0527-DC13-FE65-A6E9-ACC73D158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3AC86-AB47-48BD-8DDF-59352235AE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986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B69E96-3180-FC1B-A6D8-7A4074F58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E2B0B-F411-47D8-A6EB-86421C3BC15A}" type="datetimeFigureOut">
              <a:rPr lang="ru-RU"/>
              <a:pPr>
                <a:defRPr/>
              </a:pPr>
              <a:t>08.09.2023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5BF8C8-69A8-7ABA-B078-981D0B982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33BC75-AADD-ADFA-8CB8-6A5BA29EC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18394-5A06-4D38-A3CD-E605562425A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4829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35FC7836-9924-6F98-F8BF-C3786F14F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5AE7B-1351-463A-A5D4-73C538F7561F}" type="datetimeFigureOut">
              <a:rPr lang="ru-RU"/>
              <a:pPr>
                <a:defRPr/>
              </a:pPr>
              <a:t>08.09.2023</a:t>
            </a:fld>
            <a:endParaRPr lang="ru-RU" dirty="0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29383990-79C0-1E39-5514-B46A85487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611D5F1B-F4C0-7F5E-9B47-35845ABD8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40D44-71AD-499F-8918-547C65747F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2499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A16BC967-6CCA-E5D1-16CF-B5F3AB91E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AC27B-ABCE-429C-B834-55A80552A425}" type="datetimeFigureOut">
              <a:rPr lang="ru-RU"/>
              <a:pPr>
                <a:defRPr/>
              </a:pPr>
              <a:t>08.09.2023</a:t>
            </a:fld>
            <a:endParaRPr lang="ru-RU" dirty="0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54F7713D-6252-2694-FF9B-70414E96D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779A3380-E33B-0FD4-867A-6E18EDC51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3DDC0-EE9E-414E-B963-601961C9988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8636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09196D39-EBB3-8A44-E33A-C5CE59F5A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8A7BD-B451-4C84-84DF-782EF0F62B78}" type="datetimeFigureOut">
              <a:rPr lang="ru-RU"/>
              <a:pPr>
                <a:defRPr/>
              </a:pPr>
              <a:t>08.09.2023</a:t>
            </a:fld>
            <a:endParaRPr lang="ru-RU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DDC05F29-EB73-3B32-E9EE-342FDE7BB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46B453A6-8D70-07E0-B53C-E07198C97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7397B-C5BF-434F-957A-37A80EC751B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6528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9823244A-4808-97FE-6651-2CD600B56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BF277-2C2B-4F1E-AB59-8BFB2F38ED35}" type="datetimeFigureOut">
              <a:rPr lang="ru-RU"/>
              <a:pPr>
                <a:defRPr/>
              </a:pPr>
              <a:t>08.09.2023</a:t>
            </a:fld>
            <a:endParaRPr lang="ru-RU" dirty="0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2DA2857D-B923-453C-08CE-784A7BBE6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885A71C7-35D2-F5E5-02DD-3D59906AF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15709-5D97-437F-86AC-5C7CF752D2B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4352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47AC6D02-52DD-5F6D-90A4-734933CA6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02F0B-93B6-4E7D-B398-D850F640B08F}" type="datetimeFigureOut">
              <a:rPr lang="ru-RU"/>
              <a:pPr>
                <a:defRPr/>
              </a:pPr>
              <a:t>08.09.2023</a:t>
            </a:fld>
            <a:endParaRPr lang="ru-RU" dirty="0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F226A192-0596-566E-80F0-FF9F60B38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3AD2754E-D114-7039-5CCA-B292FF515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F895B-0C64-482E-B500-F0E28DE2E9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8330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6CB42890-D8E3-F67A-AF6D-F5A4D2214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546A8-0311-4535-92D1-61DEC20969DB}" type="datetimeFigureOut">
              <a:rPr lang="ru-RU"/>
              <a:pPr>
                <a:defRPr/>
              </a:pPr>
              <a:t>08.09.2023</a:t>
            </a:fld>
            <a:endParaRPr lang="ru-RU" dirty="0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7CD4CBA5-F4DF-68CC-F450-649555362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09055660-7ACA-66DE-AEAC-391D55682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4C46-6317-43C3-B779-539EB62A86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5037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413BCD99-73B1-A0BA-1250-A6B3E22179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CF6DD37C-6A8E-D890-C145-81255396516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19CEA5-29CE-667A-2AB3-FEB0B34A31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2F237B-E2F5-4FF0-A5E8-CD45CF6C7BC4}" type="datetimeFigureOut">
              <a:rPr lang="ru-RU"/>
              <a:pPr>
                <a:defRPr/>
              </a:pPr>
              <a:t>08.09.2023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FA0079-E269-5340-9DF1-EB74B5E666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1BA097-1079-CE2C-47C4-2F16B0D5BD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D452DC9-731C-442A-902C-6D0A3B7614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60586B8-2266-5525-44F3-96AEB2A3D56B}"/>
              </a:ext>
            </a:extLst>
          </p:cNvPr>
          <p:cNvSpPr txBox="1"/>
          <p:nvPr/>
        </p:nvSpPr>
        <p:spPr>
          <a:xfrm>
            <a:off x="3705225" y="468313"/>
            <a:ext cx="410368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kern="1400" dirty="0">
                <a:solidFill>
                  <a:srgbClr val="3062B2"/>
                </a:solidFill>
                <a:latin typeface="Georgia" panose="02040502050405020303" pitchFamily="18" charset="0"/>
              </a:rPr>
              <a:t>Администрация</a:t>
            </a:r>
            <a:r>
              <a:rPr lang="ru-RU" sz="2000" kern="1400" dirty="0">
                <a:solidFill>
                  <a:srgbClr val="3062B2"/>
                </a:solidFill>
                <a:latin typeface="Georgia" panose="02040502050405020303" pitchFamily="18" charset="0"/>
              </a:rPr>
              <a:t> 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kern="1400" dirty="0">
                <a:solidFill>
                  <a:srgbClr val="3062B2"/>
                </a:solidFill>
                <a:latin typeface="Georgia" panose="02040502050405020303" pitchFamily="18" charset="0"/>
              </a:rPr>
              <a:t>городского округа Тольятти</a:t>
            </a:r>
          </a:p>
        </p:txBody>
      </p:sp>
      <p:pic>
        <p:nvPicPr>
          <p:cNvPr id="8" name="Picture 5" descr="C:\Users\ПЕТРО\Desktop\Герб тольятти мал-02.png">
            <a:extLst>
              <a:ext uri="{FF2B5EF4-FFF2-40B4-BE49-F238E27FC236}">
                <a16:creationId xmlns:a16="http://schemas.microsoft.com/office/drawing/2014/main" id="{9B724F1B-C0CC-38FC-8E42-D3D9E65E44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260350"/>
            <a:ext cx="708025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3270166-70FD-9B58-2156-C7439B60409E}"/>
              </a:ext>
            </a:extLst>
          </p:cNvPr>
          <p:cNvSpPr/>
          <p:nvPr/>
        </p:nvSpPr>
        <p:spPr>
          <a:xfrm>
            <a:off x="2627313" y="6308725"/>
            <a:ext cx="6516687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0DB2DDF5-61AD-3694-5FC7-616B15DE4E33}"/>
              </a:ext>
            </a:extLst>
          </p:cNvPr>
          <p:cNvSpPr/>
          <p:nvPr/>
        </p:nvSpPr>
        <p:spPr>
          <a:xfrm>
            <a:off x="3419475" y="3154363"/>
            <a:ext cx="247650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9B50434-AB52-A14F-C1CA-ABE77675C869}"/>
              </a:ext>
            </a:extLst>
          </p:cNvPr>
          <p:cNvSpPr/>
          <p:nvPr/>
        </p:nvSpPr>
        <p:spPr>
          <a:xfrm>
            <a:off x="468313" y="1196975"/>
            <a:ext cx="8675687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38A5D617-8574-88EB-30F9-17718AEF0924}"/>
              </a:ext>
            </a:extLst>
          </p:cNvPr>
          <p:cNvSpPr/>
          <p:nvPr/>
        </p:nvSpPr>
        <p:spPr>
          <a:xfrm>
            <a:off x="1476375" y="1412875"/>
            <a:ext cx="7667625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287A6671-6988-D1C5-0CCE-1E8EE92561FB}"/>
              </a:ext>
            </a:extLst>
          </p:cNvPr>
          <p:cNvSpPr/>
          <p:nvPr/>
        </p:nvSpPr>
        <p:spPr>
          <a:xfrm>
            <a:off x="2627313" y="1628775"/>
            <a:ext cx="6516687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7B60998-0258-5099-2A28-FC52A3A5F7C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648" t="9502" r="3033" b="4739"/>
          <a:stretch/>
        </p:blipFill>
        <p:spPr bwMode="auto">
          <a:xfrm>
            <a:off x="899591" y="1844673"/>
            <a:ext cx="7987953" cy="4464052"/>
          </a:xfrm>
          <a:prstGeom prst="rect">
            <a:avLst/>
          </a:prstGeom>
          <a:noFill/>
          <a:ln>
            <a:noFill/>
          </a:ln>
          <a:effectLst>
            <a:softEdge rad="101600"/>
          </a:effec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9289F49-6D91-2D3C-D989-81EBC781FDC1}"/>
              </a:ext>
            </a:extLst>
          </p:cNvPr>
          <p:cNvSpPr txBox="1"/>
          <p:nvPr/>
        </p:nvSpPr>
        <p:spPr>
          <a:xfrm>
            <a:off x="899591" y="1844674"/>
            <a:ext cx="7987953" cy="2492990"/>
          </a:xfrm>
          <a:prstGeom prst="rect">
            <a:avLst/>
          </a:prstGeom>
          <a:solidFill>
            <a:schemeClr val="bg1">
              <a:lumMod val="85000"/>
              <a:alpha val="65000"/>
            </a:schemeClr>
          </a:solidFill>
          <a:effectLst>
            <a:softEdge rad="101600"/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atin typeface="Tahoma" pitchFamily="34" charset="0"/>
                <a:cs typeface="Tahoma" pitchFamily="34" charset="0"/>
              </a:rPr>
              <a:t>ДЕПАРТАМЕНТ ГОРОДСКОГО ХОЗЯЙСТВА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>
              <a:latin typeface="Tahoma" pitchFamily="34" charset="0"/>
              <a:cs typeface="Tahoma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atin typeface="Tahoma" pitchFamily="34" charset="0"/>
                <a:cs typeface="Tahoma" pitchFamily="34" charset="0"/>
              </a:rPr>
              <a:t>Проект бюджета на</a:t>
            </a:r>
            <a:r>
              <a:rPr lang="en-US" sz="36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ru-RU" sz="3600" b="1" dirty="0">
                <a:latin typeface="Tahoma" pitchFamily="34" charset="0"/>
                <a:cs typeface="Tahoma" pitchFamily="34" charset="0"/>
              </a:rPr>
              <a:t>202</a:t>
            </a:r>
            <a:r>
              <a:rPr lang="en-US" sz="3600" b="1" dirty="0">
                <a:latin typeface="Tahoma" pitchFamily="34" charset="0"/>
                <a:cs typeface="Tahoma" pitchFamily="34" charset="0"/>
              </a:rPr>
              <a:t>4</a:t>
            </a:r>
            <a:r>
              <a:rPr lang="ru-RU" sz="3600" b="1" dirty="0">
                <a:latin typeface="Tahoma" pitchFamily="34" charset="0"/>
                <a:cs typeface="Tahoma" pitchFamily="34" charset="0"/>
              </a:rPr>
              <a:t>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AF23B55-5EB4-CD6A-51C2-9DAA3D542F05}"/>
              </a:ext>
            </a:extLst>
          </p:cNvPr>
          <p:cNvSpPr/>
          <p:nvPr/>
        </p:nvSpPr>
        <p:spPr>
          <a:xfrm>
            <a:off x="468313" y="1557338"/>
            <a:ext cx="8675687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5EB74EA-DF17-B860-015E-7E7EC70E8D3F}"/>
              </a:ext>
            </a:extLst>
          </p:cNvPr>
          <p:cNvSpPr/>
          <p:nvPr/>
        </p:nvSpPr>
        <p:spPr>
          <a:xfrm>
            <a:off x="3779838" y="6326188"/>
            <a:ext cx="5364162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6B3647-309A-D350-CEFD-D07A9EF76950}"/>
              </a:ext>
            </a:extLst>
          </p:cNvPr>
          <p:cNvSpPr txBox="1"/>
          <p:nvPr/>
        </p:nvSpPr>
        <p:spPr>
          <a:xfrm>
            <a:off x="331788" y="6186488"/>
            <a:ext cx="5678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57E48F6-90D9-BD0A-4C61-7E335ABDD274}"/>
              </a:ext>
            </a:extLst>
          </p:cNvPr>
          <p:cNvSpPr txBox="1"/>
          <p:nvPr/>
        </p:nvSpPr>
        <p:spPr>
          <a:xfrm>
            <a:off x="-71313" y="110852"/>
            <a:ext cx="8964488" cy="1384995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r" defTabSz="449263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МП «Охрана, защита и воспроизводство лесов, расположенных в границах городского округа Тольятти, на 20</a:t>
            </a:r>
            <a:r>
              <a:rPr lang="en-US" sz="2800" b="1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24</a:t>
            </a:r>
            <a:r>
              <a:rPr lang="ru-RU" sz="2800" b="1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-20</a:t>
            </a:r>
            <a:r>
              <a:rPr lang="en-US" sz="2800" b="1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30</a:t>
            </a:r>
            <a:r>
              <a:rPr lang="ru-RU" sz="2800" b="1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 годы» </a:t>
            </a:r>
            <a:endParaRPr lang="ru-RU" sz="2800" b="1" dirty="0">
              <a:solidFill>
                <a:srgbClr val="561FD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42" name="Rectangle 1">
            <a:extLst>
              <a:ext uri="{FF2B5EF4-FFF2-40B4-BE49-F238E27FC236}">
                <a16:creationId xmlns:a16="http://schemas.microsoft.com/office/drawing/2014/main" id="{FF87439A-CCD8-51DC-59BA-4E1DA3F41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788" y="1679575"/>
            <a:ext cx="8561387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539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ts val="2300"/>
              </a:lnSpc>
              <a:spcBef>
                <a:spcPct val="0"/>
              </a:spcBef>
              <a:buFontTx/>
              <a:buNone/>
            </a:pPr>
            <a:r>
              <a:rPr lang="ru-RU" altLang="ru-RU" sz="1600" b="1" u="sng" dirty="0">
                <a:latin typeface="Tahoma" panose="020B0604030504040204" pitchFamily="34" charset="0"/>
                <a:cs typeface="Tahoma" panose="020B0604030504040204" pitchFamily="34" charset="0"/>
              </a:rPr>
              <a:t>Предельный объем финансирования на 202</a:t>
            </a:r>
            <a:r>
              <a:rPr lang="en-US" altLang="ru-RU" sz="1600" b="1" u="sng" dirty="0"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ru-RU" altLang="ru-RU" sz="1600" b="1" u="sng" dirty="0">
                <a:latin typeface="Tahoma" panose="020B0604030504040204" pitchFamily="34" charset="0"/>
                <a:cs typeface="Tahoma" panose="020B0604030504040204" pitchFamily="34" charset="0"/>
              </a:rPr>
              <a:t> г. -  38 010 </a:t>
            </a:r>
            <a:r>
              <a:rPr lang="ru-RU" altLang="ru-RU" sz="1600" b="1" u="sng" dirty="0" err="1">
                <a:latin typeface="Tahoma" panose="020B0604030504040204" pitchFamily="34" charset="0"/>
                <a:cs typeface="Tahoma" panose="020B0604030504040204" pitchFamily="34" charset="0"/>
              </a:rPr>
              <a:t>тыс.руб</a:t>
            </a:r>
            <a:r>
              <a:rPr lang="ru-RU" altLang="ru-RU" sz="1600" b="1" u="sng" dirty="0">
                <a:latin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ru-RU" altLang="ru-RU" sz="1400" dirty="0">
              <a:latin typeface="Tahoma" panose="020B060403050404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F5B00E28-C42C-012D-F444-E1221631AA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5044913"/>
              </p:ext>
            </p:extLst>
          </p:nvPr>
        </p:nvGraphicFramePr>
        <p:xfrm>
          <a:off x="-303944" y="341943"/>
          <a:ext cx="9429750" cy="6724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90609A8-0E16-CB20-1F97-658EB1B226AF}"/>
              </a:ext>
            </a:extLst>
          </p:cNvPr>
          <p:cNvSpPr/>
          <p:nvPr/>
        </p:nvSpPr>
        <p:spPr>
          <a:xfrm>
            <a:off x="468313" y="3300653"/>
            <a:ext cx="8675687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11307A-2DFD-8569-4A83-2A01AD7590A5}"/>
              </a:ext>
            </a:extLst>
          </p:cNvPr>
          <p:cNvSpPr txBox="1"/>
          <p:nvPr/>
        </p:nvSpPr>
        <p:spPr>
          <a:xfrm>
            <a:off x="331788" y="6186488"/>
            <a:ext cx="56832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</a:t>
            </a:r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C0244E-4037-DC6D-E029-C9BEE6BFABDB}"/>
              </a:ext>
            </a:extLst>
          </p:cNvPr>
          <p:cNvSpPr txBox="1"/>
          <p:nvPr/>
        </p:nvSpPr>
        <p:spPr>
          <a:xfrm>
            <a:off x="-396552" y="135680"/>
            <a:ext cx="8964488" cy="138499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r" defTabSz="449263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МП «Ремонт помещений, находящихся в муниципальной собственности городского округа Тольятти, на 2023-2027 годы»</a:t>
            </a:r>
            <a:endParaRPr lang="ru-RU" sz="2800" b="1" dirty="0">
              <a:solidFill>
                <a:srgbClr val="561FD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5366" name="Прямоугольник 9">
            <a:extLst>
              <a:ext uri="{FF2B5EF4-FFF2-40B4-BE49-F238E27FC236}">
                <a16:creationId xmlns:a16="http://schemas.microsoft.com/office/drawing/2014/main" id="{A16F8557-1774-1D13-2453-BFB3019DE4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237" y="3562044"/>
            <a:ext cx="84597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Tahoma" panose="020B0604030504040204" pitchFamily="34" charset="0"/>
                <a:cs typeface="Tahoma" panose="020B0604030504040204" pitchFamily="34" charset="0"/>
              </a:rPr>
              <a:t>Предельный объем  финансирования на 202</a:t>
            </a:r>
            <a:r>
              <a:rPr lang="en-US" altLang="ru-RU" sz="1800" b="1" dirty="0"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ru-RU" altLang="ru-RU" sz="1800" b="1" dirty="0">
                <a:latin typeface="Tahoma" panose="020B0604030504040204" pitchFamily="34" charset="0"/>
                <a:cs typeface="Tahoma" panose="020B0604030504040204" pitchFamily="34" charset="0"/>
              </a:rPr>
              <a:t> год – 10 565 тыс. руб.</a:t>
            </a: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A433F9DB-AB58-6E3F-4CDC-0709DB9A48CD}"/>
              </a:ext>
            </a:extLst>
          </p:cNvPr>
          <p:cNvGraphicFramePr>
            <a:graphicFrameLocks/>
          </p:cNvGraphicFramePr>
          <p:nvPr/>
        </p:nvGraphicFramePr>
        <p:xfrm>
          <a:off x="-2916832" y="2108026"/>
          <a:ext cx="4572000" cy="3195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304E10D-4488-7787-C433-B9913BEE95F3}"/>
              </a:ext>
            </a:extLst>
          </p:cNvPr>
          <p:cNvSpPr txBox="1"/>
          <p:nvPr/>
        </p:nvSpPr>
        <p:spPr>
          <a:xfrm>
            <a:off x="89756" y="1520675"/>
            <a:ext cx="8964488" cy="1384995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ctr" defTabSz="449263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МП «Капитальный ремонт многоквартирных домов городского округа Тольятти </a:t>
            </a:r>
          </a:p>
          <a:p>
            <a:pPr algn="ctr" defTabSz="4492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на 2024-2028 годы» </a:t>
            </a:r>
            <a:endParaRPr lang="ru-RU" sz="2800" b="1" dirty="0">
              <a:solidFill>
                <a:srgbClr val="561FDF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B0EB2FAB-60A0-77F7-DE4D-257B743F00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0395899"/>
              </p:ext>
            </p:extLst>
          </p:nvPr>
        </p:nvGraphicFramePr>
        <p:xfrm>
          <a:off x="683568" y="3068960"/>
          <a:ext cx="8095115" cy="3579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53D4631-8C3D-9907-DCA6-70C113DC6CC7}"/>
              </a:ext>
            </a:extLst>
          </p:cNvPr>
          <p:cNvSpPr/>
          <p:nvPr/>
        </p:nvSpPr>
        <p:spPr>
          <a:xfrm>
            <a:off x="468313" y="1268413"/>
            <a:ext cx="8675687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EE12AFD-D533-6D8F-B5CA-23F275EF8D98}"/>
              </a:ext>
            </a:extLst>
          </p:cNvPr>
          <p:cNvSpPr/>
          <p:nvPr/>
        </p:nvSpPr>
        <p:spPr>
          <a:xfrm>
            <a:off x="3779838" y="6165850"/>
            <a:ext cx="5364162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BD8D00-D00C-F518-154D-3860348AFB22}"/>
              </a:ext>
            </a:extLst>
          </p:cNvPr>
          <p:cNvSpPr txBox="1"/>
          <p:nvPr/>
        </p:nvSpPr>
        <p:spPr>
          <a:xfrm>
            <a:off x="331788" y="6186488"/>
            <a:ext cx="63976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F54149-7A7C-22D6-F1EC-F02321EB1440}"/>
              </a:ext>
            </a:extLst>
          </p:cNvPr>
          <p:cNvSpPr txBox="1"/>
          <p:nvPr/>
        </p:nvSpPr>
        <p:spPr>
          <a:xfrm>
            <a:off x="357007" y="296280"/>
            <a:ext cx="8712968" cy="954107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3399"/>
                </a:solidFill>
                <a:latin typeface="Bookman Old Style" pitchFamily="18" charset="0"/>
              </a:rPr>
              <a:t>Другие вопросы в области жилищно-коммунального хозяйства</a:t>
            </a:r>
          </a:p>
        </p:txBody>
      </p:sp>
      <p:sp>
        <p:nvSpPr>
          <p:cNvPr id="18438" name="Прямоугольник 8">
            <a:extLst>
              <a:ext uri="{FF2B5EF4-FFF2-40B4-BE49-F238E27FC236}">
                <a16:creationId xmlns:a16="http://schemas.microsoft.com/office/drawing/2014/main" id="{8F010B86-F494-2A2A-59EB-62ED9FEE1B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788" y="1484313"/>
            <a:ext cx="84963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Tahoma" panose="020B0604030504040204" pitchFamily="34" charset="0"/>
                <a:cs typeface="Tahoma" panose="020B0604030504040204" pitchFamily="34" charset="0"/>
              </a:rPr>
              <a:t>Помимо программных мероприятий, в 202</a:t>
            </a:r>
            <a:r>
              <a:rPr lang="en-US" altLang="ru-RU" sz="1800" b="1" dirty="0"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ru-RU" altLang="ru-RU" sz="1800" b="1" dirty="0">
                <a:latin typeface="Tahoma" panose="020B0604030504040204" pitchFamily="34" charset="0"/>
                <a:cs typeface="Tahoma" panose="020B0604030504040204" pitchFamily="34" charset="0"/>
              </a:rPr>
              <a:t> году планируются непрограммные расходы в размере 72 979 тыс. руб.</a:t>
            </a: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5AE1F034-DAD5-6B1F-D9BA-47A1A524F1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7501409"/>
              </p:ext>
            </p:extLst>
          </p:nvPr>
        </p:nvGraphicFramePr>
        <p:xfrm>
          <a:off x="209550" y="2067719"/>
          <a:ext cx="8724900" cy="4181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3BE32E4-C4B1-E858-A103-A83F722468D2}"/>
              </a:ext>
            </a:extLst>
          </p:cNvPr>
          <p:cNvSpPr/>
          <p:nvPr/>
        </p:nvSpPr>
        <p:spPr>
          <a:xfrm>
            <a:off x="468313" y="549275"/>
            <a:ext cx="8675687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EE59152-011E-0BE4-F644-122A76D49414}"/>
              </a:ext>
            </a:extLst>
          </p:cNvPr>
          <p:cNvSpPr/>
          <p:nvPr/>
        </p:nvSpPr>
        <p:spPr>
          <a:xfrm>
            <a:off x="1476375" y="765175"/>
            <a:ext cx="7667625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71893AB-31B6-FA8D-7DC6-11FD3C7E4376}"/>
              </a:ext>
            </a:extLst>
          </p:cNvPr>
          <p:cNvSpPr/>
          <p:nvPr/>
        </p:nvSpPr>
        <p:spPr>
          <a:xfrm>
            <a:off x="2627313" y="981075"/>
            <a:ext cx="6516687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461" name="TextBox 8">
            <a:extLst>
              <a:ext uri="{FF2B5EF4-FFF2-40B4-BE49-F238E27FC236}">
                <a16:creationId xmlns:a16="http://schemas.microsoft.com/office/drawing/2014/main" id="{B5B73809-9062-B07C-5D30-4DBE374F4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641600"/>
            <a:ext cx="8469313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b="1">
                <a:solidFill>
                  <a:srgbClr val="376092"/>
                </a:solidFill>
                <a:latin typeface="Georgia" panose="02040502050405020303" pitchFamily="18" charset="0"/>
              </a:rPr>
              <a:t>БЛАГОДАРИМ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b="1">
                <a:solidFill>
                  <a:srgbClr val="376092"/>
                </a:solidFill>
                <a:latin typeface="Georgia" panose="02040502050405020303" pitchFamily="18" charset="0"/>
              </a:rPr>
              <a:t>ЗА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b="1">
                <a:solidFill>
                  <a:srgbClr val="376092"/>
                </a:solidFill>
                <a:latin typeface="Georgia" panose="02040502050405020303" pitchFamily="18" charset="0"/>
              </a:rPr>
              <a:t>ВНИМАНИЕ!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1E5F47F-6EE8-5FC9-1D3F-F4A0FD08FBDA}"/>
              </a:ext>
            </a:extLst>
          </p:cNvPr>
          <p:cNvSpPr/>
          <p:nvPr/>
        </p:nvSpPr>
        <p:spPr>
          <a:xfrm>
            <a:off x="2627313" y="6092825"/>
            <a:ext cx="6516687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88C1F30-2C69-D2E1-8195-B385ECBEC553}"/>
              </a:ext>
            </a:extLst>
          </p:cNvPr>
          <p:cNvSpPr/>
          <p:nvPr/>
        </p:nvSpPr>
        <p:spPr>
          <a:xfrm>
            <a:off x="468313" y="765175"/>
            <a:ext cx="8675687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9C8063-6113-5320-BC85-F6BD10F3FC19}"/>
              </a:ext>
            </a:extLst>
          </p:cNvPr>
          <p:cNvSpPr txBox="1"/>
          <p:nvPr/>
        </p:nvSpPr>
        <p:spPr>
          <a:xfrm>
            <a:off x="1043608" y="217092"/>
            <a:ext cx="7920880" cy="477054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Цель и ресурсное обеспечение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E3C2185-D425-E998-D779-0D2B63FA6FF4}"/>
              </a:ext>
            </a:extLst>
          </p:cNvPr>
          <p:cNvSpPr/>
          <p:nvPr/>
        </p:nvSpPr>
        <p:spPr>
          <a:xfrm>
            <a:off x="3779838" y="6326188"/>
            <a:ext cx="5364162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101" name="TextBox 7">
            <a:extLst>
              <a:ext uri="{FF2B5EF4-FFF2-40B4-BE49-F238E27FC236}">
                <a16:creationId xmlns:a16="http://schemas.microsoft.com/office/drawing/2014/main" id="{A5A78C5A-FF08-47EC-B3C3-3AE38B159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052513"/>
            <a:ext cx="86423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latin typeface="Tahoma" panose="020B0604030504040204" pitchFamily="34" charset="0"/>
                <a:cs typeface="Tahoma" panose="020B0604030504040204" pitchFamily="34" charset="0"/>
              </a:rPr>
              <a:t>Цель - </a:t>
            </a:r>
            <a:r>
              <a:rPr lang="ru-RU" altLang="ru-RU" sz="1800">
                <a:latin typeface="Tahoma" panose="020B0604030504040204" pitchFamily="34" charset="0"/>
                <a:cs typeface="Tahoma" panose="020B0604030504040204" pitchFamily="34" charset="0"/>
              </a:rPr>
              <a:t>Цель:  Обеспечение реализации государственной и муниципальной политики в сфере городского хозяйства, направленной на обеспечение надежного, эффективного его функционирования и развития на территории городского округа Тольятти.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5D2DD2-52F5-E1A5-3C34-94AA3895336A}"/>
              </a:ext>
            </a:extLst>
          </p:cNvPr>
          <p:cNvSpPr txBox="1"/>
          <p:nvPr/>
        </p:nvSpPr>
        <p:spPr>
          <a:xfrm>
            <a:off x="250825" y="6165850"/>
            <a:ext cx="280988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2</a:t>
            </a:r>
          </a:p>
        </p:txBody>
      </p:sp>
      <p:sp>
        <p:nvSpPr>
          <p:cNvPr id="4103" name="Text Box 7">
            <a:extLst>
              <a:ext uri="{FF2B5EF4-FFF2-40B4-BE49-F238E27FC236}">
                <a16:creationId xmlns:a16="http://schemas.microsoft.com/office/drawing/2014/main" id="{3B959EA1-3C63-23C9-12CE-D87FE0E6C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3068638"/>
            <a:ext cx="78486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4926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492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4926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4926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4926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33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Ресурсное обеспечение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1800" dirty="0">
                <a:latin typeface="Tahoma" panose="020B0604030504040204" pitchFamily="34" charset="0"/>
                <a:cs typeface="Tahoma" panose="020B0604030504040204" pitchFamily="34" charset="0"/>
              </a:rPr>
              <a:t>Департаменту городского хозяйства администрации доведен предельный объем бюджетных средств в сумме </a:t>
            </a:r>
            <a:r>
              <a:rPr lang="en-US" altLang="ru-RU" sz="1800" b="1" dirty="0">
                <a:latin typeface="Tahoma" panose="020B0604030504040204" pitchFamily="34" charset="0"/>
                <a:cs typeface="Tahoma" panose="020B0604030504040204" pitchFamily="34" charset="0"/>
              </a:rPr>
              <a:t>1 446</a:t>
            </a:r>
            <a:r>
              <a:rPr lang="ru-RU" altLang="ru-RU" sz="18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ru-RU" sz="1800" b="1" dirty="0">
                <a:latin typeface="Tahoma" panose="020B0604030504040204" pitchFamily="34" charset="0"/>
                <a:cs typeface="Tahoma" panose="020B0604030504040204" pitchFamily="34" charset="0"/>
              </a:rPr>
              <a:t>234 </a:t>
            </a:r>
            <a:r>
              <a:rPr lang="ru-RU" altLang="ru-RU" sz="1800" b="1" dirty="0">
                <a:latin typeface="Tahoma" panose="020B0604030504040204" pitchFamily="34" charset="0"/>
                <a:cs typeface="Tahoma" panose="020B0604030504040204" pitchFamily="34" charset="0"/>
              </a:rPr>
              <a:t>тыс. руб.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ru-RU" altLang="ru-RU" sz="18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634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88C1F30-2C69-D2E1-8195-B385ECBEC553}"/>
              </a:ext>
            </a:extLst>
          </p:cNvPr>
          <p:cNvSpPr/>
          <p:nvPr/>
        </p:nvSpPr>
        <p:spPr>
          <a:xfrm>
            <a:off x="468583" y="1189954"/>
            <a:ext cx="8675687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9C8063-6113-5320-BC85-F6BD10F3FC19}"/>
              </a:ext>
            </a:extLst>
          </p:cNvPr>
          <p:cNvSpPr txBox="1"/>
          <p:nvPr/>
        </p:nvSpPr>
        <p:spPr>
          <a:xfrm>
            <a:off x="1043608" y="217092"/>
            <a:ext cx="7920880" cy="954107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r" defTabSz="449263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Распределение финансирования по видам расходов: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E3C2185-D425-E998-D779-0D2B63FA6FF4}"/>
              </a:ext>
            </a:extLst>
          </p:cNvPr>
          <p:cNvSpPr/>
          <p:nvPr/>
        </p:nvSpPr>
        <p:spPr>
          <a:xfrm>
            <a:off x="3779838" y="6326188"/>
            <a:ext cx="5364162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5D2DD2-52F5-E1A5-3C34-94AA3895336A}"/>
              </a:ext>
            </a:extLst>
          </p:cNvPr>
          <p:cNvSpPr txBox="1"/>
          <p:nvPr/>
        </p:nvSpPr>
        <p:spPr>
          <a:xfrm>
            <a:off x="250825" y="6165850"/>
            <a:ext cx="280988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3</a:t>
            </a:r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E1506A1E-E6C3-425F-B4C0-9C7FCE5854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321436"/>
              </p:ext>
            </p:extLst>
          </p:nvPr>
        </p:nvGraphicFramePr>
        <p:xfrm>
          <a:off x="1314557" y="1401472"/>
          <a:ext cx="6983737" cy="4901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AAEBC79-3C84-E9C1-4773-8DEB7408044F}"/>
              </a:ext>
            </a:extLst>
          </p:cNvPr>
          <p:cNvSpPr/>
          <p:nvPr/>
        </p:nvSpPr>
        <p:spPr>
          <a:xfrm>
            <a:off x="468313" y="765175"/>
            <a:ext cx="8675687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D7C597B-912A-3D93-9683-9D78E269379C}"/>
              </a:ext>
            </a:extLst>
          </p:cNvPr>
          <p:cNvSpPr/>
          <p:nvPr/>
        </p:nvSpPr>
        <p:spPr>
          <a:xfrm>
            <a:off x="3779838" y="6326188"/>
            <a:ext cx="5364162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38F168A-015A-2BE9-6246-D5575390D906}"/>
              </a:ext>
            </a:extLst>
          </p:cNvPr>
          <p:cNvSpPr txBox="1"/>
          <p:nvPr/>
        </p:nvSpPr>
        <p:spPr>
          <a:xfrm>
            <a:off x="188913" y="6294363"/>
            <a:ext cx="2794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F165314-5984-E958-F222-C631B0F697C2}"/>
              </a:ext>
            </a:extLst>
          </p:cNvPr>
          <p:cNvSpPr txBox="1"/>
          <p:nvPr/>
        </p:nvSpPr>
        <p:spPr>
          <a:xfrm>
            <a:off x="0" y="332656"/>
            <a:ext cx="9144000" cy="830997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r" defTabSz="449263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Распределение финансирования, в том числе по муниципальным программам:</a:t>
            </a:r>
          </a:p>
        </p:txBody>
      </p:sp>
      <p:sp>
        <p:nvSpPr>
          <p:cNvPr id="6150" name="Rectangle 1">
            <a:extLst>
              <a:ext uri="{FF2B5EF4-FFF2-40B4-BE49-F238E27FC236}">
                <a16:creationId xmlns:a16="http://schemas.microsoft.com/office/drawing/2014/main" id="{C89B5E06-F087-EBF3-8820-06551C80D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28688"/>
            <a:ext cx="91440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539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1" name="Rectangle 1">
            <a:extLst>
              <a:ext uri="{FF2B5EF4-FFF2-40B4-BE49-F238E27FC236}">
                <a16:creationId xmlns:a16="http://schemas.microsoft.com/office/drawing/2014/main" id="{4016BDE0-16E1-9021-6461-EED80A792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62188"/>
            <a:ext cx="91440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539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3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3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3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3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3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3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endParaRPr lang="ru-RU" altLang="ru-RU" sz="14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FE86EB10-DCC7-4470-47B1-2F87E13930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096565"/>
              </p:ext>
            </p:extLst>
          </p:nvPr>
        </p:nvGraphicFramePr>
        <p:xfrm>
          <a:off x="683568" y="1538593"/>
          <a:ext cx="8064896" cy="4539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68752">
                  <a:extLst>
                    <a:ext uri="{9D8B030D-6E8A-4147-A177-3AD203B41FA5}">
                      <a16:colId xmlns:a16="http://schemas.microsoft.com/office/drawing/2014/main" val="3325659115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327410956"/>
                    </a:ext>
                  </a:extLst>
                </a:gridCol>
              </a:tblGrid>
              <a:tr h="7079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Наименование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5" marR="9295" marT="92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Предварительное распределение бюджетных ассигнований на 2024 год, тыс.руб.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5" marR="9295" marT="9295" marB="0" anchor="ctr"/>
                </a:tc>
                <a:extLst>
                  <a:ext uri="{0D108BD9-81ED-4DB2-BD59-A6C34878D82A}">
                    <a16:rowId xmlns:a16="http://schemas.microsoft.com/office/drawing/2014/main" val="1268447639"/>
                  </a:ext>
                </a:extLst>
              </a:tr>
              <a:tr h="799411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200" u="none" strike="noStrike" dirty="0">
                          <a:effectLst/>
                        </a:rPr>
                        <a:t>МП «Защита населения и территорий от чрезвычайных ситуаций в мирное и военное время, обеспечение первичных мер пожарной безопасности и безопасности людей на водных объектах в городском округе Тольятти на 2021 - 2025 годы»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5" marR="9295" marT="92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5 081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5" marR="9295" marT="9295" marB="0" anchor="ctr"/>
                </a:tc>
                <a:extLst>
                  <a:ext uri="{0D108BD9-81ED-4DB2-BD59-A6C34878D82A}">
                    <a16:rowId xmlns:a16="http://schemas.microsoft.com/office/drawing/2014/main" val="2484467931"/>
                  </a:ext>
                </a:extLst>
              </a:tr>
              <a:tr h="399706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200" u="none" strike="noStrike" dirty="0">
                          <a:effectLst/>
                        </a:rPr>
                        <a:t>МП «Охрана, защита и воспроизводство лесов, расположенных в границах городского округа Тольятти, на 2024-2030 годы»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5" marR="9295" marT="92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38 010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5" marR="9295" marT="9295" marB="0" anchor="ctr"/>
                </a:tc>
                <a:extLst>
                  <a:ext uri="{0D108BD9-81ED-4DB2-BD59-A6C34878D82A}">
                    <a16:rowId xmlns:a16="http://schemas.microsoft.com/office/drawing/2014/main" val="1557296193"/>
                  </a:ext>
                </a:extLst>
              </a:tr>
              <a:tr h="399706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200" u="none" strike="noStrike" dirty="0">
                          <a:effectLst/>
                        </a:rPr>
                        <a:t>МП «Капитальный ремонт многоквартирных домов городского округа Тольятти на 2024-2028 годы»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5" marR="9295" marT="92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9 965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5" marR="9295" marT="9295" marB="0" anchor="ctr"/>
                </a:tc>
                <a:extLst>
                  <a:ext uri="{0D108BD9-81ED-4DB2-BD59-A6C34878D82A}">
                    <a16:rowId xmlns:a16="http://schemas.microsoft.com/office/drawing/2014/main" val="201125082"/>
                  </a:ext>
                </a:extLst>
              </a:tr>
              <a:tr h="399706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200" u="none" strike="noStrike" dirty="0">
                          <a:effectLst/>
                        </a:rPr>
                        <a:t>МП «Ремонт помещений, находящихся в муниципальной собственности городского округа Тольятти, на 2023-2027 годы»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5" marR="9295" marT="92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600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5" marR="9295" marT="9295" marB="0" anchor="ctr"/>
                </a:tc>
                <a:extLst>
                  <a:ext uri="{0D108BD9-81ED-4DB2-BD59-A6C34878D82A}">
                    <a16:rowId xmlns:a16="http://schemas.microsoft.com/office/drawing/2014/main" val="1171858943"/>
                  </a:ext>
                </a:extLst>
              </a:tr>
              <a:tr h="399706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200" u="none" strike="noStrike">
                          <a:effectLst/>
                        </a:rPr>
                        <a:t>МП «Содержание и ремонт объектов и сетей инженерной инфраструктуры городского округа Тольятти на 2023 -2027 годы»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5" marR="9295" marT="92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590 462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5" marR="9295" marT="9295" marB="0" anchor="ctr"/>
                </a:tc>
                <a:extLst>
                  <a:ext uri="{0D108BD9-81ED-4DB2-BD59-A6C34878D82A}">
                    <a16:rowId xmlns:a16="http://schemas.microsoft.com/office/drawing/2014/main" val="848920929"/>
                  </a:ext>
                </a:extLst>
              </a:tr>
              <a:tr h="204501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200" u="none" strike="noStrike" dirty="0">
                          <a:effectLst/>
                        </a:rPr>
                        <a:t>МП "Тольятти - чистый город на 2020-2024 годы"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5" marR="9295" marT="92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667 310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5" marR="9295" marT="9295" marB="0" anchor="ctr"/>
                </a:tc>
                <a:extLst>
                  <a:ext uri="{0D108BD9-81ED-4DB2-BD59-A6C34878D82A}">
                    <a16:rowId xmlns:a16="http://schemas.microsoft.com/office/drawing/2014/main" val="4119707928"/>
                  </a:ext>
                </a:extLst>
              </a:tr>
              <a:tr h="399706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200" u="none" strike="noStrike">
                          <a:effectLst/>
                        </a:rPr>
                        <a:t>МП «Охрана окружающей среды на территории городского округа Тольятти на 2022-2026 годы»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5" marR="9295" marT="92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29 825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5" marR="9295" marT="9295" marB="0" anchor="ctr"/>
                </a:tc>
                <a:extLst>
                  <a:ext uri="{0D108BD9-81ED-4DB2-BD59-A6C34878D82A}">
                    <a16:rowId xmlns:a16="http://schemas.microsoft.com/office/drawing/2014/main" val="3101638043"/>
                  </a:ext>
                </a:extLst>
              </a:tr>
              <a:tr h="204501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200" u="none" strike="noStrike">
                          <a:effectLst/>
                        </a:rPr>
                        <a:t>МП "Благоустройство территории городского округа Тольятти на 2015-2024 годы"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5" marR="9295" marT="92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32 002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5" marR="9295" marT="9295" marB="0" anchor="ctr"/>
                </a:tc>
                <a:extLst>
                  <a:ext uri="{0D108BD9-81ED-4DB2-BD59-A6C34878D82A}">
                    <a16:rowId xmlns:a16="http://schemas.microsoft.com/office/drawing/2014/main" val="3579016485"/>
                  </a:ext>
                </a:extLst>
              </a:tr>
              <a:tr h="204501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200" u="none" strike="noStrike" dirty="0">
                          <a:effectLst/>
                        </a:rPr>
                        <a:t>Другие вопросы в области жилищно-коммунального хозяйства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5" marR="9295" marT="92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72 979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5" marR="9295" marT="9295" marB="0" anchor="ctr"/>
                </a:tc>
                <a:extLst>
                  <a:ext uri="{0D108BD9-81ED-4DB2-BD59-A6C34878D82A}">
                    <a16:rowId xmlns:a16="http://schemas.microsoft.com/office/drawing/2014/main" val="1373992213"/>
                  </a:ext>
                </a:extLst>
              </a:tr>
              <a:tr h="204501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200" u="none" strike="noStrike" dirty="0">
                          <a:effectLst/>
                        </a:rPr>
                        <a:t>Итого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5" marR="9295" marT="92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u="none" strike="noStrike" dirty="0">
                          <a:effectLst/>
                        </a:rPr>
                        <a:t>1 446 234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95" marR="9295" marT="9295" marB="0" anchor="ctr"/>
                </a:tc>
                <a:extLst>
                  <a:ext uri="{0D108BD9-81ED-4DB2-BD59-A6C34878D82A}">
                    <a16:rowId xmlns:a16="http://schemas.microsoft.com/office/drawing/2014/main" val="112289848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F6B2444-EEC9-9A1C-AD26-2E366EA7A601}"/>
              </a:ext>
            </a:extLst>
          </p:cNvPr>
          <p:cNvSpPr/>
          <p:nvPr/>
        </p:nvSpPr>
        <p:spPr>
          <a:xfrm>
            <a:off x="468313" y="765175"/>
            <a:ext cx="8675687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984BA4A-66F7-D5B8-6E75-E7BFFE840180}"/>
              </a:ext>
            </a:extLst>
          </p:cNvPr>
          <p:cNvSpPr/>
          <p:nvPr/>
        </p:nvSpPr>
        <p:spPr>
          <a:xfrm>
            <a:off x="3779838" y="6326188"/>
            <a:ext cx="5364162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19C933-4EA6-F5D3-641F-84C23678191C}"/>
              </a:ext>
            </a:extLst>
          </p:cNvPr>
          <p:cNvSpPr txBox="1"/>
          <p:nvPr/>
        </p:nvSpPr>
        <p:spPr>
          <a:xfrm>
            <a:off x="179388" y="6237288"/>
            <a:ext cx="2794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5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19137D7-3142-6F76-4374-F2EEFE35AB75}"/>
              </a:ext>
            </a:extLst>
          </p:cNvPr>
          <p:cNvSpPr txBox="1"/>
          <p:nvPr/>
        </p:nvSpPr>
        <p:spPr>
          <a:xfrm>
            <a:off x="0" y="197703"/>
            <a:ext cx="9144000" cy="830997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r" defTabSz="449263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Распределение финансирования, в том числе по муниципальным программам:</a:t>
            </a:r>
          </a:p>
        </p:txBody>
      </p:sp>
      <p:sp>
        <p:nvSpPr>
          <p:cNvPr id="8198" name="Rectangle 1">
            <a:extLst>
              <a:ext uri="{FF2B5EF4-FFF2-40B4-BE49-F238E27FC236}">
                <a16:creationId xmlns:a16="http://schemas.microsoft.com/office/drawing/2014/main" id="{BC6EE056-E0F0-137F-8565-A571C2D755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28688"/>
            <a:ext cx="91440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539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5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9" name="Rectangle 1">
            <a:extLst>
              <a:ext uri="{FF2B5EF4-FFF2-40B4-BE49-F238E27FC236}">
                <a16:creationId xmlns:a16="http://schemas.microsoft.com/office/drawing/2014/main" id="{D2E81F48-1526-D882-7C19-C53CF04C3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62188"/>
            <a:ext cx="91440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539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3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3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3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3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3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3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endParaRPr lang="ru-RU" altLang="ru-RU" sz="1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775F50A9-9631-3065-2EF3-836F434A07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9746207"/>
              </p:ext>
            </p:extLst>
          </p:nvPr>
        </p:nvGraphicFramePr>
        <p:xfrm>
          <a:off x="166687" y="1340768"/>
          <a:ext cx="8810625" cy="5455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A62926A-5ECB-3598-7368-F9A9DF4C2087}"/>
              </a:ext>
            </a:extLst>
          </p:cNvPr>
          <p:cNvSpPr/>
          <p:nvPr/>
        </p:nvSpPr>
        <p:spPr>
          <a:xfrm>
            <a:off x="468313" y="1196975"/>
            <a:ext cx="8675687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91121A6-CAC1-BED0-A09C-3C3E501380E8}"/>
              </a:ext>
            </a:extLst>
          </p:cNvPr>
          <p:cNvSpPr/>
          <p:nvPr/>
        </p:nvSpPr>
        <p:spPr>
          <a:xfrm>
            <a:off x="3779838" y="6326188"/>
            <a:ext cx="5364162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FD659C-50AE-4A38-5F39-2D303831D3C7}"/>
              </a:ext>
            </a:extLst>
          </p:cNvPr>
          <p:cNvSpPr txBox="1"/>
          <p:nvPr/>
        </p:nvSpPr>
        <p:spPr>
          <a:xfrm>
            <a:off x="331788" y="6186488"/>
            <a:ext cx="56832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6</a:t>
            </a:r>
          </a:p>
        </p:txBody>
      </p:sp>
      <p:sp>
        <p:nvSpPr>
          <p:cNvPr id="10245" name="Rectangle 1">
            <a:extLst>
              <a:ext uri="{FF2B5EF4-FFF2-40B4-BE49-F238E27FC236}">
                <a16:creationId xmlns:a16="http://schemas.microsoft.com/office/drawing/2014/main" id="{DE957F22-83D2-C04C-776C-42124C5F6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679575"/>
            <a:ext cx="8353425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539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ts val="2300"/>
              </a:lnSpc>
              <a:spcBef>
                <a:spcPct val="0"/>
              </a:spcBef>
              <a:buFontTx/>
              <a:buNone/>
            </a:pPr>
            <a:r>
              <a:rPr lang="ru-RU" altLang="ru-RU" sz="1600" b="1" u="sng" dirty="0">
                <a:latin typeface="Tahoma" panose="020B0604030504040204" pitchFamily="34" charset="0"/>
                <a:cs typeface="Tahoma" panose="020B0604030504040204" pitchFamily="34" charset="0"/>
              </a:rPr>
              <a:t>Предельный объем финансирования на 2024 год  - 667 310 </a:t>
            </a:r>
            <a:r>
              <a:rPr lang="ru-RU" altLang="ru-RU" sz="1600" b="1" u="sng" dirty="0" err="1">
                <a:latin typeface="Tahoma" panose="020B0604030504040204" pitchFamily="34" charset="0"/>
                <a:cs typeface="Tahoma" panose="020B0604030504040204" pitchFamily="34" charset="0"/>
              </a:rPr>
              <a:t>тыс.руб</a:t>
            </a:r>
            <a:r>
              <a:rPr lang="ru-RU" altLang="ru-RU" sz="1600" b="1" u="sng" dirty="0">
                <a:latin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ru-RU" altLang="ru-RU" sz="1400" dirty="0">
              <a:latin typeface="Tahoma" panose="020B060403050404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</p:txBody>
      </p:sp>
      <p:sp>
        <p:nvSpPr>
          <p:cNvPr id="14342" name="TextBox 8">
            <a:extLst>
              <a:ext uri="{FF2B5EF4-FFF2-40B4-BE49-F238E27FC236}">
                <a16:creationId xmlns:a16="http://schemas.microsoft.com/office/drawing/2014/main" id="{86896DCC-3859-49E2-EDC0-A104A501EE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18" y="258128"/>
            <a:ext cx="8424862" cy="954087"/>
          </a:xfrm>
          <a:prstGeom prst="rect">
            <a:avLst/>
          </a:prstGeom>
          <a:noFill/>
          <a:ln>
            <a:noFill/>
          </a:ln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800" b="1" dirty="0">
                <a:solidFill>
                  <a:srgbClr val="003399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МП "Тольятти – чистый город на 2020-2024 годы"</a:t>
            </a: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2D1DCBC0-399A-223C-444B-0A5DBEB6C3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1173058"/>
              </p:ext>
            </p:extLst>
          </p:nvPr>
        </p:nvGraphicFramePr>
        <p:xfrm>
          <a:off x="519112" y="604837"/>
          <a:ext cx="8105775" cy="5648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C9CD9EB-550F-67B0-5719-C49132C07165}"/>
              </a:ext>
            </a:extLst>
          </p:cNvPr>
          <p:cNvSpPr/>
          <p:nvPr/>
        </p:nvSpPr>
        <p:spPr>
          <a:xfrm>
            <a:off x="468313" y="1557338"/>
            <a:ext cx="8675687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D9D863E-B45D-C733-B83E-53111A2EBB50}"/>
              </a:ext>
            </a:extLst>
          </p:cNvPr>
          <p:cNvSpPr/>
          <p:nvPr/>
        </p:nvSpPr>
        <p:spPr>
          <a:xfrm>
            <a:off x="3779838" y="6326188"/>
            <a:ext cx="5364162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3F5D695-ABFB-3B07-10FA-F872ECE76058}"/>
              </a:ext>
            </a:extLst>
          </p:cNvPr>
          <p:cNvSpPr txBox="1"/>
          <p:nvPr/>
        </p:nvSpPr>
        <p:spPr>
          <a:xfrm>
            <a:off x="331788" y="6186488"/>
            <a:ext cx="2794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7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38EBE59-C465-5472-B4B3-3D4F2C8F7F22}"/>
              </a:ext>
            </a:extLst>
          </p:cNvPr>
          <p:cNvSpPr txBox="1"/>
          <p:nvPr/>
        </p:nvSpPr>
        <p:spPr>
          <a:xfrm>
            <a:off x="0" y="217092"/>
            <a:ext cx="8964488" cy="1384995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ctr" defTabSz="449263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МП «Содержание и ремонт объектов и сетей инженерной инфраструктуры городского округа Тольятти на 2023 -2027 годы»</a:t>
            </a:r>
            <a:endParaRPr lang="ru-RU" sz="2800" b="1" dirty="0">
              <a:solidFill>
                <a:srgbClr val="561FDF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4CD5E63D-58F6-AAC6-D640-C417C230A9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4284355"/>
              </p:ext>
            </p:extLst>
          </p:nvPr>
        </p:nvGraphicFramePr>
        <p:xfrm>
          <a:off x="111488" y="1773239"/>
          <a:ext cx="8492959" cy="503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F5476768-1056-128A-FD72-CD057203CD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4146568"/>
              </p:ext>
            </p:extLst>
          </p:nvPr>
        </p:nvGraphicFramePr>
        <p:xfrm>
          <a:off x="216795" y="1204912"/>
          <a:ext cx="8675686" cy="503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9399FDC-3E98-7C94-3559-267EBA64D10D}"/>
              </a:ext>
            </a:extLst>
          </p:cNvPr>
          <p:cNvSpPr/>
          <p:nvPr/>
        </p:nvSpPr>
        <p:spPr>
          <a:xfrm>
            <a:off x="468313" y="1341438"/>
            <a:ext cx="8675687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2545188-833B-96EC-0B40-0782D5C4DD09}"/>
              </a:ext>
            </a:extLst>
          </p:cNvPr>
          <p:cNvSpPr/>
          <p:nvPr/>
        </p:nvSpPr>
        <p:spPr>
          <a:xfrm>
            <a:off x="3779838" y="6326188"/>
            <a:ext cx="5364162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16AA059-ADB1-04B5-D6A8-853E9ED527A5}"/>
              </a:ext>
            </a:extLst>
          </p:cNvPr>
          <p:cNvSpPr txBox="1"/>
          <p:nvPr/>
        </p:nvSpPr>
        <p:spPr>
          <a:xfrm>
            <a:off x="323850" y="6311900"/>
            <a:ext cx="34131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8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E9D3184-F9F7-C4EB-39F3-8B4E5E9A01FD}"/>
              </a:ext>
            </a:extLst>
          </p:cNvPr>
          <p:cNvSpPr txBox="1"/>
          <p:nvPr/>
        </p:nvSpPr>
        <p:spPr>
          <a:xfrm>
            <a:off x="160342" y="50578"/>
            <a:ext cx="9144000" cy="1384995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ctr" defTabSz="449263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МП «Охрана окружающей среды на территории городского округа Тольятти на 2022-2026 годы»</a:t>
            </a:r>
            <a:endParaRPr lang="ru-RU" sz="2800" b="1" dirty="0">
              <a:solidFill>
                <a:srgbClr val="561FD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4" name="Rectangle 1">
            <a:extLst>
              <a:ext uri="{FF2B5EF4-FFF2-40B4-BE49-F238E27FC236}">
                <a16:creationId xmlns:a16="http://schemas.microsoft.com/office/drawing/2014/main" id="{C2934BAA-BE79-9EB4-0B77-2753B190E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163" y="1700213"/>
            <a:ext cx="8280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u="sng" dirty="0">
                <a:latin typeface="Tahoma" panose="020B0604030504040204" pitchFamily="34" charset="0"/>
                <a:cs typeface="Tahoma" panose="020B0604030504040204" pitchFamily="34" charset="0"/>
              </a:rPr>
              <a:t>Предельный объем финансирования на 202</a:t>
            </a:r>
            <a:r>
              <a:rPr lang="en-US" altLang="ru-RU" sz="1600" b="1" u="sng" dirty="0"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ru-RU" altLang="ru-RU" sz="1600" b="1" u="sng" dirty="0">
                <a:latin typeface="Tahoma" panose="020B0604030504040204" pitchFamily="34" charset="0"/>
                <a:cs typeface="Tahoma" panose="020B0604030504040204" pitchFamily="34" charset="0"/>
              </a:rPr>
              <a:t> год – 29 825 </a:t>
            </a:r>
            <a:r>
              <a:rPr lang="ru-RU" altLang="ru-RU" sz="1600" b="1" u="sng" dirty="0" err="1">
                <a:latin typeface="Tahoma" panose="020B0604030504040204" pitchFamily="34" charset="0"/>
                <a:cs typeface="Tahoma" panose="020B0604030504040204" pitchFamily="34" charset="0"/>
              </a:rPr>
              <a:t>тыс.руб</a:t>
            </a:r>
            <a:r>
              <a:rPr lang="ru-RU" altLang="ru-RU" sz="1600" b="1" u="sng" dirty="0"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altLang="ru-RU" sz="1400" dirty="0">
              <a:latin typeface="Tahoma" panose="020B060403050404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D3458809-BCE1-95A1-136F-949C66E31E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9579236"/>
              </p:ext>
            </p:extLst>
          </p:nvPr>
        </p:nvGraphicFramePr>
        <p:xfrm>
          <a:off x="1003304" y="1622820"/>
          <a:ext cx="7458075" cy="4791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4B84258-1C70-F345-17B9-4098BD4A966A}"/>
              </a:ext>
            </a:extLst>
          </p:cNvPr>
          <p:cNvSpPr/>
          <p:nvPr/>
        </p:nvSpPr>
        <p:spPr>
          <a:xfrm>
            <a:off x="468313" y="1052513"/>
            <a:ext cx="8675687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4B00760-456E-1FB7-118A-1BBE8BFC9A33}"/>
              </a:ext>
            </a:extLst>
          </p:cNvPr>
          <p:cNvSpPr/>
          <p:nvPr/>
        </p:nvSpPr>
        <p:spPr>
          <a:xfrm>
            <a:off x="3779838" y="6326188"/>
            <a:ext cx="5364162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70C71A-595F-0038-D959-3C19573207D8}"/>
              </a:ext>
            </a:extLst>
          </p:cNvPr>
          <p:cNvSpPr txBox="1"/>
          <p:nvPr/>
        </p:nvSpPr>
        <p:spPr>
          <a:xfrm>
            <a:off x="179388" y="6237288"/>
            <a:ext cx="4318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9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F6C4087-24B7-7121-6A5B-D7647E26AA63}"/>
              </a:ext>
            </a:extLst>
          </p:cNvPr>
          <p:cNvSpPr txBox="1"/>
          <p:nvPr/>
        </p:nvSpPr>
        <p:spPr>
          <a:xfrm>
            <a:off x="234156" y="98406"/>
            <a:ext cx="9144000" cy="954107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ctr" defTabSz="449263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МП "Благоустройство территории городского округа Тольятти на 2015-2024 годы".</a:t>
            </a:r>
            <a:endParaRPr lang="ru-RU" sz="2800" b="1" dirty="0">
              <a:solidFill>
                <a:srgbClr val="561FD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18" name="Rectangle 1">
            <a:extLst>
              <a:ext uri="{FF2B5EF4-FFF2-40B4-BE49-F238E27FC236}">
                <a16:creationId xmlns:a16="http://schemas.microsoft.com/office/drawing/2014/main" id="{5170E451-2DEE-DAD9-3BCD-719AFA305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423988"/>
            <a:ext cx="8208963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ru-RU" altLang="ru-RU" sz="1600" b="1" u="sng" dirty="0">
                <a:latin typeface="Tahoma" panose="020B0604030504040204" pitchFamily="34" charset="0"/>
                <a:cs typeface="Tahoma" panose="020B0604030504040204" pitchFamily="34" charset="0"/>
              </a:rPr>
              <a:t>Предельный объем финансирования на 202</a:t>
            </a:r>
            <a:r>
              <a:rPr lang="en-US" altLang="ru-RU" sz="1600" b="1" u="sng" dirty="0"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ru-RU" altLang="ru-RU" sz="1600" b="1" u="sng" dirty="0">
                <a:latin typeface="Tahoma" panose="020B0604030504040204" pitchFamily="34" charset="0"/>
                <a:cs typeface="Tahoma" panose="020B0604030504040204" pitchFamily="34" charset="0"/>
              </a:rPr>
              <a:t> год -  32 002 </a:t>
            </a:r>
            <a:r>
              <a:rPr lang="ru-RU" altLang="ru-RU" sz="1600" b="1" u="sng" dirty="0" err="1">
                <a:latin typeface="Tahoma" panose="020B0604030504040204" pitchFamily="34" charset="0"/>
                <a:cs typeface="Tahoma" panose="020B0604030504040204" pitchFamily="34" charset="0"/>
              </a:rPr>
              <a:t>тыс.руб</a:t>
            </a:r>
            <a:r>
              <a:rPr lang="ru-RU" altLang="ru-RU" sz="1600" b="1" u="sng" dirty="0"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altLang="ru-RU" sz="17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D3D97EC7-92C4-C626-B2B3-693D4070EA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9392606"/>
              </p:ext>
            </p:extLst>
          </p:nvPr>
        </p:nvGraphicFramePr>
        <p:xfrm>
          <a:off x="683568" y="947738"/>
          <a:ext cx="8281045" cy="5162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4719</TotalTime>
  <Words>766</Words>
  <Application>Microsoft Office PowerPoint</Application>
  <PresentationFormat>Экран (4:3)</PresentationFormat>
  <Paragraphs>129</Paragraphs>
  <Slides>13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Bookman Old Style</vt:lpstr>
      <vt:lpstr>Calibri</vt:lpstr>
      <vt:lpstr>Georgia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</dc:creator>
  <cp:lastModifiedBy>Коновалова Альфия Минигакиловна</cp:lastModifiedBy>
  <cp:revision>250</cp:revision>
  <cp:lastPrinted>2023-09-07T10:52:47Z</cp:lastPrinted>
  <dcterms:created xsi:type="dcterms:W3CDTF">2017-06-15T13:15:30Z</dcterms:created>
  <dcterms:modified xsi:type="dcterms:W3CDTF">2023-09-08T05:05:36Z</dcterms:modified>
</cp:coreProperties>
</file>